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EFCC3-ECAE-46CA-8AF8-8F654956884F}" v="12" dt="2023-09-22T12:28:21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Sabatini" userId="61b3713e-ed39-490e-8f71-068cc4bbbfaf" providerId="ADAL" clId="{C7FEFCC3-ECAE-46CA-8AF8-8F654956884F}"/>
    <pc:docChg chg="undo redo custSel addSld delSld modSld">
      <pc:chgData name="Lorenzo Sabatini" userId="61b3713e-ed39-490e-8f71-068cc4bbbfaf" providerId="ADAL" clId="{C7FEFCC3-ECAE-46CA-8AF8-8F654956884F}" dt="2023-09-22T12:28:21.344" v="422"/>
      <pc:docMkLst>
        <pc:docMk/>
      </pc:docMkLst>
      <pc:sldChg chg="addSp modSp mod">
        <pc:chgData name="Lorenzo Sabatini" userId="61b3713e-ed39-490e-8f71-068cc4bbbfaf" providerId="ADAL" clId="{C7FEFCC3-ECAE-46CA-8AF8-8F654956884F}" dt="2023-09-22T12:28:11.160" v="421" actId="1076"/>
        <pc:sldMkLst>
          <pc:docMk/>
          <pc:sldMk cId="0" sldId="256"/>
        </pc:sldMkLst>
        <pc:spChg chg="mod">
          <ac:chgData name="Lorenzo Sabatini" userId="61b3713e-ed39-490e-8f71-068cc4bbbfaf" providerId="ADAL" clId="{C7FEFCC3-ECAE-46CA-8AF8-8F654956884F}" dt="2023-09-22T12:28:02.846" v="420"/>
          <ac:spMkLst>
            <pc:docMk/>
            <pc:sldMk cId="0" sldId="256"/>
            <ac:spMk id="4" creationId="{6F2C2CB8-1785-1533-0365-9E40463A6974}"/>
          </ac:spMkLst>
        </pc:spChg>
        <pc:spChg chg="mod">
          <ac:chgData name="Lorenzo Sabatini" userId="61b3713e-ed39-490e-8f71-068cc4bbbfaf" providerId="ADAL" clId="{C7FEFCC3-ECAE-46CA-8AF8-8F654956884F}" dt="2023-09-06T14:02:27.769" v="31" actId="14100"/>
          <ac:spMkLst>
            <pc:docMk/>
            <pc:sldMk cId="0" sldId="256"/>
            <ac:spMk id="47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6T14:02:38.746" v="33" actId="1076"/>
          <ac:spMkLst>
            <pc:docMk/>
            <pc:sldMk cId="0" sldId="256"/>
            <ac:spMk id="48" creationId="{00000000-0000-0000-0000-000000000000}"/>
          </ac:spMkLst>
        </pc:spChg>
        <pc:grpChg chg="add mod">
          <ac:chgData name="Lorenzo Sabatini" userId="61b3713e-ed39-490e-8f71-068cc4bbbfaf" providerId="ADAL" clId="{C7FEFCC3-ECAE-46CA-8AF8-8F654956884F}" dt="2023-09-22T12:28:11.160" v="421" actId="1076"/>
          <ac:grpSpMkLst>
            <pc:docMk/>
            <pc:sldMk cId="0" sldId="256"/>
            <ac:grpSpMk id="2" creationId="{6DD24954-1D28-B527-449F-6D114D2640EA}"/>
          </ac:grpSpMkLst>
        </pc:grpChg>
        <pc:picChg chg="mod">
          <ac:chgData name="Lorenzo Sabatini" userId="61b3713e-ed39-490e-8f71-068cc4bbbfaf" providerId="ADAL" clId="{C7FEFCC3-ECAE-46CA-8AF8-8F654956884F}" dt="2023-09-22T12:28:02.846" v="420"/>
          <ac:picMkLst>
            <pc:docMk/>
            <pc:sldMk cId="0" sldId="256"/>
            <ac:picMk id="3" creationId="{383C7599-021E-5133-8A2C-44F0AC002213}"/>
          </ac:picMkLst>
        </pc:picChg>
      </pc:sldChg>
      <pc:sldChg chg="modSp mod">
        <pc:chgData name="Lorenzo Sabatini" userId="61b3713e-ed39-490e-8f71-068cc4bbbfaf" providerId="ADAL" clId="{C7FEFCC3-ECAE-46CA-8AF8-8F654956884F}" dt="2023-09-06T14:10:33.726" v="77"/>
        <pc:sldMkLst>
          <pc:docMk/>
          <pc:sldMk cId="0" sldId="259"/>
        </pc:sldMkLst>
        <pc:spChg chg="mod">
          <ac:chgData name="Lorenzo Sabatini" userId="61b3713e-ed39-490e-8f71-068cc4bbbfaf" providerId="ADAL" clId="{C7FEFCC3-ECAE-46CA-8AF8-8F654956884F}" dt="2023-09-06T14:04:08.519" v="3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6T14:09:10.204" v="60" actId="113"/>
          <ac:spMkLst>
            <pc:docMk/>
            <pc:sldMk cId="0" sldId="259"/>
            <ac:spMk id="86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6T14:09:52.525" v="72" actId="20577"/>
          <ac:spMkLst>
            <pc:docMk/>
            <pc:sldMk cId="0" sldId="259"/>
            <ac:spMk id="100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6T14:10:13.366" v="76" actId="20577"/>
          <ac:spMkLst>
            <pc:docMk/>
            <pc:sldMk cId="0" sldId="259"/>
            <ac:spMk id="103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6T14:10:33.726" v="77"/>
          <ac:spMkLst>
            <pc:docMk/>
            <pc:sldMk cId="0" sldId="259"/>
            <ac:spMk id="108" creationId="{00000000-0000-0000-0000-000000000000}"/>
          </ac:spMkLst>
        </pc:spChg>
      </pc:sldChg>
      <pc:sldChg chg="addSp delSp modSp mod">
        <pc:chgData name="Lorenzo Sabatini" userId="61b3713e-ed39-490e-8f71-068cc4bbbfaf" providerId="ADAL" clId="{C7FEFCC3-ECAE-46CA-8AF8-8F654956884F}" dt="2023-09-07T14:11:04.105" v="173" actId="207"/>
        <pc:sldMkLst>
          <pc:docMk/>
          <pc:sldMk cId="0" sldId="260"/>
        </pc:sldMkLst>
        <pc:spChg chg="add del mod">
          <ac:chgData name="Lorenzo Sabatini" userId="61b3713e-ed39-490e-8f71-068cc4bbbfaf" providerId="ADAL" clId="{C7FEFCC3-ECAE-46CA-8AF8-8F654956884F}" dt="2023-09-06T14:45:41.931" v="106" actId="478"/>
          <ac:spMkLst>
            <pc:docMk/>
            <pc:sldMk cId="0" sldId="260"/>
            <ac:spMk id="2" creationId="{B89EEE55-3347-239B-761F-B4660A324FDF}"/>
          </ac:spMkLst>
        </pc:spChg>
        <pc:spChg chg="mod">
          <ac:chgData name="Lorenzo Sabatini" userId="61b3713e-ed39-490e-8f71-068cc4bbbfaf" providerId="ADAL" clId="{C7FEFCC3-ECAE-46CA-8AF8-8F654956884F}" dt="2023-09-06T14:46:42.444" v="109" actId="20577"/>
          <ac:spMkLst>
            <pc:docMk/>
            <pc:sldMk cId="0" sldId="260"/>
            <ac:spMk id="109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6T14:45:48.926" v="107" actId="113"/>
          <ac:spMkLst>
            <pc:docMk/>
            <pc:sldMk cId="0" sldId="260"/>
            <ac:spMk id="110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7T14:11:04.105" v="173" actId="207"/>
          <ac:spMkLst>
            <pc:docMk/>
            <pc:sldMk cId="0" sldId="260"/>
            <ac:spMk id="111" creationId="{00000000-0000-0000-0000-000000000000}"/>
          </ac:spMkLst>
        </pc:spChg>
        <pc:picChg chg="mod">
          <ac:chgData name="Lorenzo Sabatini" userId="61b3713e-ed39-490e-8f71-068cc4bbbfaf" providerId="ADAL" clId="{C7FEFCC3-ECAE-46CA-8AF8-8F654956884F}" dt="2023-09-06T14:47:04.463" v="133" actId="1035"/>
          <ac:picMkLst>
            <pc:docMk/>
            <pc:sldMk cId="0" sldId="260"/>
            <ac:picMk id="112" creationId="{00000000-0000-0000-0000-000000000000}"/>
          </ac:picMkLst>
        </pc:picChg>
        <pc:picChg chg="mod">
          <ac:chgData name="Lorenzo Sabatini" userId="61b3713e-ed39-490e-8f71-068cc4bbbfaf" providerId="ADAL" clId="{C7FEFCC3-ECAE-46CA-8AF8-8F654956884F}" dt="2023-09-06T14:47:04.463" v="133" actId="1035"/>
          <ac:picMkLst>
            <pc:docMk/>
            <pc:sldMk cId="0" sldId="260"/>
            <ac:picMk id="113" creationId="{00000000-0000-0000-0000-000000000000}"/>
          </ac:picMkLst>
        </pc:picChg>
        <pc:picChg chg="mod">
          <ac:chgData name="Lorenzo Sabatini" userId="61b3713e-ed39-490e-8f71-068cc4bbbfaf" providerId="ADAL" clId="{C7FEFCC3-ECAE-46CA-8AF8-8F654956884F}" dt="2023-09-07T14:08:54.567" v="160" actId="1036"/>
          <ac:picMkLst>
            <pc:docMk/>
            <pc:sldMk cId="0" sldId="260"/>
            <ac:picMk id="114" creationId="{00000000-0000-0000-0000-000000000000}"/>
          </ac:picMkLst>
        </pc:picChg>
        <pc:picChg chg="mod">
          <ac:chgData name="Lorenzo Sabatini" userId="61b3713e-ed39-490e-8f71-068cc4bbbfaf" providerId="ADAL" clId="{C7FEFCC3-ECAE-46CA-8AF8-8F654956884F}" dt="2023-09-07T14:09:04.365" v="167" actId="1036"/>
          <ac:picMkLst>
            <pc:docMk/>
            <pc:sldMk cId="0" sldId="260"/>
            <ac:picMk id="115" creationId="{00000000-0000-0000-0000-000000000000}"/>
          </ac:picMkLst>
        </pc:picChg>
      </pc:sldChg>
      <pc:sldChg chg="modSp mod">
        <pc:chgData name="Lorenzo Sabatini" userId="61b3713e-ed39-490e-8f71-068cc4bbbfaf" providerId="ADAL" clId="{C7FEFCC3-ECAE-46CA-8AF8-8F654956884F}" dt="2023-09-07T14:39:17.891" v="243" actId="20577"/>
        <pc:sldMkLst>
          <pc:docMk/>
          <pc:sldMk cId="0" sldId="262"/>
        </pc:sldMkLst>
        <pc:spChg chg="mod">
          <ac:chgData name="Lorenzo Sabatini" userId="61b3713e-ed39-490e-8f71-068cc4bbbfaf" providerId="ADAL" clId="{C7FEFCC3-ECAE-46CA-8AF8-8F654956884F}" dt="2023-09-07T14:38:33.917" v="184" actId="207"/>
          <ac:spMkLst>
            <pc:docMk/>
            <pc:sldMk cId="0" sldId="262"/>
            <ac:spMk id="143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7T14:39:17.891" v="243" actId="20577"/>
          <ac:spMkLst>
            <pc:docMk/>
            <pc:sldMk cId="0" sldId="262"/>
            <ac:spMk id="156" creationId="{00000000-0000-0000-0000-000000000000}"/>
          </ac:spMkLst>
        </pc:spChg>
      </pc:sldChg>
      <pc:sldChg chg="modSp mod">
        <pc:chgData name="Lorenzo Sabatini" userId="61b3713e-ed39-490e-8f71-068cc4bbbfaf" providerId="ADAL" clId="{C7FEFCC3-ECAE-46CA-8AF8-8F654956884F}" dt="2023-09-07T14:48:25.680" v="303" actId="14100"/>
        <pc:sldMkLst>
          <pc:docMk/>
          <pc:sldMk cId="0" sldId="263"/>
        </pc:sldMkLst>
        <pc:spChg chg="mod">
          <ac:chgData name="Lorenzo Sabatini" userId="61b3713e-ed39-490e-8f71-068cc4bbbfaf" providerId="ADAL" clId="{C7FEFCC3-ECAE-46CA-8AF8-8F654956884F}" dt="2023-09-07T14:42:13.780" v="256" actId="113"/>
          <ac:spMkLst>
            <pc:docMk/>
            <pc:sldMk cId="0" sldId="263"/>
            <ac:spMk id="159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7T14:45:37.679" v="291" actId="20577"/>
          <ac:spMkLst>
            <pc:docMk/>
            <pc:sldMk cId="0" sldId="263"/>
            <ac:spMk id="160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7T14:48:25.680" v="303" actId="14100"/>
          <ac:spMkLst>
            <pc:docMk/>
            <pc:sldMk cId="0" sldId="263"/>
            <ac:spMk id="165" creationId="{00000000-0000-0000-0000-000000000000}"/>
          </ac:spMkLst>
        </pc:spChg>
      </pc:sldChg>
      <pc:sldChg chg="addSp delSp modSp mod">
        <pc:chgData name="Lorenzo Sabatini" userId="61b3713e-ed39-490e-8f71-068cc4bbbfaf" providerId="ADAL" clId="{C7FEFCC3-ECAE-46CA-8AF8-8F654956884F}" dt="2023-09-07T14:56:33.826" v="417" actId="20577"/>
        <pc:sldMkLst>
          <pc:docMk/>
          <pc:sldMk cId="0" sldId="264"/>
        </pc:sldMkLst>
        <pc:spChg chg="add">
          <ac:chgData name="Lorenzo Sabatini" userId="61b3713e-ed39-490e-8f71-068cc4bbbfaf" providerId="ADAL" clId="{C7FEFCC3-ECAE-46CA-8AF8-8F654956884F}" dt="2023-09-07T14:49:10.907" v="305"/>
          <ac:spMkLst>
            <pc:docMk/>
            <pc:sldMk cId="0" sldId="264"/>
            <ac:spMk id="2" creationId="{6EF191EB-F8E2-C0B0-F718-250C13A1D748}"/>
          </ac:spMkLst>
        </pc:spChg>
        <pc:spChg chg="add del mod">
          <ac:chgData name="Lorenzo Sabatini" userId="61b3713e-ed39-490e-8f71-068cc4bbbfaf" providerId="ADAL" clId="{C7FEFCC3-ECAE-46CA-8AF8-8F654956884F}" dt="2023-09-07T14:49:17.375" v="307"/>
          <ac:spMkLst>
            <pc:docMk/>
            <pc:sldMk cId="0" sldId="264"/>
            <ac:spMk id="3" creationId="{C6A7E235-C227-5F60-00B6-579C2261C204}"/>
          </ac:spMkLst>
        </pc:spChg>
        <pc:spChg chg="mod">
          <ac:chgData name="Lorenzo Sabatini" userId="61b3713e-ed39-490e-8f71-068cc4bbbfaf" providerId="ADAL" clId="{C7FEFCC3-ECAE-46CA-8AF8-8F654956884F}" dt="2023-09-07T14:49:31.225" v="308"/>
          <ac:spMkLst>
            <pc:docMk/>
            <pc:sldMk cId="0" sldId="264"/>
            <ac:spMk id="167" creationId="{00000000-0000-0000-0000-000000000000}"/>
          </ac:spMkLst>
        </pc:spChg>
        <pc:spChg chg="mod">
          <ac:chgData name="Lorenzo Sabatini" userId="61b3713e-ed39-490e-8f71-068cc4bbbfaf" providerId="ADAL" clId="{C7FEFCC3-ECAE-46CA-8AF8-8F654956884F}" dt="2023-09-07T14:56:33.826" v="417" actId="20577"/>
          <ac:spMkLst>
            <pc:docMk/>
            <pc:sldMk cId="0" sldId="264"/>
            <ac:spMk id="181" creationId="{00000000-0000-0000-0000-000000000000}"/>
          </ac:spMkLst>
        </pc:spChg>
      </pc:sldChg>
      <pc:sldChg chg="addSp delSp modSp mod">
        <pc:chgData name="Lorenzo Sabatini" userId="61b3713e-ed39-490e-8f71-068cc4bbbfaf" providerId="ADAL" clId="{C7FEFCC3-ECAE-46CA-8AF8-8F654956884F}" dt="2023-09-22T12:28:21.344" v="422"/>
        <pc:sldMkLst>
          <pc:docMk/>
          <pc:sldMk cId="0" sldId="265"/>
        </pc:sldMkLst>
        <pc:spChg chg="add mod">
          <ac:chgData name="Lorenzo Sabatini" userId="61b3713e-ed39-490e-8f71-068cc4bbbfaf" providerId="ADAL" clId="{C7FEFCC3-ECAE-46CA-8AF8-8F654956884F}" dt="2023-09-06T14:02:52.876" v="35"/>
          <ac:spMkLst>
            <pc:docMk/>
            <pc:sldMk cId="0" sldId="265"/>
            <ac:spMk id="2" creationId="{9FB34C46-45AE-2E63-C25D-DA923D4DD080}"/>
          </ac:spMkLst>
        </pc:spChg>
        <pc:spChg chg="mod">
          <ac:chgData name="Lorenzo Sabatini" userId="61b3713e-ed39-490e-8f71-068cc4bbbfaf" providerId="ADAL" clId="{C7FEFCC3-ECAE-46CA-8AF8-8F654956884F}" dt="2023-09-22T12:28:21.344" v="422"/>
          <ac:spMkLst>
            <pc:docMk/>
            <pc:sldMk cId="0" sldId="265"/>
            <ac:spMk id="5" creationId="{6E00A7F8-4E00-E08A-BD2F-DD97532BF2A0}"/>
          </ac:spMkLst>
        </pc:spChg>
        <pc:spChg chg="del">
          <ac:chgData name="Lorenzo Sabatini" userId="61b3713e-ed39-490e-8f71-068cc4bbbfaf" providerId="ADAL" clId="{C7FEFCC3-ECAE-46CA-8AF8-8F654956884F}" dt="2023-09-06T14:02:52.423" v="34" actId="478"/>
          <ac:spMkLst>
            <pc:docMk/>
            <pc:sldMk cId="0" sldId="265"/>
            <ac:spMk id="187" creationId="{00000000-0000-0000-0000-000000000000}"/>
          </ac:spMkLst>
        </pc:spChg>
        <pc:grpChg chg="add mod">
          <ac:chgData name="Lorenzo Sabatini" userId="61b3713e-ed39-490e-8f71-068cc4bbbfaf" providerId="ADAL" clId="{C7FEFCC3-ECAE-46CA-8AF8-8F654956884F}" dt="2023-09-22T12:28:21.344" v="422"/>
          <ac:grpSpMkLst>
            <pc:docMk/>
            <pc:sldMk cId="0" sldId="265"/>
            <ac:grpSpMk id="3" creationId="{73CD8989-C37F-B283-35E5-BCD2F13C6C02}"/>
          </ac:grpSpMkLst>
        </pc:grpChg>
        <pc:picChg chg="mod">
          <ac:chgData name="Lorenzo Sabatini" userId="61b3713e-ed39-490e-8f71-068cc4bbbfaf" providerId="ADAL" clId="{C7FEFCC3-ECAE-46CA-8AF8-8F654956884F}" dt="2023-09-22T12:28:21.344" v="422"/>
          <ac:picMkLst>
            <pc:docMk/>
            <pc:sldMk cId="0" sldId="265"/>
            <ac:picMk id="4" creationId="{BB311E70-1746-D68B-0429-193544CB581B}"/>
          </ac:picMkLst>
        </pc:picChg>
      </pc:sldChg>
      <pc:sldChg chg="del">
        <pc:chgData name="Lorenzo Sabatini" userId="61b3713e-ed39-490e-8f71-068cc4bbbfaf" providerId="ADAL" clId="{C7FEFCC3-ECAE-46CA-8AF8-8F654956884F}" dt="2023-09-07T14:56:50.889" v="419" actId="47"/>
        <pc:sldMkLst>
          <pc:docMk/>
          <pc:sldMk cId="1943781788" sldId="266"/>
        </pc:sldMkLst>
      </pc:sldChg>
      <pc:sldChg chg="del">
        <pc:chgData name="Lorenzo Sabatini" userId="61b3713e-ed39-490e-8f71-068cc4bbbfaf" providerId="ADAL" clId="{C7FEFCC3-ECAE-46CA-8AF8-8F654956884F}" dt="2023-09-07T14:56:50.188" v="418" actId="47"/>
        <pc:sldMkLst>
          <pc:docMk/>
          <pc:sldMk cId="945447537" sldId="267"/>
        </pc:sldMkLst>
      </pc:sldChg>
      <pc:sldChg chg="add del">
        <pc:chgData name="Lorenzo Sabatini" userId="61b3713e-ed39-490e-8f71-068cc4bbbfaf" providerId="ADAL" clId="{C7FEFCC3-ECAE-46CA-8AF8-8F654956884F}" dt="2023-09-07T14:11:20.843" v="174" actId="47"/>
        <pc:sldMkLst>
          <pc:docMk/>
          <pc:sldMk cId="393057702" sldId="268"/>
        </pc:sldMkLst>
      </pc:sldChg>
      <pc:sldChg chg="add del">
        <pc:chgData name="Lorenzo Sabatini" userId="61b3713e-ed39-490e-8f71-068cc4bbbfaf" providerId="ADAL" clId="{C7FEFCC3-ECAE-46CA-8AF8-8F654956884F}" dt="2023-09-07T14:48:36.252" v="304" actId="47"/>
        <pc:sldMkLst>
          <pc:docMk/>
          <pc:sldMk cId="655055744" sldId="268"/>
        </pc:sldMkLst>
      </pc:sldChg>
      <pc:sldChg chg="add del">
        <pc:chgData name="Lorenzo Sabatini" userId="61b3713e-ed39-490e-8f71-068cc4bbbfaf" providerId="ADAL" clId="{C7FEFCC3-ECAE-46CA-8AF8-8F654956884F}" dt="2023-09-07T14:39:26.546" v="244" actId="47"/>
        <pc:sldMkLst>
          <pc:docMk/>
          <pc:sldMk cId="2559470907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Fai clic per spostare la diapositiva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7BD0ECF-D449-473E-B17C-E0CFF7493833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495B145-F14A-436D-BA59-7E7DAE9DD407}" type="slidenum">
              <a:rPr lang="en-LU" sz="1200" b="0" strike="noStrike" spc="-1">
                <a:latin typeface="Times New Roman"/>
              </a:rPr>
              <a:t>1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5BC005B-4A9A-47C0-8A42-B66A23B9CB3A}" type="slidenum">
              <a:rPr lang="en-LU" sz="1200" b="0" strike="noStrike" spc="-1">
                <a:latin typeface="Times New Roman"/>
              </a:rPr>
              <a:t>2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7BD0ECF-D449-473E-B17C-E0CFF7493833}" type="slidenum">
              <a:rPr lang="it-IT" sz="1400" b="0" strike="noStrike" spc="-1" smtClean="0">
                <a:latin typeface="Times New Roman"/>
              </a:rPr>
              <a:t>5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93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4E6360-CB2D-476E-AE94-AC2DE9EE87BE}" type="slidenum">
              <a:rPr lang="en-LU" sz="1200" b="0" strike="noStrike" spc="-1">
                <a:latin typeface="Times New Roman"/>
              </a:rPr>
              <a:t>10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6655320"/>
            <a:ext cx="12191760" cy="216000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11043000" y="-5760"/>
            <a:ext cx="1152000" cy="487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0C0E414C-CDFF-4D23-BF3F-1434D654B234}" type="slidenum">
              <a:rPr lang="en-US" sz="1200" b="1" strike="noStrike" spc="-1">
                <a:solidFill>
                  <a:srgbClr val="FFFFFF"/>
                </a:solidFill>
                <a:latin typeface="Open Sans"/>
                <a:ea typeface="Open Sans"/>
              </a:rPr>
              <a:t>‹N›</a:t>
            </a:fld>
            <a:endParaRPr lang="it-IT" sz="1200" b="0" strike="noStrike" spc="-1">
              <a:latin typeface="Arial"/>
            </a:endParaRPr>
          </a:p>
        </p:txBody>
      </p:sp>
      <p:pic>
        <p:nvPicPr>
          <p:cNvPr id="2" name="Graphic 11"/>
          <p:cNvPicPr/>
          <p:nvPr/>
        </p:nvPicPr>
        <p:blipFill>
          <a:blip r:embed="rId14"/>
          <a:stretch/>
        </p:blipFill>
        <p:spPr>
          <a:xfrm>
            <a:off x="10883880" y="6655320"/>
            <a:ext cx="1307880" cy="2160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6000" b="1" strike="noStrike" spc="-1">
                <a:solidFill>
                  <a:srgbClr val="000000"/>
                </a:solidFill>
                <a:latin typeface="Open Sans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Open Sans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Open Sans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Open Sans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Open Sans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971639" y="5875920"/>
            <a:ext cx="3328217" cy="275545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26</a:t>
            </a:r>
            <a:r>
              <a:rPr lang="en-US" sz="1200" b="1" strike="noStrike" spc="-1" baseline="30000" dirty="0">
                <a:solidFill>
                  <a:srgbClr val="FFFFFF"/>
                </a:solidFill>
                <a:latin typeface="Open Sans"/>
                <a:ea typeface="Open Sans"/>
              </a:rPr>
              <a:t>th</a:t>
            </a:r>
            <a:r>
              <a:rPr lang="en-US" sz="12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 September2023 | S4STRIDE meeting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914760" y="4530960"/>
            <a:ext cx="83098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Open Sans Semibold"/>
                <a:ea typeface="Open Sans Semibold"/>
              </a:rPr>
              <a:t>Lorenzo Sabatini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00000"/>
                </a:solidFill>
                <a:latin typeface="Open Sans"/>
                <a:ea typeface="Open Sans"/>
              </a:rPr>
              <a:t>Project Coordinator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2A984"/>
                </a:solidFill>
                <a:latin typeface="Open Sans"/>
                <a:ea typeface="Open Sans"/>
              </a:rPr>
              <a:t>l.sabatini@asev.it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844200" y="2689200"/>
            <a:ext cx="9143640" cy="17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Open Sans"/>
                <a:ea typeface="Open Sans"/>
              </a:rPr>
              <a:t>SKYLA</a:t>
            </a:r>
            <a:endParaRPr lang="it-IT" sz="4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600" b="1" strike="noStrike" spc="-1">
                <a:solidFill>
                  <a:srgbClr val="02A984"/>
                </a:solidFill>
                <a:latin typeface="Open Sans"/>
                <a:ea typeface="Open Sans"/>
              </a:rPr>
              <a:t>Smart Specialisation Skills Ecosystems for the Twin Transition</a:t>
            </a:r>
            <a:endParaRPr lang="it-IT" sz="3600" b="0" strike="noStrike" spc="-1">
              <a:latin typeface="Arial"/>
            </a:endParaRPr>
          </a:p>
        </p:txBody>
      </p:sp>
      <p:pic>
        <p:nvPicPr>
          <p:cNvPr id="50" name="Picture 2" descr="A picture containing graphical user interface&#10;&#10;Description automatically generated"/>
          <p:cNvPicPr/>
          <p:nvPr/>
        </p:nvPicPr>
        <p:blipFill>
          <a:blip r:embed="rId3"/>
          <a:stretch/>
        </p:blipFill>
        <p:spPr>
          <a:xfrm>
            <a:off x="624960" y="725040"/>
            <a:ext cx="5470920" cy="1963800"/>
          </a:xfrm>
          <a:prstGeom prst="rect">
            <a:avLst/>
          </a:prstGeom>
          <a:ln>
            <a:noFill/>
          </a:ln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6DD24954-1D28-B527-449F-6D114D2640EA}"/>
              </a:ext>
            </a:extLst>
          </p:cNvPr>
          <p:cNvGrpSpPr/>
          <p:nvPr/>
        </p:nvGrpSpPr>
        <p:grpSpPr>
          <a:xfrm>
            <a:off x="9463234" y="4836960"/>
            <a:ext cx="2307960" cy="1397520"/>
            <a:chOff x="330120" y="4883040"/>
            <a:chExt cx="2307960" cy="1397520"/>
          </a:xfrm>
        </p:grpSpPr>
        <p:pic>
          <p:nvPicPr>
            <p:cNvPr id="3" name="Picture 2" descr="#S4Stride">
              <a:extLst>
                <a:ext uri="{FF2B5EF4-FFF2-40B4-BE49-F238E27FC236}">
                  <a16:creationId xmlns:a16="http://schemas.microsoft.com/office/drawing/2014/main" id="{383C7599-021E-5133-8A2C-44F0AC002213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72480" y="5005080"/>
              <a:ext cx="1608120" cy="1153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6">
              <a:extLst>
                <a:ext uri="{FF2B5EF4-FFF2-40B4-BE49-F238E27FC236}">
                  <a16:creationId xmlns:a16="http://schemas.microsoft.com/office/drawing/2014/main" id="{6F2C2CB8-1785-1533-0365-9E40463A6974}"/>
                </a:ext>
              </a:extLst>
            </p:cNvPr>
            <p:cNvSpPr/>
            <p:nvPr/>
          </p:nvSpPr>
          <p:spPr>
            <a:xfrm>
              <a:off x="330120" y="4883040"/>
              <a:ext cx="2307960" cy="13975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2"/>
          <p:cNvSpPr/>
          <p:nvPr/>
        </p:nvSpPr>
        <p:spPr>
          <a:xfrm>
            <a:off x="914760" y="4530960"/>
            <a:ext cx="83098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Open Sans Semibold"/>
                <a:ea typeface="Open Sans Semibold"/>
              </a:rPr>
              <a:t>Lorenzo Sabatini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00000"/>
                </a:solidFill>
                <a:latin typeface="Open Sans"/>
                <a:ea typeface="Open Sans"/>
              </a:rPr>
              <a:t>Project Coordinator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2A984"/>
                </a:solidFill>
                <a:latin typeface="Open Sans"/>
                <a:ea typeface="Open Sans"/>
              </a:rPr>
              <a:t>l.sabatini@asev.it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844200" y="2689200"/>
            <a:ext cx="9143640" cy="17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Open Sans"/>
                <a:ea typeface="Open Sans"/>
              </a:rPr>
              <a:t>SKYLA</a:t>
            </a:r>
            <a:endParaRPr lang="it-IT" sz="4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600" b="1" strike="noStrike" spc="-1">
                <a:solidFill>
                  <a:srgbClr val="02A984"/>
                </a:solidFill>
                <a:latin typeface="Open Sans"/>
                <a:ea typeface="Open Sans"/>
              </a:rPr>
              <a:t>Smart Specialisation Skills Ecosystems for the Twin Transition</a:t>
            </a:r>
            <a:endParaRPr lang="it-IT" sz="3600" b="0" strike="noStrike" spc="-1">
              <a:latin typeface="Arial"/>
            </a:endParaRPr>
          </a:p>
        </p:txBody>
      </p:sp>
      <p:pic>
        <p:nvPicPr>
          <p:cNvPr id="190" name="Picture 2" descr="A picture containing graphical user interface&#10;&#10;Description automatically generated"/>
          <p:cNvPicPr/>
          <p:nvPr/>
        </p:nvPicPr>
        <p:blipFill>
          <a:blip r:embed="rId3"/>
          <a:stretch/>
        </p:blipFill>
        <p:spPr>
          <a:xfrm>
            <a:off x="624960" y="725040"/>
            <a:ext cx="5470920" cy="196380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9FB34C46-45AE-2E63-C25D-DA923D4DD080}"/>
              </a:ext>
            </a:extLst>
          </p:cNvPr>
          <p:cNvSpPr/>
          <p:nvPr/>
        </p:nvSpPr>
        <p:spPr>
          <a:xfrm>
            <a:off x="971639" y="5875920"/>
            <a:ext cx="3328217" cy="275545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26</a:t>
            </a:r>
            <a:r>
              <a:rPr lang="en-US" sz="1200" b="1" strike="noStrike" spc="-1" baseline="30000" dirty="0">
                <a:solidFill>
                  <a:srgbClr val="FFFFFF"/>
                </a:solidFill>
                <a:latin typeface="Open Sans"/>
                <a:ea typeface="Open Sans"/>
              </a:rPr>
              <a:t>th</a:t>
            </a:r>
            <a:r>
              <a:rPr lang="en-US" sz="12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 September2023 | S4STRIDE meeting</a:t>
            </a:r>
            <a:endParaRPr lang="it-IT" sz="1200" b="0" strike="noStrike" spc="-1" dirty="0">
              <a:latin typeface="Arial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73CD8989-C37F-B283-35E5-BCD2F13C6C02}"/>
              </a:ext>
            </a:extLst>
          </p:cNvPr>
          <p:cNvGrpSpPr/>
          <p:nvPr/>
        </p:nvGrpSpPr>
        <p:grpSpPr>
          <a:xfrm>
            <a:off x="9463234" y="4836960"/>
            <a:ext cx="2307960" cy="1397520"/>
            <a:chOff x="330120" y="4883040"/>
            <a:chExt cx="2307960" cy="1397520"/>
          </a:xfrm>
        </p:grpSpPr>
        <p:pic>
          <p:nvPicPr>
            <p:cNvPr id="4" name="Picture 2" descr="#S4Stride">
              <a:extLst>
                <a:ext uri="{FF2B5EF4-FFF2-40B4-BE49-F238E27FC236}">
                  <a16:creationId xmlns:a16="http://schemas.microsoft.com/office/drawing/2014/main" id="{BB311E70-1746-D68B-0429-193544CB581B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72480" y="5005080"/>
              <a:ext cx="1608120" cy="1153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stomShape 6">
              <a:extLst>
                <a:ext uri="{FF2B5EF4-FFF2-40B4-BE49-F238E27FC236}">
                  <a16:creationId xmlns:a16="http://schemas.microsoft.com/office/drawing/2014/main" id="{6E00A7F8-4E00-E08A-BD2F-DD97532BF2A0}"/>
                </a:ext>
              </a:extLst>
            </p:cNvPr>
            <p:cNvSpPr/>
            <p:nvPr/>
          </p:nvSpPr>
          <p:spPr>
            <a:xfrm>
              <a:off x="330120" y="4883040"/>
              <a:ext cx="2307960" cy="13975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A picture containing text, screenshot, map, font&#10;&#10;Description automatically generated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0" y="1860120"/>
            <a:ext cx="12191760" cy="499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53" name="CustomShape 2"/>
          <p:cNvSpPr/>
          <p:nvPr/>
        </p:nvSpPr>
        <p:spPr>
          <a:xfrm>
            <a:off x="0" y="6655320"/>
            <a:ext cx="12191760" cy="216000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54" name="Graphic 20"/>
          <p:cNvPicPr/>
          <p:nvPr/>
        </p:nvPicPr>
        <p:blipFill>
          <a:blip r:embed="rId4"/>
          <a:stretch/>
        </p:blipFill>
        <p:spPr>
          <a:xfrm>
            <a:off x="1909440" y="4539960"/>
            <a:ext cx="1591560" cy="145116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5740560" y="2295720"/>
            <a:ext cx="6306840" cy="360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GB" sz="2400" b="0" strike="noStrike" spc="-1">
                <a:solidFill>
                  <a:srgbClr val="02A984"/>
                </a:solidFill>
                <a:latin typeface="Open Sans"/>
                <a:ea typeface="Open Sans"/>
              </a:rPr>
              <a:t>“</a:t>
            </a:r>
            <a:r>
              <a:rPr lang="en-US" sz="2400" b="1" strike="noStrike" spc="-1">
                <a:solidFill>
                  <a:srgbClr val="02A984"/>
                </a:solidFill>
                <a:latin typeface="Open Sans"/>
                <a:ea typeface="Open Sans"/>
              </a:rPr>
              <a:t>SKYLA’s overall objective is </a:t>
            </a:r>
            <a:r>
              <a:rPr lang="en-US" sz="2400" b="0" strike="noStrike" spc="-1">
                <a:solidFill>
                  <a:srgbClr val="02A984"/>
                </a:solidFill>
                <a:latin typeface="Open Sans"/>
                <a:ea typeface="Open Sans"/>
              </a:rPr>
              <a:t>to support public authorities in </a:t>
            </a:r>
            <a:r>
              <a:rPr lang="en-US" sz="2400" b="1" strike="noStrike" spc="-1">
                <a:solidFill>
                  <a:srgbClr val="02A984"/>
                </a:solidFill>
                <a:latin typeface="Open Sans"/>
                <a:ea typeface="Open Sans"/>
              </a:rPr>
              <a:t>putting future SKILLS at the centre of the Twin Transitions </a:t>
            </a:r>
            <a:r>
              <a:rPr lang="en-US" sz="2400" b="0" strike="noStrike" spc="-1">
                <a:solidFill>
                  <a:srgbClr val="02A984"/>
                </a:solidFill>
                <a:latin typeface="Open Sans"/>
                <a:ea typeface="Open Sans"/>
              </a:rPr>
              <a:t>for a smarter, more resilient development, </a:t>
            </a:r>
            <a:r>
              <a:rPr lang="en-US" sz="2400" b="1" strike="noStrike" spc="-1">
                <a:solidFill>
                  <a:srgbClr val="02A984"/>
                </a:solidFill>
                <a:latin typeface="Open Sans"/>
                <a:ea typeface="Open Sans"/>
              </a:rPr>
              <a:t>by boosting </a:t>
            </a:r>
            <a:r>
              <a:rPr lang="en-US" sz="2400" b="0" strike="noStrike" spc="-1">
                <a:solidFill>
                  <a:srgbClr val="02A984"/>
                </a:solidFill>
                <a:latin typeface="Open Sans"/>
                <a:ea typeface="Open Sans"/>
              </a:rPr>
              <a:t>and adapting </a:t>
            </a:r>
            <a:r>
              <a:rPr lang="en-US" sz="2400" b="1" strike="noStrike" spc="-1">
                <a:solidFill>
                  <a:srgbClr val="02A984"/>
                </a:solidFill>
                <a:latin typeface="Open Sans"/>
                <a:ea typeface="Open Sans"/>
              </a:rPr>
              <a:t>the role of Vocational Education and Training (VET) in</a:t>
            </a:r>
            <a:r>
              <a:rPr lang="en-US" sz="2400" b="0" strike="noStrike" spc="-1">
                <a:solidFill>
                  <a:srgbClr val="02A984"/>
                </a:solidFill>
                <a:latin typeface="Open Sans"/>
                <a:ea typeface="Open Sans"/>
              </a:rPr>
              <a:t> innovation ecosystems and smart specialisation </a:t>
            </a:r>
            <a:r>
              <a:rPr lang="en-US" sz="2400" b="1" strike="noStrike" spc="-1">
                <a:solidFill>
                  <a:srgbClr val="02A984"/>
                </a:solidFill>
                <a:latin typeface="Open Sans"/>
                <a:ea typeface="Open Sans"/>
              </a:rPr>
              <a:t>strategies</a:t>
            </a:r>
            <a:r>
              <a:rPr lang="en-US" sz="2400" b="0" strike="noStrike" spc="-1">
                <a:solidFill>
                  <a:srgbClr val="02A984"/>
                </a:solidFill>
                <a:latin typeface="Open Sans"/>
                <a:ea typeface="Open Sans"/>
              </a:rPr>
              <a:t>.”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56" name="CustomShape 4"/>
          <p:cNvSpPr/>
          <p:nvPr/>
        </p:nvSpPr>
        <p:spPr>
          <a:xfrm>
            <a:off x="408240" y="1963800"/>
            <a:ext cx="5189400" cy="18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strike="noStrike" spc="-1">
                <a:solidFill>
                  <a:srgbClr val="808080"/>
                </a:solidFill>
                <a:latin typeface="Open Sans"/>
                <a:ea typeface="Open Sans"/>
              </a:rPr>
              <a:t>SKYLA</a:t>
            </a:r>
            <a:r>
              <a:rPr lang="en-GB" sz="2400" b="0" i="1" strike="noStrike" spc="-1">
                <a:solidFill>
                  <a:srgbClr val="808080"/>
                </a:solidFill>
                <a:latin typeface="Open Sans"/>
                <a:ea typeface="Open Sans"/>
              </a:rPr>
              <a:t> </a:t>
            </a:r>
            <a:r>
              <a:rPr lang="en-GB" sz="2400" b="0" strike="noStrike" spc="-1">
                <a:solidFill>
                  <a:srgbClr val="808080"/>
                </a:solidFill>
                <a:latin typeface="Open Sans"/>
                <a:ea typeface="Open Sans"/>
              </a:rPr>
              <a:t>is implemented in the framework of the </a:t>
            </a:r>
            <a:r>
              <a:rPr lang="en-GB" sz="2400" b="1" strike="noStrike" spc="-1">
                <a:solidFill>
                  <a:srgbClr val="808080"/>
                </a:solidFill>
                <a:latin typeface="Open Sans"/>
                <a:ea typeface="Open Sans"/>
              </a:rPr>
              <a:t>Interreg Europe programme</a:t>
            </a:r>
            <a:r>
              <a:rPr lang="en-GB" sz="2400" b="0" strike="noStrike" spc="-1">
                <a:solidFill>
                  <a:srgbClr val="808080"/>
                </a:solidFill>
                <a:latin typeface="Open Sans"/>
                <a:ea typeface="Open Sans"/>
              </a:rPr>
              <a:t> and co-financed by the European Union.</a:t>
            </a:r>
            <a:endParaRPr lang="it-IT" sz="2400" b="0" strike="noStrike" spc="-1">
              <a:latin typeface="Arial"/>
            </a:endParaRPr>
          </a:p>
        </p:txBody>
      </p:sp>
      <p:grpSp>
        <p:nvGrpSpPr>
          <p:cNvPr id="57" name="Group 5"/>
          <p:cNvGrpSpPr/>
          <p:nvPr/>
        </p:nvGrpSpPr>
        <p:grpSpPr>
          <a:xfrm>
            <a:off x="720" y="4539960"/>
            <a:ext cx="1972800" cy="1372320"/>
            <a:chOff x="720" y="4539960"/>
            <a:chExt cx="1972800" cy="1372320"/>
          </a:xfrm>
        </p:grpSpPr>
        <p:pic>
          <p:nvPicPr>
            <p:cNvPr id="58" name="Graphic 23"/>
            <p:cNvPicPr/>
            <p:nvPr/>
          </p:nvPicPr>
          <p:blipFill>
            <a:blip r:embed="rId5"/>
            <a:stretch/>
          </p:blipFill>
          <p:spPr>
            <a:xfrm>
              <a:off x="207360" y="4539960"/>
              <a:ext cx="1559520" cy="137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CustomShape 6"/>
            <p:cNvSpPr/>
            <p:nvPr/>
          </p:nvSpPr>
          <p:spPr>
            <a:xfrm>
              <a:off x="720" y="4551120"/>
              <a:ext cx="1972800" cy="1076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2400" b="1" strike="noStrike" spc="-1">
                  <a:solidFill>
                    <a:srgbClr val="FFFFFF"/>
                  </a:solidFill>
                  <a:latin typeface="Arial"/>
                  <a:ea typeface="Open Sans"/>
                </a:rPr>
                <a:t>€</a:t>
              </a:r>
              <a:endParaRPr lang="it-IT" sz="2400" b="0" strike="noStrike" spc="-1">
                <a:latin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en-GB" sz="1800" b="1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1,61 M</a:t>
              </a:r>
              <a:endParaRPr lang="it-IT" sz="1800" b="0" strike="noStrike" spc="-1">
                <a:latin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lang="en-GB" sz="1200" b="1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EU FUNDING</a:t>
              </a:r>
              <a:endParaRPr lang="it-IT" sz="1200" b="0" strike="noStrike" spc="-1">
                <a:latin typeface="Arial"/>
              </a:endParaRPr>
            </a:p>
          </p:txBody>
        </p:sp>
      </p:grpSp>
      <p:grpSp>
        <p:nvGrpSpPr>
          <p:cNvPr id="60" name="Group 7"/>
          <p:cNvGrpSpPr/>
          <p:nvPr/>
        </p:nvGrpSpPr>
        <p:grpSpPr>
          <a:xfrm>
            <a:off x="3485520" y="4550040"/>
            <a:ext cx="1972800" cy="1372320"/>
            <a:chOff x="3485520" y="4550040"/>
            <a:chExt cx="1972800" cy="1372320"/>
          </a:xfrm>
        </p:grpSpPr>
        <p:pic>
          <p:nvPicPr>
            <p:cNvPr id="61" name="Graphic 23"/>
            <p:cNvPicPr/>
            <p:nvPr/>
          </p:nvPicPr>
          <p:blipFill>
            <a:blip r:embed="rId5"/>
            <a:stretch/>
          </p:blipFill>
          <p:spPr>
            <a:xfrm>
              <a:off x="3692160" y="4550040"/>
              <a:ext cx="1559520" cy="1372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CustomShape 8"/>
            <p:cNvSpPr/>
            <p:nvPr/>
          </p:nvSpPr>
          <p:spPr>
            <a:xfrm>
              <a:off x="3485520" y="4561200"/>
              <a:ext cx="1972800" cy="1063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it-IT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Mar 2023</a:t>
              </a:r>
              <a:endParaRPr lang="it-IT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0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---------------</a:t>
              </a:r>
              <a:endParaRPr lang="it-IT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1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May 2027</a:t>
              </a:r>
              <a:endParaRPr lang="it-IT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phic 16"/>
          <p:cNvPicPr/>
          <p:nvPr/>
        </p:nvPicPr>
        <p:blipFill>
          <a:blip r:embed="rId2"/>
          <a:stretch/>
        </p:blipFill>
        <p:spPr>
          <a:xfrm>
            <a:off x="6095880" y="-5400"/>
            <a:ext cx="6095520" cy="6575040"/>
          </a:xfrm>
          <a:prstGeom prst="rect">
            <a:avLst/>
          </a:prstGeom>
          <a:ln>
            <a:noFill/>
          </a:ln>
        </p:spPr>
      </p:pic>
      <p:pic>
        <p:nvPicPr>
          <p:cNvPr id="64" name="Graphic 3"/>
          <p:cNvPicPr/>
          <p:nvPr/>
        </p:nvPicPr>
        <p:blipFill>
          <a:blip r:embed="rId3"/>
          <a:stretch/>
        </p:blipFill>
        <p:spPr>
          <a:xfrm>
            <a:off x="8998200" y="4901760"/>
            <a:ext cx="214200" cy="32364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483120" y="1028880"/>
            <a:ext cx="5592960" cy="55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u="sng" strike="noStrike" spc="-1" dirty="0">
                <a:solidFill>
                  <a:srgbClr val="02A984"/>
                </a:solidFill>
                <a:uFillTx/>
                <a:latin typeface="Open Sans"/>
                <a:ea typeface="Open Sans"/>
              </a:rPr>
              <a:t>Partners:</a:t>
            </a:r>
            <a:endParaRPr lang="it-IT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Agency for the development of the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Empolese</a:t>
            </a:r>
            <a:r>
              <a:rPr lang="en-US" sz="16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Valdelsa</a:t>
            </a:r>
            <a:r>
              <a:rPr lang="en-US" sz="16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– Lead partner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Podlaskie</a:t>
            </a: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Voivodeship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Regional Council of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Skåne</a:t>
            </a: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Department for Regional Development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Industrial Development Center South, </a:t>
            </a: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Sweden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Sofia </a:t>
            </a: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Municipality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Cluster of Mechatronics and Automation, Bulgaria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Fingal</a:t>
            </a: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County Council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Regional Development Fund of Attica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Open Sans"/>
                <a:ea typeface="Open Sans"/>
              </a:rPr>
              <a:t>European Association of Regional and Local Authorities for Lifelong Learning (EARLALL)</a:t>
            </a:r>
            <a:endParaRPr lang="it-IT" sz="16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European </a:t>
            </a: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Social</a:t>
            </a: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Fund Agency, Lithuania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Pôle</a:t>
            </a: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de-CH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emploi</a:t>
            </a:r>
            <a:r>
              <a:rPr lang="de-CH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Provence-Alpes-Côte d’Azur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CH" sz="2000" b="1" u="sng" strike="noStrike" spc="-1" dirty="0">
                <a:solidFill>
                  <a:srgbClr val="FFC000"/>
                </a:solidFill>
                <a:uFillTx/>
                <a:latin typeface="Open Sans"/>
                <a:ea typeface="Open Sans"/>
              </a:rPr>
              <a:t>Associated Partners:</a:t>
            </a:r>
            <a:endParaRPr lang="it-IT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Regional Government of Tuscany - Directorate for Education, Training, Research and Employment</a:t>
            </a:r>
            <a:endParaRPr lang="it-IT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Ministry of Education, Science and Sport, Lithuania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grpSp>
        <p:nvGrpSpPr>
          <p:cNvPr id="66" name="Group 2"/>
          <p:cNvGrpSpPr/>
          <p:nvPr/>
        </p:nvGrpSpPr>
        <p:grpSpPr>
          <a:xfrm>
            <a:off x="6478200" y="447480"/>
            <a:ext cx="3423960" cy="1187280"/>
            <a:chOff x="6478200" y="447480"/>
            <a:chExt cx="3423960" cy="1187280"/>
          </a:xfrm>
        </p:grpSpPr>
        <p:pic>
          <p:nvPicPr>
            <p:cNvPr id="67" name="Graphic 8"/>
            <p:cNvPicPr/>
            <p:nvPr/>
          </p:nvPicPr>
          <p:blipFill>
            <a:blip r:embed="rId4"/>
            <a:stretch/>
          </p:blipFill>
          <p:spPr>
            <a:xfrm>
              <a:off x="6478200" y="447480"/>
              <a:ext cx="2290320" cy="928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CustomShape 3"/>
            <p:cNvSpPr/>
            <p:nvPr/>
          </p:nvSpPr>
          <p:spPr>
            <a:xfrm>
              <a:off x="6553080" y="468000"/>
              <a:ext cx="2049840" cy="1002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GB" sz="1200" b="1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11 Partners and 2 Associated Policy Authorities are partners in the SKYLA project.</a:t>
              </a:r>
              <a:endParaRPr lang="it-IT" sz="1200" b="0" strike="noStrike" spc="-1">
                <a:latin typeface="Arial"/>
              </a:endParaRPr>
            </a:p>
          </p:txBody>
        </p:sp>
        <p:pic>
          <p:nvPicPr>
            <p:cNvPr id="69" name="Graphic 12"/>
            <p:cNvPicPr/>
            <p:nvPr/>
          </p:nvPicPr>
          <p:blipFill>
            <a:blip r:embed="rId5"/>
            <a:stretch/>
          </p:blipFill>
          <p:spPr>
            <a:xfrm>
              <a:off x="8768880" y="447480"/>
              <a:ext cx="1133280" cy="928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CustomShape 4"/>
            <p:cNvSpPr/>
            <p:nvPr/>
          </p:nvSpPr>
          <p:spPr>
            <a:xfrm>
              <a:off x="9000000" y="605520"/>
              <a:ext cx="714600" cy="593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11</a:t>
              </a:r>
              <a:endParaRPr lang="it-IT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900" b="1" strike="noStrike" spc="-1">
                  <a:solidFill>
                    <a:srgbClr val="FFFFFF"/>
                  </a:solidFill>
                  <a:latin typeface="Open Sans"/>
                  <a:ea typeface="Open Sans"/>
                </a:rPr>
                <a:t>partners</a:t>
              </a:r>
              <a:endParaRPr lang="it-IT" sz="900" b="0" strike="noStrike" spc="-1">
                <a:latin typeface="Arial"/>
              </a:endParaRPr>
            </a:p>
          </p:txBody>
        </p:sp>
        <p:pic>
          <p:nvPicPr>
            <p:cNvPr id="71" name="Graphic 7"/>
            <p:cNvPicPr/>
            <p:nvPr/>
          </p:nvPicPr>
          <p:blipFill>
            <a:blip r:embed="rId6"/>
            <a:stretch/>
          </p:blipFill>
          <p:spPr>
            <a:xfrm rot="16200000" flipH="1">
              <a:off x="7741440" y="1353960"/>
              <a:ext cx="275760" cy="2854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2" name="Graphic 3"/>
          <p:cNvPicPr/>
          <p:nvPr/>
        </p:nvPicPr>
        <p:blipFill>
          <a:blip r:embed="rId7"/>
          <a:stretch/>
        </p:blipFill>
        <p:spPr>
          <a:xfrm>
            <a:off x="8800200" y="479340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73" name="Graphic 3"/>
          <p:cNvPicPr/>
          <p:nvPr/>
        </p:nvPicPr>
        <p:blipFill>
          <a:blip r:embed="rId7"/>
          <a:stretch/>
        </p:blipFill>
        <p:spPr>
          <a:xfrm>
            <a:off x="8187480" y="46972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74" name="Graphic 3"/>
          <p:cNvPicPr/>
          <p:nvPr/>
        </p:nvPicPr>
        <p:blipFill>
          <a:blip r:embed="rId7"/>
          <a:stretch/>
        </p:blipFill>
        <p:spPr>
          <a:xfrm>
            <a:off x="7203600" y="25318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75" name="Graphic 3"/>
          <p:cNvPicPr/>
          <p:nvPr/>
        </p:nvPicPr>
        <p:blipFill>
          <a:blip r:embed="rId7"/>
          <a:stretch/>
        </p:blipFill>
        <p:spPr>
          <a:xfrm>
            <a:off x="10499400" y="56764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76" name="Graphic 3"/>
          <p:cNvPicPr/>
          <p:nvPr/>
        </p:nvPicPr>
        <p:blipFill>
          <a:blip r:embed="rId7"/>
          <a:stretch/>
        </p:blipFill>
        <p:spPr>
          <a:xfrm>
            <a:off x="10861560" y="48502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77" name="Graphic 3"/>
          <p:cNvPicPr/>
          <p:nvPr/>
        </p:nvPicPr>
        <p:blipFill>
          <a:blip r:embed="rId7"/>
          <a:stretch/>
        </p:blipFill>
        <p:spPr>
          <a:xfrm>
            <a:off x="10992960" y="494604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78" name="Graphic 3"/>
          <p:cNvPicPr/>
          <p:nvPr/>
        </p:nvPicPr>
        <p:blipFill>
          <a:blip r:embed="rId7"/>
          <a:stretch/>
        </p:blipFill>
        <p:spPr>
          <a:xfrm>
            <a:off x="8346960" y="3323160"/>
            <a:ext cx="214200" cy="32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79" name="Graphic 3"/>
          <p:cNvPicPr/>
          <p:nvPr/>
        </p:nvPicPr>
        <p:blipFill>
          <a:blip r:embed="rId7"/>
          <a:stretch/>
        </p:blipFill>
        <p:spPr>
          <a:xfrm>
            <a:off x="9389880" y="237780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80" name="Graphic 3"/>
          <p:cNvPicPr/>
          <p:nvPr/>
        </p:nvPicPr>
        <p:blipFill>
          <a:blip r:embed="rId7"/>
          <a:stretch/>
        </p:blipFill>
        <p:spPr>
          <a:xfrm>
            <a:off x="9542520" y="25300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81" name="Graphic 3"/>
          <p:cNvPicPr/>
          <p:nvPr/>
        </p:nvPicPr>
        <p:blipFill>
          <a:blip r:embed="rId7"/>
          <a:stretch/>
        </p:blipFill>
        <p:spPr>
          <a:xfrm>
            <a:off x="10269720" y="315936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82" name="Graphic 3"/>
          <p:cNvPicPr/>
          <p:nvPr/>
        </p:nvPicPr>
        <p:blipFill>
          <a:blip r:embed="rId3"/>
          <a:stretch/>
        </p:blipFill>
        <p:spPr>
          <a:xfrm>
            <a:off x="10502280" y="283572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83" name="Graphic 3"/>
          <p:cNvPicPr/>
          <p:nvPr/>
        </p:nvPicPr>
        <p:blipFill>
          <a:blip r:embed="rId7"/>
          <a:stretch/>
        </p:blipFill>
        <p:spPr>
          <a:xfrm>
            <a:off x="10304280" y="2727360"/>
            <a:ext cx="214200" cy="323640"/>
          </a:xfrm>
          <a:prstGeom prst="rect">
            <a:avLst/>
          </a:prstGeom>
          <a:ln>
            <a:noFill/>
          </a:ln>
        </p:spPr>
      </p:pic>
      <p:sp>
        <p:nvSpPr>
          <p:cNvPr id="84" name="CustomShape 5"/>
          <p:cNvSpPr/>
          <p:nvPr/>
        </p:nvSpPr>
        <p:spPr>
          <a:xfrm>
            <a:off x="533160" y="274320"/>
            <a:ext cx="8148960" cy="8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SKYLA partnership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33160" y="274320"/>
            <a:ext cx="9138600" cy="83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 ongoing process of exchange</a:t>
            </a:r>
            <a:r>
              <a:rPr lang="en-GB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…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89000" y="909000"/>
            <a:ext cx="11813760" cy="10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Tuscany, SKYLA represents a new step 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the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process of exchange with Europe 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on the new challenges of the programming period that has just begun, such as regional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skills ecosystems 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support of </a:t>
            </a:r>
            <a:r>
              <a:rPr lang="en-US" sz="1800" i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the twin transition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facilities 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for higher education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Centres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of Vocational Excellence (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CoVE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it-IT" sz="1800" b="0" strike="noStrike" spc="-1" dirty="0">
              <a:latin typeface="Arial"/>
            </a:endParaRPr>
          </a:p>
        </p:txBody>
      </p:sp>
      <p:grpSp>
        <p:nvGrpSpPr>
          <p:cNvPr id="87" name="Group 3"/>
          <p:cNvGrpSpPr/>
          <p:nvPr/>
        </p:nvGrpSpPr>
        <p:grpSpPr>
          <a:xfrm>
            <a:off x="3982680" y="2731680"/>
            <a:ext cx="3690000" cy="3039840"/>
            <a:chOff x="3982680" y="2731680"/>
            <a:chExt cx="3690000" cy="3039840"/>
          </a:xfrm>
        </p:grpSpPr>
        <p:pic>
          <p:nvPicPr>
            <p:cNvPr id="88" name="Graphic 23"/>
            <p:cNvPicPr/>
            <p:nvPr/>
          </p:nvPicPr>
          <p:blipFill>
            <a:blip r:embed="rId2"/>
            <a:stretch/>
          </p:blipFill>
          <p:spPr>
            <a:xfrm>
              <a:off x="4070520" y="2731680"/>
              <a:ext cx="3517560" cy="3039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Immagine 8" descr="Immagine che contiene testo, schermata, Carattere, logo&#10;&#10;Descrizione generata automaticamente"/>
            <p:cNvPicPr/>
            <p:nvPr/>
          </p:nvPicPr>
          <p:blipFill>
            <a:blip r:embed="rId3"/>
            <a:stretch/>
          </p:blipFill>
          <p:spPr>
            <a:xfrm>
              <a:off x="3982680" y="3609720"/>
              <a:ext cx="3690000" cy="1360800"/>
            </a:xfrm>
            <a:prstGeom prst="rect">
              <a:avLst/>
            </a:prstGeom>
            <a:ln w="38160">
              <a:solidFill>
                <a:schemeClr val="accent1"/>
              </a:solidFill>
              <a:round/>
            </a:ln>
          </p:spPr>
        </p:pic>
      </p:grpSp>
      <p:sp>
        <p:nvSpPr>
          <p:cNvPr id="90" name="CustomShape 4"/>
          <p:cNvSpPr/>
          <p:nvPr/>
        </p:nvSpPr>
        <p:spPr>
          <a:xfrm>
            <a:off x="7921080" y="3253320"/>
            <a:ext cx="3864240" cy="1989000"/>
          </a:xfrm>
          <a:prstGeom prst="roundRect">
            <a:avLst>
              <a:gd name="adj" fmla="val 16667"/>
            </a:avLst>
          </a:prstGeom>
          <a:noFill/>
          <a:ln w="2844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grpSp>
        <p:nvGrpSpPr>
          <p:cNvPr id="91" name="Group 5"/>
          <p:cNvGrpSpPr/>
          <p:nvPr/>
        </p:nvGrpSpPr>
        <p:grpSpPr>
          <a:xfrm>
            <a:off x="330120" y="4883040"/>
            <a:ext cx="2307960" cy="1397520"/>
            <a:chOff x="330120" y="4883040"/>
            <a:chExt cx="2307960" cy="1397520"/>
          </a:xfrm>
        </p:grpSpPr>
        <p:pic>
          <p:nvPicPr>
            <p:cNvPr id="92" name="Picture 2" descr="#S4Stride"/>
            <p:cNvPicPr/>
            <p:nvPr/>
          </p:nvPicPr>
          <p:blipFill>
            <a:blip r:embed="rId4"/>
            <a:stretch/>
          </p:blipFill>
          <p:spPr>
            <a:xfrm>
              <a:off x="672480" y="5005080"/>
              <a:ext cx="1608120" cy="1153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CustomShape 6"/>
            <p:cNvSpPr/>
            <p:nvPr/>
          </p:nvSpPr>
          <p:spPr>
            <a:xfrm>
              <a:off x="330120" y="4883040"/>
              <a:ext cx="2307960" cy="13975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94" name="CustomShape 7"/>
          <p:cNvSpPr/>
          <p:nvPr/>
        </p:nvSpPr>
        <p:spPr>
          <a:xfrm>
            <a:off x="2887200" y="5771880"/>
            <a:ext cx="2707920" cy="71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GB" sz="1700" b="1" strike="noStrike" spc="-1">
                <a:solidFill>
                  <a:srgbClr val="02A984"/>
                </a:solidFill>
                <a:latin typeface="Open Sans"/>
                <a:ea typeface="Open Sans"/>
              </a:rPr>
              <a:t>Regional “skill ecosystems”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2797200" y="2406960"/>
            <a:ext cx="2383920" cy="71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GB" sz="1700" b="1" strike="noStrike" spc="-1">
                <a:solidFill>
                  <a:srgbClr val="02A984"/>
                </a:solidFill>
                <a:latin typeface="Open Sans"/>
                <a:ea typeface="Open Sans"/>
              </a:rPr>
              <a:t>Training open laboratories 4.0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96" name="CustomShape 9"/>
          <p:cNvSpPr/>
          <p:nvPr/>
        </p:nvSpPr>
        <p:spPr>
          <a:xfrm rot="19567200">
            <a:off x="2980440" y="4982040"/>
            <a:ext cx="761760" cy="567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AB6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7" name="CustomShape 10"/>
          <p:cNvSpPr/>
          <p:nvPr/>
        </p:nvSpPr>
        <p:spPr>
          <a:xfrm rot="2011200">
            <a:off x="2932200" y="3263760"/>
            <a:ext cx="761760" cy="567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4AB6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98" name="Picture 4" descr="Regione Toscana"/>
          <p:cNvPicPr/>
          <p:nvPr/>
        </p:nvPicPr>
        <p:blipFill>
          <a:blip r:embed="rId5"/>
          <a:stretch/>
        </p:blipFill>
        <p:spPr>
          <a:xfrm>
            <a:off x="8858520" y="5478120"/>
            <a:ext cx="2071440" cy="802800"/>
          </a:xfrm>
          <a:prstGeom prst="rect">
            <a:avLst/>
          </a:prstGeom>
          <a:ln>
            <a:noFill/>
          </a:ln>
        </p:spPr>
      </p:pic>
      <p:grpSp>
        <p:nvGrpSpPr>
          <p:cNvPr id="99" name="Group 11"/>
          <p:cNvGrpSpPr/>
          <p:nvPr/>
        </p:nvGrpSpPr>
        <p:grpSpPr>
          <a:xfrm>
            <a:off x="8100000" y="3604680"/>
            <a:ext cx="4361040" cy="673560"/>
            <a:chOff x="8100000" y="3604680"/>
            <a:chExt cx="4361040" cy="673560"/>
          </a:xfrm>
        </p:grpSpPr>
        <p:sp>
          <p:nvSpPr>
            <p:cNvPr id="100" name="CustomShape 12"/>
            <p:cNvSpPr/>
            <p:nvPr/>
          </p:nvSpPr>
          <p:spPr>
            <a:xfrm>
              <a:off x="8646120" y="3604680"/>
              <a:ext cx="3814920" cy="67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199"/>
                </a:spcBef>
                <a:spcAft>
                  <a:spcPts val="601"/>
                </a:spcAft>
              </a:pPr>
              <a:r>
                <a:rPr lang="en-US" sz="1600" b="1" strike="noStrike" spc="-1" dirty="0">
                  <a:solidFill>
                    <a:srgbClr val="02A984"/>
                  </a:solidFill>
                  <a:latin typeface="Open Sans"/>
                  <a:ea typeface="Open Sans"/>
                </a:rPr>
                <a:t>HIGHER TECHNICAL          EDUCATION AND TRAINING</a:t>
              </a:r>
              <a:endParaRPr lang="it-IT" sz="1600" b="0" strike="noStrike" spc="-1" dirty="0">
                <a:latin typeface="Arial"/>
              </a:endParaRPr>
            </a:p>
          </p:txBody>
        </p:sp>
        <p:pic>
          <p:nvPicPr>
            <p:cNvPr id="101" name="Graphic 23"/>
            <p:cNvPicPr/>
            <p:nvPr/>
          </p:nvPicPr>
          <p:blipFill>
            <a:blip r:embed="rId2"/>
            <a:stretch/>
          </p:blipFill>
          <p:spPr>
            <a:xfrm>
              <a:off x="8100000" y="3610440"/>
              <a:ext cx="473400" cy="408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2" name="Group 13"/>
          <p:cNvGrpSpPr/>
          <p:nvPr/>
        </p:nvGrpSpPr>
        <p:grpSpPr>
          <a:xfrm>
            <a:off x="8116200" y="4460040"/>
            <a:ext cx="4657680" cy="689864"/>
            <a:chOff x="8116200" y="4460040"/>
            <a:chExt cx="4657680" cy="689864"/>
          </a:xfrm>
        </p:grpSpPr>
        <p:sp>
          <p:nvSpPr>
            <p:cNvPr id="103" name="CustomShape 14"/>
            <p:cNvSpPr/>
            <p:nvPr/>
          </p:nvSpPr>
          <p:spPr>
            <a:xfrm>
              <a:off x="8682480" y="4490280"/>
              <a:ext cx="4091400" cy="6596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199"/>
                </a:spcBef>
                <a:spcAft>
                  <a:spcPts val="601"/>
                </a:spcAft>
              </a:pPr>
              <a:r>
                <a:rPr lang="it-IT" sz="1600" b="1" strike="noStrike" spc="-1" dirty="0">
                  <a:solidFill>
                    <a:srgbClr val="02A984"/>
                  </a:solidFill>
                  <a:latin typeface="Open Sans"/>
                  <a:ea typeface="Open Sans"/>
                </a:rPr>
                <a:t>APPRENTICESHIPS AND    TRAINEESHIPS</a:t>
              </a:r>
              <a:endParaRPr lang="it-IT" sz="1600" b="0" strike="noStrike" spc="-1" dirty="0">
                <a:latin typeface="Arial"/>
              </a:endParaRPr>
            </a:p>
          </p:txBody>
        </p:sp>
        <p:pic>
          <p:nvPicPr>
            <p:cNvPr id="104" name="Graphic 23"/>
            <p:cNvPicPr/>
            <p:nvPr/>
          </p:nvPicPr>
          <p:blipFill>
            <a:blip r:embed="rId2"/>
            <a:stretch/>
          </p:blipFill>
          <p:spPr>
            <a:xfrm>
              <a:off x="8116200" y="4460040"/>
              <a:ext cx="473400" cy="408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5" name="Group 15"/>
          <p:cNvGrpSpPr/>
          <p:nvPr/>
        </p:nvGrpSpPr>
        <p:grpSpPr>
          <a:xfrm>
            <a:off x="322200" y="2705040"/>
            <a:ext cx="2307960" cy="1397520"/>
            <a:chOff x="322200" y="2705040"/>
            <a:chExt cx="2307960" cy="1397520"/>
          </a:xfrm>
        </p:grpSpPr>
        <p:pic>
          <p:nvPicPr>
            <p:cNvPr id="106" name="Immagine 50" descr="Immagine che contiene testo, Carattere, Elementi grafici, logo&#10;&#10;Descrizione generata automaticamente"/>
            <p:cNvPicPr/>
            <p:nvPr/>
          </p:nvPicPr>
          <p:blipFill>
            <a:blip r:embed="rId6"/>
            <a:stretch/>
          </p:blipFill>
          <p:spPr>
            <a:xfrm>
              <a:off x="602640" y="2919600"/>
              <a:ext cx="1751040" cy="829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7" name="CustomShape 16"/>
            <p:cNvSpPr/>
            <p:nvPr/>
          </p:nvSpPr>
          <p:spPr>
            <a:xfrm>
              <a:off x="322200" y="2705040"/>
              <a:ext cx="2307960" cy="13975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08" name="CustomShape 17"/>
          <p:cNvSpPr/>
          <p:nvPr/>
        </p:nvSpPr>
        <p:spPr>
          <a:xfrm>
            <a:off x="8100000" y="2651760"/>
            <a:ext cx="3441600" cy="308520"/>
          </a:xfrm>
          <a:prstGeom prst="rect">
            <a:avLst/>
          </a:prstGeom>
          <a:solidFill>
            <a:srgbClr val="4AB6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FFFFFF"/>
                </a:solidFill>
                <a:latin typeface="Open Sans"/>
                <a:ea typeface="Open Sans"/>
              </a:rPr>
              <a:t>SECTORS INVOLVED</a:t>
            </a: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33160" y="274320"/>
            <a:ext cx="8148960" cy="83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 ongoing process of growth </a:t>
            </a:r>
            <a:r>
              <a:rPr lang="en-GB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…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89000" y="909000"/>
            <a:ext cx="11813760" cy="1063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Particularly,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starting from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 more extensive need to support a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stronger integration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of the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vocational training systems (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and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policies)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the development and implementation of the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S3/S4 strategies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and in the regional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innovation ecosystems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the Tuscan working group focused on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themes and support measures to</a:t>
            </a:r>
            <a:r>
              <a:rPr lang="it-IT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lang="it-IT" sz="1800" b="1" strike="noStrike" spc="-1" dirty="0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171800" y="2164215"/>
            <a:ext cx="10726286" cy="37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Identification and development of </a:t>
            </a:r>
            <a:r>
              <a:rPr lang="en-US" sz="1800" b="1" strike="noStrike" spc="-1" dirty="0">
                <a:latin typeface="Open Sans"/>
                <a:ea typeface="Open Sans"/>
              </a:rPr>
              <a:t>regional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 skills ecosystems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for the forecasting and mapping of the skills of tomorrow in local and territorial production systems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Identification and development of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new professional </a:t>
            </a:r>
            <a:r>
              <a:rPr lang="en-US" sz="1800" b="1" strike="noStrike" spc="-1" dirty="0">
                <a:latin typeface="Open Sans"/>
                <a:ea typeface="Open Sans"/>
              </a:rPr>
              <a:t>profiles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 and skills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for an evolving working world, with particular emphasis on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digital and green transitions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Upgrading the processes for </a:t>
            </a:r>
            <a:r>
              <a:rPr lang="en-US" b="1" spc="-1" dirty="0">
                <a:solidFill>
                  <a:srgbClr val="000000"/>
                </a:solidFill>
                <a:latin typeface="Open Sans"/>
                <a:ea typeface="Open Sans"/>
              </a:rPr>
              <a:t>integrating new professional figures into enterprises 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by using new modern </a:t>
            </a:r>
            <a:r>
              <a:rPr lang="en-US" b="1" spc="-1" dirty="0">
                <a:solidFill>
                  <a:schemeClr val="accent1"/>
                </a:solidFill>
                <a:latin typeface="Open Sans"/>
                <a:ea typeface="Open Sans"/>
              </a:rPr>
              <a:t>quality apprenticeship processes (dual) 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that combine the specific demands of a company with the professional growth of the apprentice</a:t>
            </a:r>
            <a:r>
              <a:rPr lang="it-IT" spc="-1" dirty="0">
                <a:solidFill>
                  <a:srgbClr val="000000"/>
                </a:solidFill>
                <a:latin typeface="Open Sans"/>
                <a:ea typeface="Open Sans"/>
              </a:rPr>
              <a:t>.</a:t>
            </a:r>
            <a:endParaRPr lang="it-IT" spc="-1" dirty="0"/>
          </a:p>
          <a:p>
            <a:pPr algn="just">
              <a:lnSpc>
                <a:spcPct val="107000"/>
              </a:lnSpc>
              <a:spcAft>
                <a:spcPts val="1199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Development of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higher technology education and higher technical training policies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through the consolidation of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ITS Academies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and the strengthening of advanced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open territorial training laboratories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for advanced technological education and vocational training.</a:t>
            </a:r>
            <a:endParaRPr lang="it-IT" sz="1800" b="0" strike="noStrike" spc="-1" dirty="0">
              <a:latin typeface="Arial"/>
            </a:endParaRPr>
          </a:p>
        </p:txBody>
      </p:sp>
      <p:pic>
        <p:nvPicPr>
          <p:cNvPr id="112" name="Graphic 23"/>
          <p:cNvPicPr/>
          <p:nvPr/>
        </p:nvPicPr>
        <p:blipFill>
          <a:blip r:embed="rId3"/>
          <a:stretch/>
        </p:blipFill>
        <p:spPr>
          <a:xfrm>
            <a:off x="636480" y="2225125"/>
            <a:ext cx="469080" cy="405360"/>
          </a:xfrm>
          <a:prstGeom prst="rect">
            <a:avLst/>
          </a:prstGeom>
          <a:ln>
            <a:noFill/>
          </a:ln>
        </p:spPr>
      </p:pic>
      <p:pic>
        <p:nvPicPr>
          <p:cNvPr id="113" name="Graphic 23"/>
          <p:cNvPicPr/>
          <p:nvPr/>
        </p:nvPicPr>
        <p:blipFill>
          <a:blip r:embed="rId3"/>
          <a:stretch/>
        </p:blipFill>
        <p:spPr>
          <a:xfrm>
            <a:off x="636480" y="3052405"/>
            <a:ext cx="474120" cy="409680"/>
          </a:xfrm>
          <a:prstGeom prst="rect">
            <a:avLst/>
          </a:prstGeom>
          <a:ln>
            <a:noFill/>
          </a:ln>
        </p:spPr>
      </p:pic>
      <p:pic>
        <p:nvPicPr>
          <p:cNvPr id="114" name="Graphic 23"/>
          <p:cNvPicPr/>
          <p:nvPr/>
        </p:nvPicPr>
        <p:blipFill>
          <a:blip r:embed="rId3"/>
          <a:stretch/>
        </p:blipFill>
        <p:spPr>
          <a:xfrm>
            <a:off x="636480" y="3847183"/>
            <a:ext cx="474120" cy="409680"/>
          </a:xfrm>
          <a:prstGeom prst="rect">
            <a:avLst/>
          </a:prstGeom>
          <a:ln>
            <a:noFill/>
          </a:ln>
        </p:spPr>
      </p:pic>
      <p:pic>
        <p:nvPicPr>
          <p:cNvPr id="115" name="Graphic 23"/>
          <p:cNvPicPr/>
          <p:nvPr/>
        </p:nvPicPr>
        <p:blipFill>
          <a:blip r:embed="rId3"/>
          <a:stretch/>
        </p:blipFill>
        <p:spPr>
          <a:xfrm>
            <a:off x="636480" y="4916469"/>
            <a:ext cx="474120" cy="40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33160" y="274320"/>
            <a:ext cx="8148960" cy="83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1" spc="-1" dirty="0">
                <a:solidFill>
                  <a:srgbClr val="000000"/>
                </a:solidFill>
                <a:latin typeface="Open Sans"/>
                <a:ea typeface="Open Sans"/>
              </a:rPr>
              <a:t>Project m</a:t>
            </a:r>
            <a:r>
              <a:rPr lang="en-GB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ethodology overview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496880" y="2233440"/>
            <a:ext cx="2880000" cy="88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3C1C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Skills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and requirements for SMEs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Knowledge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analysis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Needs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challenges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Stakeholders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involvement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496880" y="1015560"/>
            <a:ext cx="2880000" cy="717840"/>
          </a:xfrm>
          <a:prstGeom prst="rect">
            <a:avLst/>
          </a:prstGeom>
          <a:solidFill>
            <a:srgbClr val="4AB69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700" b="1" strike="noStrike" spc="-1">
                <a:solidFill>
                  <a:srgbClr val="FFFFFF"/>
                </a:solidFill>
                <a:latin typeface="Calibri"/>
              </a:rPr>
              <a:t>Step1 – </a:t>
            </a: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Policy NEEDS </a:t>
            </a:r>
            <a:endParaRPr lang="it-IT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analysis 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1496880" y="3762000"/>
            <a:ext cx="2952000" cy="123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3C1C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Methodology document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(step 1)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Stakeholder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group setup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RSG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- Focus on skills and VET/SME needs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Project IW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– Workshop and focus group sessions,  expert presentations, interregional exchange, study visits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4533120" y="2233440"/>
            <a:ext cx="2868120" cy="88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B8E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Analysis of the 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policy instruments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Good practices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identification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Gaps/needs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in policy instruments + how lessons learnt can be adapted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4574520" y="1015560"/>
            <a:ext cx="2826360" cy="717840"/>
          </a:xfrm>
          <a:prstGeom prst="rect">
            <a:avLst/>
          </a:prstGeom>
          <a:solidFill>
            <a:srgbClr val="02A98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700" b="1" strike="noStrike" spc="-1">
                <a:solidFill>
                  <a:srgbClr val="FFFFFF"/>
                </a:solidFill>
                <a:latin typeface="Calibri"/>
              </a:rPr>
              <a:t>Step2 – Policy SOLUTIONS analysis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122" name="CustomShape 7"/>
          <p:cNvSpPr/>
          <p:nvPr/>
        </p:nvSpPr>
        <p:spPr>
          <a:xfrm>
            <a:off x="4536720" y="3762000"/>
            <a:ext cx="2940120" cy="123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B8E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Methodology document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(step 2) 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RSG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- Focus on policy lacks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IW -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GP sharing, study visits, external expert involvement, webinar, networking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Bilateral Exchanges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(GP’s transfer)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23" name="CustomShape 8"/>
          <p:cNvSpPr/>
          <p:nvPr/>
        </p:nvSpPr>
        <p:spPr>
          <a:xfrm>
            <a:off x="2720880" y="5066640"/>
            <a:ext cx="363240" cy="423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B69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24" name="CustomShape 9"/>
          <p:cNvSpPr/>
          <p:nvPr/>
        </p:nvSpPr>
        <p:spPr>
          <a:xfrm>
            <a:off x="1496880" y="5562360"/>
            <a:ext cx="2880000" cy="668520"/>
          </a:xfrm>
          <a:prstGeom prst="rect">
            <a:avLst/>
          </a:prstGeom>
          <a:solidFill>
            <a:srgbClr val="4AB69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FFFFFF"/>
                </a:solidFill>
                <a:latin typeface="Calibri"/>
              </a:rPr>
              <a:t>Knowledge overview for the Twin Transition</a:t>
            </a:r>
            <a:endParaRPr lang="it-IT" sz="1700" b="0" strike="noStrike" spc="-1" dirty="0">
              <a:latin typeface="Arial"/>
            </a:endParaRPr>
          </a:p>
        </p:txBody>
      </p:sp>
      <p:sp>
        <p:nvSpPr>
          <p:cNvPr id="125" name="CustomShape 10"/>
          <p:cNvSpPr/>
          <p:nvPr/>
        </p:nvSpPr>
        <p:spPr>
          <a:xfrm>
            <a:off x="4536720" y="5562360"/>
            <a:ext cx="2936520" cy="668520"/>
          </a:xfrm>
          <a:prstGeom prst="rect">
            <a:avLst/>
          </a:prstGeom>
          <a:solidFill>
            <a:srgbClr val="02A98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Practices and solutions for policy changes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126" name="CustomShape 11"/>
          <p:cNvSpPr/>
          <p:nvPr/>
        </p:nvSpPr>
        <p:spPr>
          <a:xfrm>
            <a:off x="7617600" y="2233440"/>
            <a:ext cx="2664000" cy="95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B8E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Policy Improvement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template        (ex Action Plan) 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Work plan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agreement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Policy improvement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development and implementation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27" name="CustomShape 12"/>
          <p:cNvSpPr/>
          <p:nvPr/>
        </p:nvSpPr>
        <p:spPr>
          <a:xfrm>
            <a:off x="7617600" y="1015560"/>
            <a:ext cx="2664000" cy="717840"/>
          </a:xfrm>
          <a:prstGeom prst="rect">
            <a:avLst/>
          </a:prstGeom>
          <a:solidFill>
            <a:srgbClr val="008B8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700" b="1" strike="noStrike" spc="-1">
                <a:solidFill>
                  <a:srgbClr val="FFFFFF"/>
                </a:solidFill>
                <a:latin typeface="Calibri"/>
              </a:rPr>
              <a:t>Step3 – Policy CHANGES from lesson learnt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128" name="CustomShape 13"/>
          <p:cNvSpPr/>
          <p:nvPr/>
        </p:nvSpPr>
        <p:spPr>
          <a:xfrm>
            <a:off x="7649280" y="3762000"/>
            <a:ext cx="2775960" cy="1223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B8E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Methodology document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(step 3) 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RSG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- Focus on policy improvement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IW 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(plenary sessions and exchange for 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PI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template drafting, peer reviews)</a:t>
            </a:r>
            <a:endParaRPr lang="it-IT" sz="12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</a:rPr>
              <a:t>Bilateral Visits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29" name="CustomShape 14"/>
          <p:cNvSpPr/>
          <p:nvPr/>
        </p:nvSpPr>
        <p:spPr>
          <a:xfrm>
            <a:off x="7649280" y="5562360"/>
            <a:ext cx="2739960" cy="668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POLICY IMPROVEMENTS </a:t>
            </a:r>
            <a:endParaRPr lang="it-IT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in ALL participant Regions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130" name="CustomShape 15"/>
          <p:cNvSpPr/>
          <p:nvPr/>
        </p:nvSpPr>
        <p:spPr>
          <a:xfrm>
            <a:off x="5886000" y="5058360"/>
            <a:ext cx="363240" cy="423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2A98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1" name="CustomShape 16"/>
          <p:cNvSpPr/>
          <p:nvPr/>
        </p:nvSpPr>
        <p:spPr>
          <a:xfrm>
            <a:off x="8826120" y="5058360"/>
            <a:ext cx="363240" cy="423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2" name="CustomShape 17"/>
          <p:cNvSpPr/>
          <p:nvPr/>
        </p:nvSpPr>
        <p:spPr>
          <a:xfrm rot="16200000">
            <a:off x="6035040" y="-1274760"/>
            <a:ext cx="215640" cy="651348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3" name="CustomShape 18"/>
          <p:cNvSpPr/>
          <p:nvPr/>
        </p:nvSpPr>
        <p:spPr>
          <a:xfrm>
            <a:off x="1537560" y="1899720"/>
            <a:ext cx="769320" cy="257760"/>
          </a:xfrm>
          <a:prstGeom prst="rect">
            <a:avLst/>
          </a:prstGeom>
          <a:solidFill>
            <a:schemeClr val="bg1"/>
          </a:solidFill>
          <a:ln w="2844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Calibri"/>
              </a:rPr>
              <a:t>MEANING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4" name="CustomShape 19"/>
          <p:cNvSpPr/>
          <p:nvPr/>
        </p:nvSpPr>
        <p:spPr>
          <a:xfrm>
            <a:off x="1551600" y="3330000"/>
            <a:ext cx="560520" cy="257760"/>
          </a:xfrm>
          <a:prstGeom prst="rect">
            <a:avLst/>
          </a:prstGeom>
          <a:solidFill>
            <a:schemeClr val="bg1"/>
          </a:solidFill>
          <a:ln w="2844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Calibri"/>
              </a:rPr>
              <a:t>TOOLS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5" name="CustomShape 20"/>
          <p:cNvSpPr/>
          <p:nvPr/>
        </p:nvSpPr>
        <p:spPr>
          <a:xfrm>
            <a:off x="2717640" y="3186000"/>
            <a:ext cx="363240" cy="423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B69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6" name="CustomShape 21"/>
          <p:cNvSpPr/>
          <p:nvPr/>
        </p:nvSpPr>
        <p:spPr>
          <a:xfrm>
            <a:off x="5860080" y="3186000"/>
            <a:ext cx="363240" cy="423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2A98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7" name="CustomShape 22"/>
          <p:cNvSpPr/>
          <p:nvPr/>
        </p:nvSpPr>
        <p:spPr>
          <a:xfrm>
            <a:off x="8838000" y="3207240"/>
            <a:ext cx="363240" cy="423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8B8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8" name="CustomShape 23"/>
          <p:cNvSpPr/>
          <p:nvPr/>
        </p:nvSpPr>
        <p:spPr>
          <a:xfrm>
            <a:off x="1558440" y="5130360"/>
            <a:ext cx="737280" cy="257760"/>
          </a:xfrm>
          <a:prstGeom prst="rect">
            <a:avLst/>
          </a:prstGeom>
          <a:solidFill>
            <a:schemeClr val="bg1"/>
          </a:solidFill>
          <a:ln w="28440">
            <a:solidFill>
              <a:schemeClr val="bg1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Calibri"/>
              </a:rPr>
              <a:t>OUTPUTS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9" name="CustomShape 24"/>
          <p:cNvSpPr/>
          <p:nvPr/>
        </p:nvSpPr>
        <p:spPr>
          <a:xfrm>
            <a:off x="1506960" y="1015560"/>
            <a:ext cx="2880000" cy="717840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700" b="1" strike="noStrike" spc="-1">
                <a:solidFill>
                  <a:srgbClr val="FFFFFF"/>
                </a:solidFill>
                <a:latin typeface="Calibri"/>
              </a:rPr>
              <a:t>Step1 – </a:t>
            </a: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Policy NEEDS </a:t>
            </a:r>
            <a:endParaRPr lang="it-IT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analysis </a:t>
            </a:r>
            <a:endParaRPr lang="it-IT" sz="1700" b="0" strike="noStrike" spc="-1">
              <a:latin typeface="Arial"/>
            </a:endParaRPr>
          </a:p>
        </p:txBody>
      </p:sp>
      <p:sp>
        <p:nvSpPr>
          <p:cNvPr id="140" name="CustomShape 25"/>
          <p:cNvSpPr/>
          <p:nvPr/>
        </p:nvSpPr>
        <p:spPr>
          <a:xfrm>
            <a:off x="7659720" y="5562360"/>
            <a:ext cx="2739960" cy="668520"/>
          </a:xfrm>
          <a:prstGeom prst="rect">
            <a:avLst/>
          </a:prstGeom>
          <a:solidFill>
            <a:srgbClr val="008B8E"/>
          </a:solidFill>
          <a:ln>
            <a:solidFill>
              <a:srgbClr val="02A98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POLICY IMPROVEMENTS </a:t>
            </a:r>
            <a:endParaRPr lang="it-IT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rgbClr val="FFFFFF"/>
                </a:solidFill>
                <a:latin typeface="Calibri"/>
              </a:rPr>
              <a:t>in ALL participant Regions</a:t>
            </a:r>
            <a:endParaRPr lang="it-IT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lente-ingrandimento-con-omino - Il giusto taglio"/>
          <p:cNvPicPr/>
          <p:nvPr/>
        </p:nvPicPr>
        <p:blipFill>
          <a:blip r:embed="rId2"/>
          <a:stretch/>
        </p:blipFill>
        <p:spPr>
          <a:xfrm>
            <a:off x="309600" y="428688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533160" y="274320"/>
            <a:ext cx="8148960" cy="83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Policy need analysis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33160" y="909000"/>
            <a:ext cx="11469240" cy="14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a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first phase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the regions involved with their stakeholders are invited to carry out a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territorial analysis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order to identify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the needs and challenges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to be addressed in order to respond to the new skills needs in 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labour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market and how, in this perspective, they can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improve the intervention measures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. In particular, an investigation of the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following sub-topics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has been proposed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381680" y="2568240"/>
            <a:ext cx="8799120" cy="364680"/>
          </a:xfrm>
          <a:prstGeom prst="rect">
            <a:avLst/>
          </a:prstGeom>
          <a:noFill/>
          <a:ln w="28440">
            <a:solidFill>
              <a:srgbClr val="02A98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Open Sans"/>
                <a:ea typeface="Open Sans"/>
              </a:rPr>
              <a:t>Forecasting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&amp; developing profiles and skills for the twin transition (</a:t>
            </a:r>
            <a:r>
              <a:rPr lang="en-US" sz="1800" b="1" strike="noStrike" spc="-1">
                <a:solidFill>
                  <a:srgbClr val="02A984"/>
                </a:solidFill>
                <a:latin typeface="Open Sans"/>
                <a:ea typeface="Open Sans"/>
              </a:rPr>
              <a:t>future skills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45" name="Graphic 23"/>
          <p:cNvPicPr/>
          <p:nvPr/>
        </p:nvPicPr>
        <p:blipFill>
          <a:blip r:embed="rId3"/>
          <a:stretch/>
        </p:blipFill>
        <p:spPr>
          <a:xfrm>
            <a:off x="568080" y="2485800"/>
            <a:ext cx="602640" cy="530280"/>
          </a:xfrm>
          <a:prstGeom prst="rect">
            <a:avLst/>
          </a:prstGeom>
          <a:ln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568080" y="3178080"/>
            <a:ext cx="610200" cy="501480"/>
          </a:xfrm>
          <a:custGeom>
            <a:avLst/>
            <a:gdLst/>
            <a:ahLst/>
            <a:cxnLst/>
            <a:rect l="l" t="t" r="r" b="b"/>
            <a:pathLst>
              <a:path w="1579105" h="1389018">
                <a:moveTo>
                  <a:pt x="1145236" y="18728"/>
                </a:moveTo>
                <a:cubicBezTo>
                  <a:pt x="1166387" y="18701"/>
                  <a:pt x="1185952" y="29940"/>
                  <a:pt x="1196583" y="48225"/>
                </a:cubicBezTo>
                <a:lnTo>
                  <a:pt x="1552422" y="665012"/>
                </a:lnTo>
                <a:cubicBezTo>
                  <a:pt x="1563019" y="683247"/>
                  <a:pt x="1563019" y="705771"/>
                  <a:pt x="1552422" y="724006"/>
                </a:cubicBezTo>
                <a:lnTo>
                  <a:pt x="1196583" y="1340793"/>
                </a:lnTo>
                <a:cubicBezTo>
                  <a:pt x="1185980" y="1359030"/>
                  <a:pt x="1166488" y="1370262"/>
                  <a:pt x="1145392" y="1370290"/>
                </a:cubicBezTo>
                <a:lnTo>
                  <a:pt x="433091" y="1370290"/>
                </a:lnTo>
                <a:cubicBezTo>
                  <a:pt x="411995" y="1370262"/>
                  <a:pt x="392503" y="1359030"/>
                  <a:pt x="381900" y="1340793"/>
                </a:cubicBezTo>
                <a:lnTo>
                  <a:pt x="26062" y="724006"/>
                </a:lnTo>
                <a:cubicBezTo>
                  <a:pt x="15459" y="705771"/>
                  <a:pt x="15459" y="683247"/>
                  <a:pt x="26062" y="665012"/>
                </a:cubicBezTo>
                <a:lnTo>
                  <a:pt x="381900" y="48225"/>
                </a:lnTo>
                <a:cubicBezTo>
                  <a:pt x="392503" y="29989"/>
                  <a:pt x="411995" y="18757"/>
                  <a:pt x="433091" y="18728"/>
                </a:cubicBezTo>
                <a:lnTo>
                  <a:pt x="1145236" y="18728"/>
                </a:lnTo>
                <a:moveTo>
                  <a:pt x="1145236" y="0"/>
                </a:moveTo>
                <a:lnTo>
                  <a:pt x="433091" y="0"/>
                </a:lnTo>
                <a:cubicBezTo>
                  <a:pt x="405300" y="24"/>
                  <a:pt x="379620" y="14826"/>
                  <a:pt x="365669" y="38861"/>
                </a:cubicBezTo>
                <a:lnTo>
                  <a:pt x="10455" y="655492"/>
                </a:lnTo>
                <a:cubicBezTo>
                  <a:pt x="-3485" y="679636"/>
                  <a:pt x="-3485" y="709383"/>
                  <a:pt x="10455" y="733527"/>
                </a:cubicBezTo>
                <a:lnTo>
                  <a:pt x="365669" y="1350157"/>
                </a:lnTo>
                <a:cubicBezTo>
                  <a:pt x="379620" y="1374192"/>
                  <a:pt x="405300" y="1388995"/>
                  <a:pt x="433091" y="1389018"/>
                </a:cubicBezTo>
                <a:lnTo>
                  <a:pt x="1145236" y="1389018"/>
                </a:lnTo>
                <a:cubicBezTo>
                  <a:pt x="1172859" y="1388828"/>
                  <a:pt x="1198323" y="1374048"/>
                  <a:pt x="1212190" y="1350157"/>
                </a:cubicBezTo>
                <a:lnTo>
                  <a:pt x="1568653" y="733527"/>
                </a:lnTo>
                <a:cubicBezTo>
                  <a:pt x="1582590" y="709383"/>
                  <a:pt x="1582590" y="679636"/>
                  <a:pt x="1568653" y="655492"/>
                </a:cubicBezTo>
                <a:lnTo>
                  <a:pt x="1212190" y="38861"/>
                </a:lnTo>
                <a:cubicBezTo>
                  <a:pt x="1198323" y="14970"/>
                  <a:pt x="1172859" y="190"/>
                  <a:pt x="1145236" y="0"/>
                </a:cubicBezTo>
                <a:close/>
              </a:path>
            </a:pathLst>
          </a:custGeom>
          <a:solidFill>
            <a:srgbClr val="00A984"/>
          </a:solidFill>
          <a:ln w="19080">
            <a:solidFill>
              <a:srgbClr val="02A98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7" name="CustomShape 5"/>
          <p:cNvSpPr/>
          <p:nvPr/>
        </p:nvSpPr>
        <p:spPr>
          <a:xfrm>
            <a:off x="9604800" y="3350880"/>
            <a:ext cx="1588320" cy="383760"/>
          </a:xfrm>
          <a:custGeom>
            <a:avLst/>
            <a:gdLst/>
            <a:ahLst/>
            <a:cxnLst/>
            <a:rect l="l" t="t" r="r" b="b"/>
            <a:pathLst>
              <a:path w="1588631" h="384086">
                <a:moveTo>
                  <a:pt x="1569903" y="18728"/>
                </a:moveTo>
                <a:lnTo>
                  <a:pt x="1569903" y="365983"/>
                </a:lnTo>
                <a:lnTo>
                  <a:pt x="18728" y="365983"/>
                </a:lnTo>
                <a:lnTo>
                  <a:pt x="18728" y="18728"/>
                </a:lnTo>
                <a:lnTo>
                  <a:pt x="1569903" y="18728"/>
                </a:lnTo>
                <a:moveTo>
                  <a:pt x="1588632" y="0"/>
                </a:moveTo>
                <a:lnTo>
                  <a:pt x="0" y="0"/>
                </a:lnTo>
                <a:lnTo>
                  <a:pt x="0" y="384087"/>
                </a:lnTo>
                <a:lnTo>
                  <a:pt x="18728" y="384087"/>
                </a:lnTo>
                <a:lnTo>
                  <a:pt x="1588632" y="384087"/>
                </a:lnTo>
                <a:lnTo>
                  <a:pt x="1588632" y="0"/>
                </a:lnTo>
                <a:close/>
              </a:path>
            </a:pathLst>
          </a:custGeom>
          <a:solidFill>
            <a:srgbClr val="FFFFFF"/>
          </a:solidFill>
          <a:ln w="15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8" name="CustomShape 6"/>
          <p:cNvSpPr/>
          <p:nvPr/>
        </p:nvSpPr>
        <p:spPr>
          <a:xfrm>
            <a:off x="1381320" y="3244320"/>
            <a:ext cx="8799120" cy="364680"/>
          </a:xfrm>
          <a:prstGeom prst="rect">
            <a:avLst/>
          </a:prstGeom>
          <a:noFill/>
          <a:ln w="28440">
            <a:solidFill>
              <a:srgbClr val="02A98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Open Sans"/>
                <a:ea typeface="Open Sans"/>
              </a:rPr>
              <a:t>Capacity building 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and</a:t>
            </a:r>
            <a:r>
              <a:rPr lang="en-US" sz="1800" b="1" strike="noStrike" spc="-1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1800" b="1" strike="noStrike" spc="-1">
                <a:solidFill>
                  <a:srgbClr val="02A984"/>
                </a:solidFill>
                <a:latin typeface="Open Sans"/>
                <a:ea typeface="Open Sans"/>
              </a:rPr>
              <a:t>training the trainer 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for the twin transition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1412280" y="3929760"/>
            <a:ext cx="8799120" cy="364680"/>
          </a:xfrm>
          <a:prstGeom prst="rect">
            <a:avLst/>
          </a:prstGeom>
          <a:noFill/>
          <a:ln w="28440">
            <a:solidFill>
              <a:srgbClr val="02A98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Open Sans"/>
                <a:ea typeface="Open Sans"/>
              </a:rPr>
              <a:t>Relevance 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given to </a:t>
            </a:r>
            <a:r>
              <a:rPr lang="en-US" sz="1800" b="1" strike="noStrike" spc="-1">
                <a:solidFill>
                  <a:srgbClr val="02A984"/>
                </a:solidFill>
                <a:latin typeface="Open Sans"/>
                <a:ea typeface="Open Sans"/>
              </a:rPr>
              <a:t>VET / skills in the Smart Specialisation Strategy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50" name="Graphic 23"/>
          <p:cNvPicPr/>
          <p:nvPr/>
        </p:nvPicPr>
        <p:blipFill>
          <a:blip r:embed="rId3"/>
          <a:stretch/>
        </p:blipFill>
        <p:spPr>
          <a:xfrm>
            <a:off x="563760" y="3847320"/>
            <a:ext cx="602640" cy="530280"/>
          </a:xfrm>
          <a:prstGeom prst="rect">
            <a:avLst/>
          </a:prstGeom>
          <a:ln>
            <a:noFill/>
          </a:ln>
        </p:spPr>
      </p:pic>
      <p:sp>
        <p:nvSpPr>
          <p:cNvPr id="151" name="CustomShape 8"/>
          <p:cNvSpPr/>
          <p:nvPr/>
        </p:nvSpPr>
        <p:spPr>
          <a:xfrm>
            <a:off x="2959560" y="4539600"/>
            <a:ext cx="610200" cy="501480"/>
          </a:xfrm>
          <a:custGeom>
            <a:avLst/>
            <a:gdLst/>
            <a:ahLst/>
            <a:cxnLst/>
            <a:rect l="l" t="t" r="r" b="b"/>
            <a:pathLst>
              <a:path w="1579105" h="1389018">
                <a:moveTo>
                  <a:pt x="1145236" y="18728"/>
                </a:moveTo>
                <a:cubicBezTo>
                  <a:pt x="1166387" y="18701"/>
                  <a:pt x="1185952" y="29940"/>
                  <a:pt x="1196583" y="48225"/>
                </a:cubicBezTo>
                <a:lnTo>
                  <a:pt x="1552422" y="665012"/>
                </a:lnTo>
                <a:cubicBezTo>
                  <a:pt x="1563019" y="683247"/>
                  <a:pt x="1563019" y="705771"/>
                  <a:pt x="1552422" y="724006"/>
                </a:cubicBezTo>
                <a:lnTo>
                  <a:pt x="1196583" y="1340793"/>
                </a:lnTo>
                <a:cubicBezTo>
                  <a:pt x="1185980" y="1359030"/>
                  <a:pt x="1166488" y="1370262"/>
                  <a:pt x="1145392" y="1370290"/>
                </a:cubicBezTo>
                <a:lnTo>
                  <a:pt x="433091" y="1370290"/>
                </a:lnTo>
                <a:cubicBezTo>
                  <a:pt x="411995" y="1370262"/>
                  <a:pt x="392503" y="1359030"/>
                  <a:pt x="381900" y="1340793"/>
                </a:cubicBezTo>
                <a:lnTo>
                  <a:pt x="26062" y="724006"/>
                </a:lnTo>
                <a:cubicBezTo>
                  <a:pt x="15459" y="705771"/>
                  <a:pt x="15459" y="683247"/>
                  <a:pt x="26062" y="665012"/>
                </a:cubicBezTo>
                <a:lnTo>
                  <a:pt x="381900" y="48225"/>
                </a:lnTo>
                <a:cubicBezTo>
                  <a:pt x="392503" y="29989"/>
                  <a:pt x="411995" y="18757"/>
                  <a:pt x="433091" y="18728"/>
                </a:cubicBezTo>
                <a:lnTo>
                  <a:pt x="1145236" y="18728"/>
                </a:lnTo>
                <a:moveTo>
                  <a:pt x="1145236" y="0"/>
                </a:moveTo>
                <a:lnTo>
                  <a:pt x="433091" y="0"/>
                </a:lnTo>
                <a:cubicBezTo>
                  <a:pt x="405300" y="24"/>
                  <a:pt x="379620" y="14826"/>
                  <a:pt x="365669" y="38861"/>
                </a:cubicBezTo>
                <a:lnTo>
                  <a:pt x="10455" y="655492"/>
                </a:lnTo>
                <a:cubicBezTo>
                  <a:pt x="-3485" y="679636"/>
                  <a:pt x="-3485" y="709383"/>
                  <a:pt x="10455" y="733527"/>
                </a:cubicBezTo>
                <a:lnTo>
                  <a:pt x="365669" y="1350157"/>
                </a:lnTo>
                <a:cubicBezTo>
                  <a:pt x="379620" y="1374192"/>
                  <a:pt x="405300" y="1388995"/>
                  <a:pt x="433091" y="1389018"/>
                </a:cubicBezTo>
                <a:lnTo>
                  <a:pt x="1145236" y="1389018"/>
                </a:lnTo>
                <a:cubicBezTo>
                  <a:pt x="1172859" y="1388828"/>
                  <a:pt x="1198323" y="1374048"/>
                  <a:pt x="1212190" y="1350157"/>
                </a:cubicBezTo>
                <a:lnTo>
                  <a:pt x="1568653" y="733527"/>
                </a:lnTo>
                <a:cubicBezTo>
                  <a:pt x="1582590" y="709383"/>
                  <a:pt x="1582590" y="679636"/>
                  <a:pt x="1568653" y="655492"/>
                </a:cubicBezTo>
                <a:lnTo>
                  <a:pt x="1212190" y="38861"/>
                </a:lnTo>
                <a:cubicBezTo>
                  <a:pt x="1198323" y="14970"/>
                  <a:pt x="1172859" y="190"/>
                  <a:pt x="1145236" y="0"/>
                </a:cubicBezTo>
                <a:close/>
              </a:path>
            </a:pathLst>
          </a:custGeom>
          <a:solidFill>
            <a:srgbClr val="00A984"/>
          </a:solidFill>
          <a:ln w="19080">
            <a:solidFill>
              <a:srgbClr val="02A98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2" name="CustomShape 9"/>
          <p:cNvSpPr/>
          <p:nvPr/>
        </p:nvSpPr>
        <p:spPr>
          <a:xfrm>
            <a:off x="3827880" y="4608463"/>
            <a:ext cx="8278200" cy="367878"/>
          </a:xfrm>
          <a:prstGeom prst="rect">
            <a:avLst/>
          </a:prstGeom>
          <a:noFill/>
          <a:ln w="28440">
            <a:solidFill>
              <a:srgbClr val="02A98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Relevance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of VET providers in the </a:t>
            </a:r>
            <a:r>
              <a:rPr lang="en-US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Innovation Ecosystem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at territorial level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53" name="CustomShape 10"/>
          <p:cNvSpPr/>
          <p:nvPr/>
        </p:nvSpPr>
        <p:spPr>
          <a:xfrm>
            <a:off x="3828600" y="5291280"/>
            <a:ext cx="8278200" cy="364680"/>
          </a:xfrm>
          <a:prstGeom prst="rect">
            <a:avLst/>
          </a:prstGeom>
          <a:noFill/>
          <a:ln w="28440">
            <a:solidFill>
              <a:srgbClr val="02A98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2A984"/>
                </a:solidFill>
                <a:latin typeface="Open Sans"/>
                <a:ea typeface="Open Sans"/>
              </a:rPr>
              <a:t>Facilities</a:t>
            </a:r>
            <a:r>
              <a:rPr lang="en-US" sz="1800" b="1" strike="noStrike" spc="-1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for</a:t>
            </a:r>
            <a:r>
              <a:rPr lang="en-US" sz="1800" b="1" strike="noStrike" spc="-1">
                <a:solidFill>
                  <a:srgbClr val="000000"/>
                </a:solidFill>
                <a:latin typeface="Open Sans"/>
                <a:ea typeface="Open Sans"/>
              </a:rPr>
              <a:t> modern VET provision </a:t>
            </a: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to support the twin transition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54" name="Graphic 23"/>
          <p:cNvPicPr/>
          <p:nvPr/>
        </p:nvPicPr>
        <p:blipFill>
          <a:blip r:embed="rId3"/>
          <a:stretch/>
        </p:blipFill>
        <p:spPr>
          <a:xfrm>
            <a:off x="2980080" y="5208480"/>
            <a:ext cx="602640" cy="530280"/>
          </a:xfrm>
          <a:prstGeom prst="rect">
            <a:avLst/>
          </a:prstGeom>
          <a:ln>
            <a:noFill/>
          </a:ln>
        </p:spPr>
      </p:pic>
      <p:sp>
        <p:nvSpPr>
          <p:cNvPr id="155" name="CustomShape 11"/>
          <p:cNvSpPr/>
          <p:nvPr/>
        </p:nvSpPr>
        <p:spPr>
          <a:xfrm>
            <a:off x="2980080" y="5900760"/>
            <a:ext cx="610200" cy="501480"/>
          </a:xfrm>
          <a:custGeom>
            <a:avLst/>
            <a:gdLst/>
            <a:ahLst/>
            <a:cxnLst/>
            <a:rect l="l" t="t" r="r" b="b"/>
            <a:pathLst>
              <a:path w="1579105" h="1389018">
                <a:moveTo>
                  <a:pt x="1145236" y="18728"/>
                </a:moveTo>
                <a:cubicBezTo>
                  <a:pt x="1166387" y="18701"/>
                  <a:pt x="1185952" y="29940"/>
                  <a:pt x="1196583" y="48225"/>
                </a:cubicBezTo>
                <a:lnTo>
                  <a:pt x="1552422" y="665012"/>
                </a:lnTo>
                <a:cubicBezTo>
                  <a:pt x="1563019" y="683247"/>
                  <a:pt x="1563019" y="705771"/>
                  <a:pt x="1552422" y="724006"/>
                </a:cubicBezTo>
                <a:lnTo>
                  <a:pt x="1196583" y="1340793"/>
                </a:lnTo>
                <a:cubicBezTo>
                  <a:pt x="1185980" y="1359030"/>
                  <a:pt x="1166488" y="1370262"/>
                  <a:pt x="1145392" y="1370290"/>
                </a:cubicBezTo>
                <a:lnTo>
                  <a:pt x="433091" y="1370290"/>
                </a:lnTo>
                <a:cubicBezTo>
                  <a:pt x="411995" y="1370262"/>
                  <a:pt x="392503" y="1359030"/>
                  <a:pt x="381900" y="1340793"/>
                </a:cubicBezTo>
                <a:lnTo>
                  <a:pt x="26062" y="724006"/>
                </a:lnTo>
                <a:cubicBezTo>
                  <a:pt x="15459" y="705771"/>
                  <a:pt x="15459" y="683247"/>
                  <a:pt x="26062" y="665012"/>
                </a:cubicBezTo>
                <a:lnTo>
                  <a:pt x="381900" y="48225"/>
                </a:lnTo>
                <a:cubicBezTo>
                  <a:pt x="392503" y="29989"/>
                  <a:pt x="411995" y="18757"/>
                  <a:pt x="433091" y="18728"/>
                </a:cubicBezTo>
                <a:lnTo>
                  <a:pt x="1145236" y="18728"/>
                </a:lnTo>
                <a:moveTo>
                  <a:pt x="1145236" y="0"/>
                </a:moveTo>
                <a:lnTo>
                  <a:pt x="433091" y="0"/>
                </a:lnTo>
                <a:cubicBezTo>
                  <a:pt x="405300" y="24"/>
                  <a:pt x="379620" y="14826"/>
                  <a:pt x="365669" y="38861"/>
                </a:cubicBezTo>
                <a:lnTo>
                  <a:pt x="10455" y="655492"/>
                </a:lnTo>
                <a:cubicBezTo>
                  <a:pt x="-3485" y="679636"/>
                  <a:pt x="-3485" y="709383"/>
                  <a:pt x="10455" y="733527"/>
                </a:cubicBezTo>
                <a:lnTo>
                  <a:pt x="365669" y="1350157"/>
                </a:lnTo>
                <a:cubicBezTo>
                  <a:pt x="379620" y="1374192"/>
                  <a:pt x="405300" y="1388995"/>
                  <a:pt x="433091" y="1389018"/>
                </a:cubicBezTo>
                <a:lnTo>
                  <a:pt x="1145236" y="1389018"/>
                </a:lnTo>
                <a:cubicBezTo>
                  <a:pt x="1172859" y="1388828"/>
                  <a:pt x="1198323" y="1374048"/>
                  <a:pt x="1212190" y="1350157"/>
                </a:cubicBezTo>
                <a:lnTo>
                  <a:pt x="1568653" y="733527"/>
                </a:lnTo>
                <a:cubicBezTo>
                  <a:pt x="1582590" y="709383"/>
                  <a:pt x="1582590" y="679636"/>
                  <a:pt x="1568653" y="655492"/>
                </a:cubicBezTo>
                <a:lnTo>
                  <a:pt x="1212190" y="38861"/>
                </a:lnTo>
                <a:cubicBezTo>
                  <a:pt x="1198323" y="14970"/>
                  <a:pt x="1172859" y="190"/>
                  <a:pt x="1145236" y="0"/>
                </a:cubicBezTo>
                <a:close/>
              </a:path>
            </a:pathLst>
          </a:custGeom>
          <a:solidFill>
            <a:srgbClr val="00A984"/>
          </a:solidFill>
          <a:ln w="19080">
            <a:solidFill>
              <a:srgbClr val="02A98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6" name="CustomShape 12"/>
          <p:cNvSpPr/>
          <p:nvPr/>
        </p:nvSpPr>
        <p:spPr>
          <a:xfrm>
            <a:off x="3827880" y="5967360"/>
            <a:ext cx="8278200" cy="364680"/>
          </a:xfrm>
          <a:prstGeom prst="rect">
            <a:avLst/>
          </a:prstGeom>
          <a:noFill/>
          <a:ln w="28440">
            <a:solidFill>
              <a:srgbClr val="02A98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Other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relevant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issues </a:t>
            </a:r>
            <a:r>
              <a:rPr lang="en-US" b="1" spc="-1" dirty="0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more specific to the local context)</a:t>
            </a:r>
            <a:endParaRPr lang="it-IT" sz="18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6axpisrnqx-omino -sul-punto-interrogativo-buon-giorno-facciabuco-volevo-condividere-con-voi_a  - Tecnilex - Servizi di ingegneria"/>
          <p:cNvPicPr/>
          <p:nvPr/>
        </p:nvPicPr>
        <p:blipFill>
          <a:blip r:embed="rId2"/>
          <a:stretch/>
        </p:blipFill>
        <p:spPr>
          <a:xfrm>
            <a:off x="533160" y="2403000"/>
            <a:ext cx="3369240" cy="207720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533160" y="274320"/>
            <a:ext cx="8148960" cy="83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1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Domande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33160" y="909000"/>
            <a:ext cx="11469240" cy="10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initial state of the art on these issues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together with a territorial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SWOT analysis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was presented during the first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inter-regional exchange tables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organized for the project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kick-off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(Brussels, 15th May 2023), each providing answers to questions such as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3565080" y="2125080"/>
            <a:ext cx="7488360" cy="27528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Is the issue a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policy priority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for the new programming period?</a:t>
            </a:r>
          </a:p>
          <a:p>
            <a:pPr algn="r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What are the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main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concerns and challenges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? Are there specific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experiences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and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good practices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developed?</a:t>
            </a:r>
          </a:p>
          <a:p>
            <a:pPr algn="r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     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Are there any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initiatives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underway or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funding schemes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to support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? </a:t>
            </a:r>
            <a:endParaRPr lang="it-IT" sz="18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What </a:t>
            </a:r>
            <a:r>
              <a:rPr lang="en-US" sz="18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room for improvement 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on 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policy instruments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?</a:t>
            </a:r>
            <a:endParaRPr lang="it-IT" sz="1800" b="0" strike="noStrike" spc="-1" dirty="0">
              <a:latin typeface="Arial"/>
            </a:endParaRPr>
          </a:p>
        </p:txBody>
      </p:sp>
      <p:pic>
        <p:nvPicPr>
          <p:cNvPr id="161" name="Graphic 23"/>
          <p:cNvPicPr/>
          <p:nvPr/>
        </p:nvPicPr>
        <p:blipFill>
          <a:blip r:embed="rId3"/>
          <a:stretch/>
        </p:blipFill>
        <p:spPr>
          <a:xfrm>
            <a:off x="11392560" y="2255040"/>
            <a:ext cx="602640" cy="53028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11392560" y="3132720"/>
            <a:ext cx="610200" cy="501480"/>
          </a:xfrm>
          <a:custGeom>
            <a:avLst/>
            <a:gdLst/>
            <a:ahLst/>
            <a:cxnLst/>
            <a:rect l="l" t="t" r="r" b="b"/>
            <a:pathLst>
              <a:path w="1579105" h="1389018">
                <a:moveTo>
                  <a:pt x="1145236" y="18728"/>
                </a:moveTo>
                <a:cubicBezTo>
                  <a:pt x="1166387" y="18701"/>
                  <a:pt x="1185952" y="29940"/>
                  <a:pt x="1196583" y="48225"/>
                </a:cubicBezTo>
                <a:lnTo>
                  <a:pt x="1552422" y="665012"/>
                </a:lnTo>
                <a:cubicBezTo>
                  <a:pt x="1563019" y="683247"/>
                  <a:pt x="1563019" y="705771"/>
                  <a:pt x="1552422" y="724006"/>
                </a:cubicBezTo>
                <a:lnTo>
                  <a:pt x="1196583" y="1340793"/>
                </a:lnTo>
                <a:cubicBezTo>
                  <a:pt x="1185980" y="1359030"/>
                  <a:pt x="1166488" y="1370262"/>
                  <a:pt x="1145392" y="1370290"/>
                </a:cubicBezTo>
                <a:lnTo>
                  <a:pt x="433091" y="1370290"/>
                </a:lnTo>
                <a:cubicBezTo>
                  <a:pt x="411995" y="1370262"/>
                  <a:pt x="392503" y="1359030"/>
                  <a:pt x="381900" y="1340793"/>
                </a:cubicBezTo>
                <a:lnTo>
                  <a:pt x="26062" y="724006"/>
                </a:lnTo>
                <a:cubicBezTo>
                  <a:pt x="15459" y="705771"/>
                  <a:pt x="15459" y="683247"/>
                  <a:pt x="26062" y="665012"/>
                </a:cubicBezTo>
                <a:lnTo>
                  <a:pt x="381900" y="48225"/>
                </a:lnTo>
                <a:cubicBezTo>
                  <a:pt x="392503" y="29989"/>
                  <a:pt x="411995" y="18757"/>
                  <a:pt x="433091" y="18728"/>
                </a:cubicBezTo>
                <a:lnTo>
                  <a:pt x="1145236" y="18728"/>
                </a:lnTo>
                <a:moveTo>
                  <a:pt x="1145236" y="0"/>
                </a:moveTo>
                <a:lnTo>
                  <a:pt x="433091" y="0"/>
                </a:lnTo>
                <a:cubicBezTo>
                  <a:pt x="405300" y="24"/>
                  <a:pt x="379620" y="14826"/>
                  <a:pt x="365669" y="38861"/>
                </a:cubicBezTo>
                <a:lnTo>
                  <a:pt x="10455" y="655492"/>
                </a:lnTo>
                <a:cubicBezTo>
                  <a:pt x="-3485" y="679636"/>
                  <a:pt x="-3485" y="709383"/>
                  <a:pt x="10455" y="733527"/>
                </a:cubicBezTo>
                <a:lnTo>
                  <a:pt x="365669" y="1350157"/>
                </a:lnTo>
                <a:cubicBezTo>
                  <a:pt x="379620" y="1374192"/>
                  <a:pt x="405300" y="1388995"/>
                  <a:pt x="433091" y="1389018"/>
                </a:cubicBezTo>
                <a:lnTo>
                  <a:pt x="1145236" y="1389018"/>
                </a:lnTo>
                <a:cubicBezTo>
                  <a:pt x="1172859" y="1388828"/>
                  <a:pt x="1198323" y="1374048"/>
                  <a:pt x="1212190" y="1350157"/>
                </a:cubicBezTo>
                <a:lnTo>
                  <a:pt x="1568653" y="733527"/>
                </a:lnTo>
                <a:cubicBezTo>
                  <a:pt x="1582590" y="709383"/>
                  <a:pt x="1582590" y="679636"/>
                  <a:pt x="1568653" y="655492"/>
                </a:cubicBezTo>
                <a:lnTo>
                  <a:pt x="1212190" y="38861"/>
                </a:lnTo>
                <a:cubicBezTo>
                  <a:pt x="1198323" y="14970"/>
                  <a:pt x="1172859" y="190"/>
                  <a:pt x="1145236" y="0"/>
                </a:cubicBezTo>
                <a:close/>
              </a:path>
            </a:pathLst>
          </a:custGeom>
          <a:solidFill>
            <a:srgbClr val="00A984"/>
          </a:solidFill>
          <a:ln w="19080">
            <a:solidFill>
              <a:srgbClr val="02A98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163" name="Graphic 23"/>
          <p:cNvPicPr/>
          <p:nvPr/>
        </p:nvPicPr>
        <p:blipFill>
          <a:blip r:embed="rId3"/>
          <a:stretch/>
        </p:blipFill>
        <p:spPr>
          <a:xfrm>
            <a:off x="11376720" y="3987000"/>
            <a:ext cx="602640" cy="530280"/>
          </a:xfrm>
          <a:prstGeom prst="rect">
            <a:avLst/>
          </a:prstGeom>
          <a:ln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11381040" y="4771440"/>
            <a:ext cx="610200" cy="501480"/>
          </a:xfrm>
          <a:custGeom>
            <a:avLst/>
            <a:gdLst/>
            <a:ahLst/>
            <a:cxnLst/>
            <a:rect l="l" t="t" r="r" b="b"/>
            <a:pathLst>
              <a:path w="1579105" h="1389018">
                <a:moveTo>
                  <a:pt x="1145236" y="18728"/>
                </a:moveTo>
                <a:cubicBezTo>
                  <a:pt x="1166387" y="18701"/>
                  <a:pt x="1185952" y="29940"/>
                  <a:pt x="1196583" y="48225"/>
                </a:cubicBezTo>
                <a:lnTo>
                  <a:pt x="1552422" y="665012"/>
                </a:lnTo>
                <a:cubicBezTo>
                  <a:pt x="1563019" y="683247"/>
                  <a:pt x="1563019" y="705771"/>
                  <a:pt x="1552422" y="724006"/>
                </a:cubicBezTo>
                <a:lnTo>
                  <a:pt x="1196583" y="1340793"/>
                </a:lnTo>
                <a:cubicBezTo>
                  <a:pt x="1185980" y="1359030"/>
                  <a:pt x="1166488" y="1370262"/>
                  <a:pt x="1145392" y="1370290"/>
                </a:cubicBezTo>
                <a:lnTo>
                  <a:pt x="433091" y="1370290"/>
                </a:lnTo>
                <a:cubicBezTo>
                  <a:pt x="411995" y="1370262"/>
                  <a:pt x="392503" y="1359030"/>
                  <a:pt x="381900" y="1340793"/>
                </a:cubicBezTo>
                <a:lnTo>
                  <a:pt x="26062" y="724006"/>
                </a:lnTo>
                <a:cubicBezTo>
                  <a:pt x="15459" y="705771"/>
                  <a:pt x="15459" y="683247"/>
                  <a:pt x="26062" y="665012"/>
                </a:cubicBezTo>
                <a:lnTo>
                  <a:pt x="381900" y="48225"/>
                </a:lnTo>
                <a:cubicBezTo>
                  <a:pt x="392503" y="29989"/>
                  <a:pt x="411995" y="18757"/>
                  <a:pt x="433091" y="18728"/>
                </a:cubicBezTo>
                <a:lnTo>
                  <a:pt x="1145236" y="18728"/>
                </a:lnTo>
                <a:moveTo>
                  <a:pt x="1145236" y="0"/>
                </a:moveTo>
                <a:lnTo>
                  <a:pt x="433091" y="0"/>
                </a:lnTo>
                <a:cubicBezTo>
                  <a:pt x="405300" y="24"/>
                  <a:pt x="379620" y="14826"/>
                  <a:pt x="365669" y="38861"/>
                </a:cubicBezTo>
                <a:lnTo>
                  <a:pt x="10455" y="655492"/>
                </a:lnTo>
                <a:cubicBezTo>
                  <a:pt x="-3485" y="679636"/>
                  <a:pt x="-3485" y="709383"/>
                  <a:pt x="10455" y="733527"/>
                </a:cubicBezTo>
                <a:lnTo>
                  <a:pt x="365669" y="1350157"/>
                </a:lnTo>
                <a:cubicBezTo>
                  <a:pt x="379620" y="1374192"/>
                  <a:pt x="405300" y="1388995"/>
                  <a:pt x="433091" y="1389018"/>
                </a:cubicBezTo>
                <a:lnTo>
                  <a:pt x="1145236" y="1389018"/>
                </a:lnTo>
                <a:cubicBezTo>
                  <a:pt x="1172859" y="1388828"/>
                  <a:pt x="1198323" y="1374048"/>
                  <a:pt x="1212190" y="1350157"/>
                </a:cubicBezTo>
                <a:lnTo>
                  <a:pt x="1568653" y="733527"/>
                </a:lnTo>
                <a:cubicBezTo>
                  <a:pt x="1582590" y="709383"/>
                  <a:pt x="1582590" y="679636"/>
                  <a:pt x="1568653" y="655492"/>
                </a:cubicBezTo>
                <a:lnTo>
                  <a:pt x="1212190" y="38861"/>
                </a:lnTo>
                <a:cubicBezTo>
                  <a:pt x="1198323" y="14970"/>
                  <a:pt x="1172859" y="190"/>
                  <a:pt x="1145236" y="0"/>
                </a:cubicBezTo>
                <a:close/>
              </a:path>
            </a:pathLst>
          </a:custGeom>
          <a:solidFill>
            <a:srgbClr val="00A984"/>
          </a:solidFill>
          <a:ln w="19080">
            <a:solidFill>
              <a:srgbClr val="02A98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5" name="CustomShape 6"/>
          <p:cNvSpPr/>
          <p:nvPr/>
        </p:nvSpPr>
        <p:spPr>
          <a:xfrm>
            <a:off x="206829" y="5416200"/>
            <a:ext cx="11784411" cy="1063133"/>
          </a:xfrm>
          <a:prstGeom prst="rect">
            <a:avLst/>
          </a:prstGeom>
          <a:noFill/>
          <a:ln w="381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On the same issues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starting from the preliminary analysis document</a:t>
            </a:r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in the period July - October 2023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</a:t>
            </a:r>
            <a:r>
              <a:rPr lang="en-US" sz="18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regional stakeholders 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(e.g. ITS representatives, VET institutions, players involved in dual apprenticeships, work-based learning ) </a:t>
            </a:r>
            <a:r>
              <a:rPr lang="en-US" sz="18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will also be interviewed </a:t>
            </a:r>
            <a:r>
              <a:rPr lang="en-US" sz="180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through web contact and meetings</a:t>
            </a:r>
            <a:endParaRPr lang="it-IT" sz="18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raphic 16"/>
          <p:cNvPicPr/>
          <p:nvPr/>
        </p:nvPicPr>
        <p:blipFill>
          <a:blip r:embed="rId2"/>
          <a:stretch/>
        </p:blipFill>
        <p:spPr>
          <a:xfrm>
            <a:off x="6095880" y="-5400"/>
            <a:ext cx="6095520" cy="657504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533160" y="274320"/>
            <a:ext cx="9008640" cy="838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Upcoming opportunities and dates</a:t>
            </a:r>
            <a:endParaRPr lang="it-IT" sz="3200" b="0" strike="noStrike" spc="-1" dirty="0">
              <a:latin typeface="Arial"/>
            </a:endParaRPr>
          </a:p>
        </p:txBody>
      </p:sp>
      <p:pic>
        <p:nvPicPr>
          <p:cNvPr id="168" name="Graphic 3"/>
          <p:cNvPicPr/>
          <p:nvPr/>
        </p:nvPicPr>
        <p:blipFill>
          <a:blip r:embed="rId3"/>
          <a:stretch/>
        </p:blipFill>
        <p:spPr>
          <a:xfrm>
            <a:off x="8998200" y="490176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69" name="Graphic 3"/>
          <p:cNvPicPr/>
          <p:nvPr/>
        </p:nvPicPr>
        <p:blipFill>
          <a:blip r:embed="rId4"/>
          <a:stretch/>
        </p:blipFill>
        <p:spPr>
          <a:xfrm>
            <a:off x="8800200" y="479340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0" name="Graphic 3"/>
          <p:cNvPicPr/>
          <p:nvPr/>
        </p:nvPicPr>
        <p:blipFill>
          <a:blip r:embed="rId4"/>
          <a:stretch/>
        </p:blipFill>
        <p:spPr>
          <a:xfrm>
            <a:off x="8187480" y="46972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1" name="Graphic 3"/>
          <p:cNvPicPr/>
          <p:nvPr/>
        </p:nvPicPr>
        <p:blipFill>
          <a:blip r:embed="rId4"/>
          <a:stretch/>
        </p:blipFill>
        <p:spPr>
          <a:xfrm>
            <a:off x="7203600" y="25318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2" name="Graphic 3"/>
          <p:cNvPicPr/>
          <p:nvPr/>
        </p:nvPicPr>
        <p:blipFill>
          <a:blip r:embed="rId4"/>
          <a:stretch/>
        </p:blipFill>
        <p:spPr>
          <a:xfrm>
            <a:off x="10499400" y="56764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3" name="Graphic 3"/>
          <p:cNvPicPr/>
          <p:nvPr/>
        </p:nvPicPr>
        <p:blipFill>
          <a:blip r:embed="rId4"/>
          <a:stretch/>
        </p:blipFill>
        <p:spPr>
          <a:xfrm>
            <a:off x="10861560" y="48502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4" name="Graphic 3"/>
          <p:cNvPicPr/>
          <p:nvPr/>
        </p:nvPicPr>
        <p:blipFill>
          <a:blip r:embed="rId4"/>
          <a:stretch/>
        </p:blipFill>
        <p:spPr>
          <a:xfrm>
            <a:off x="10992960" y="494604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5" name="Graphic 3"/>
          <p:cNvPicPr/>
          <p:nvPr/>
        </p:nvPicPr>
        <p:blipFill>
          <a:blip r:embed="rId4"/>
          <a:stretch/>
        </p:blipFill>
        <p:spPr>
          <a:xfrm>
            <a:off x="8346960" y="332316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6" name="Graphic 3"/>
          <p:cNvPicPr/>
          <p:nvPr/>
        </p:nvPicPr>
        <p:blipFill>
          <a:blip r:embed="rId4"/>
          <a:stretch/>
        </p:blipFill>
        <p:spPr>
          <a:xfrm>
            <a:off x="9389880" y="237780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7" name="Graphic 3"/>
          <p:cNvPicPr/>
          <p:nvPr/>
        </p:nvPicPr>
        <p:blipFill>
          <a:blip r:embed="rId4"/>
          <a:stretch/>
        </p:blipFill>
        <p:spPr>
          <a:xfrm>
            <a:off x="9542520" y="253008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8" name="Graphic 3"/>
          <p:cNvPicPr/>
          <p:nvPr/>
        </p:nvPicPr>
        <p:blipFill>
          <a:blip r:embed="rId4"/>
          <a:stretch/>
        </p:blipFill>
        <p:spPr>
          <a:xfrm>
            <a:off x="10269720" y="315936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79" name="Graphic 3"/>
          <p:cNvPicPr/>
          <p:nvPr/>
        </p:nvPicPr>
        <p:blipFill>
          <a:blip r:embed="rId3"/>
          <a:stretch/>
        </p:blipFill>
        <p:spPr>
          <a:xfrm>
            <a:off x="10502280" y="2835720"/>
            <a:ext cx="214200" cy="323640"/>
          </a:xfrm>
          <a:prstGeom prst="rect">
            <a:avLst/>
          </a:prstGeom>
          <a:ln>
            <a:noFill/>
          </a:ln>
        </p:spPr>
      </p:pic>
      <p:pic>
        <p:nvPicPr>
          <p:cNvPr id="180" name="Graphic 3"/>
          <p:cNvPicPr/>
          <p:nvPr/>
        </p:nvPicPr>
        <p:blipFill>
          <a:blip r:embed="rId4"/>
          <a:stretch/>
        </p:blipFill>
        <p:spPr>
          <a:xfrm>
            <a:off x="10304280" y="2727360"/>
            <a:ext cx="214200" cy="32364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661320" y="1067760"/>
            <a:ext cx="11469240" cy="6138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Regional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 «Policy </a:t>
            </a: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need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 </a:t>
            </a: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analysis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»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parallel in each participating region 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[</a:t>
            </a:r>
            <a:r>
              <a:rPr lang="it-IT" sz="1600" b="1" strike="noStrike" spc="-1" dirty="0" err="1">
                <a:solidFill>
                  <a:srgbClr val="FFC000"/>
                </a:solidFill>
                <a:latin typeface="Open Sans"/>
                <a:ea typeface="Open Sans"/>
              </a:rPr>
              <a:t>May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 – November 2023]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it-IT" sz="800" b="1" strike="noStrike" spc="-1" dirty="0">
              <a:solidFill>
                <a:srgbClr val="02A984"/>
              </a:solidFill>
              <a:latin typeface="Open Sans"/>
              <a:ea typeface="Open Sans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Interregional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 event SKYLA-S4STRIDE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Exchange event with the S4STRIDE partnership on skill </a:t>
            </a: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ecosystems (final event in Tuscany) 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[25th-28th </a:t>
            </a:r>
            <a:r>
              <a:rPr lang="it-IT" sz="1600" b="1" strike="noStrike" spc="-1" dirty="0" err="1">
                <a:solidFill>
                  <a:srgbClr val="FFC000"/>
                </a:solidFill>
                <a:latin typeface="Open Sans"/>
                <a:ea typeface="Open Sans"/>
              </a:rPr>
              <a:t>September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 2023]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it-IT" sz="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SKYLA 2nd </a:t>
            </a: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Interregional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 event in EIRE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Next inter-regional event with study visit in the Dublin area</a:t>
            </a: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it-IT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(Fingal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county</a:t>
            </a:r>
            <a:r>
              <a:rPr lang="it-IT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 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[7th – 8th November 2023]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it-IT" sz="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Pilot Action </a:t>
            </a: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opportunity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Opportunity to submit for funding Pilot Actions on the </a:t>
            </a: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Interreg Europe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programme</a:t>
            </a: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[</a:t>
            </a:r>
            <a:r>
              <a:rPr lang="it-IT" sz="1600" b="1" strike="noStrike" spc="-1" dirty="0" err="1">
                <a:solidFill>
                  <a:srgbClr val="FFC000"/>
                </a:solidFill>
                <a:latin typeface="Open Sans"/>
                <a:ea typeface="Open Sans"/>
              </a:rPr>
              <a:t>Early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 2024]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it-IT" sz="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SKYLA 3rd </a:t>
            </a: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Interregional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 event in </a:t>
            </a:r>
            <a:r>
              <a:rPr lang="it-IT" sz="1800" b="1" strike="noStrike" spc="-1" dirty="0" err="1">
                <a:solidFill>
                  <a:srgbClr val="02A984"/>
                </a:solidFill>
                <a:latin typeface="Open Sans"/>
                <a:ea typeface="Open Sans"/>
              </a:rPr>
              <a:t>Tuscany</a:t>
            </a:r>
            <a:r>
              <a:rPr lang="it-IT" sz="1800" b="1" strike="noStrike" spc="-1" dirty="0">
                <a:solidFill>
                  <a:srgbClr val="02A984"/>
                </a:solidFill>
                <a:latin typeface="Open Sans"/>
                <a:ea typeface="Open Sans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Interregional exchange event and study visit </a:t>
            </a: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in Tuscany 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[April - </a:t>
            </a:r>
            <a:r>
              <a:rPr lang="it-IT" sz="1600" b="1" strike="noStrike" spc="-1" dirty="0" err="1">
                <a:solidFill>
                  <a:srgbClr val="FFC000"/>
                </a:solidFill>
                <a:latin typeface="Open Sans"/>
                <a:ea typeface="Open Sans"/>
              </a:rPr>
              <a:t>May</a:t>
            </a:r>
            <a:r>
              <a:rPr lang="it-IT" sz="1600" b="1" strike="noStrike" spc="-1" dirty="0">
                <a:solidFill>
                  <a:srgbClr val="FFC000"/>
                </a:solidFill>
                <a:latin typeface="Open Sans"/>
                <a:ea typeface="Open Sans"/>
              </a:rPr>
              <a:t> 2024]</a:t>
            </a: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it-IT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it-IT" sz="1600" b="0" strike="noStrike" spc="-1" dirty="0">
              <a:latin typeface="Arial"/>
            </a:endParaRPr>
          </a:p>
        </p:txBody>
      </p:sp>
      <p:pic>
        <p:nvPicPr>
          <p:cNvPr id="182" name="Graphic 23"/>
          <p:cNvPicPr/>
          <p:nvPr/>
        </p:nvPicPr>
        <p:blipFill>
          <a:blip r:embed="rId5"/>
          <a:stretch/>
        </p:blipFill>
        <p:spPr>
          <a:xfrm>
            <a:off x="144360" y="1071360"/>
            <a:ext cx="469080" cy="405360"/>
          </a:xfrm>
          <a:prstGeom prst="rect">
            <a:avLst/>
          </a:prstGeom>
          <a:ln>
            <a:noFill/>
          </a:ln>
        </p:spPr>
      </p:pic>
      <p:pic>
        <p:nvPicPr>
          <p:cNvPr id="183" name="Graphic 23"/>
          <p:cNvPicPr/>
          <p:nvPr/>
        </p:nvPicPr>
        <p:blipFill>
          <a:blip r:embed="rId5"/>
          <a:stretch/>
        </p:blipFill>
        <p:spPr>
          <a:xfrm>
            <a:off x="144360" y="1928880"/>
            <a:ext cx="474120" cy="409680"/>
          </a:xfrm>
          <a:prstGeom prst="rect">
            <a:avLst/>
          </a:prstGeom>
          <a:ln>
            <a:noFill/>
          </a:ln>
        </p:spPr>
      </p:pic>
      <p:pic>
        <p:nvPicPr>
          <p:cNvPr id="184" name="Graphic 23"/>
          <p:cNvPicPr/>
          <p:nvPr/>
        </p:nvPicPr>
        <p:blipFill>
          <a:blip r:embed="rId5"/>
          <a:stretch/>
        </p:blipFill>
        <p:spPr>
          <a:xfrm>
            <a:off x="144360" y="3107520"/>
            <a:ext cx="474120" cy="409680"/>
          </a:xfrm>
          <a:prstGeom prst="rect">
            <a:avLst/>
          </a:prstGeom>
          <a:ln>
            <a:noFill/>
          </a:ln>
        </p:spPr>
      </p:pic>
      <p:pic>
        <p:nvPicPr>
          <p:cNvPr id="185" name="Graphic 23"/>
          <p:cNvPicPr/>
          <p:nvPr/>
        </p:nvPicPr>
        <p:blipFill>
          <a:blip r:embed="rId5"/>
          <a:stretch/>
        </p:blipFill>
        <p:spPr>
          <a:xfrm>
            <a:off x="144360" y="4298760"/>
            <a:ext cx="474120" cy="409680"/>
          </a:xfrm>
          <a:prstGeom prst="rect">
            <a:avLst/>
          </a:prstGeom>
          <a:ln>
            <a:noFill/>
          </a:ln>
        </p:spPr>
      </p:pic>
      <p:pic>
        <p:nvPicPr>
          <p:cNvPr id="186" name="Graphic 23"/>
          <p:cNvPicPr/>
          <p:nvPr/>
        </p:nvPicPr>
        <p:blipFill>
          <a:blip r:embed="rId5"/>
          <a:stretch/>
        </p:blipFill>
        <p:spPr>
          <a:xfrm>
            <a:off x="147600" y="5508720"/>
            <a:ext cx="474120" cy="4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191EB-F8E2-C0B0-F718-250C13A1D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1091</Words>
  <Application>Microsoft Office PowerPoint</Application>
  <PresentationFormat>Widescreen</PresentationFormat>
  <Paragraphs>130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Open Sans</vt:lpstr>
      <vt:lpstr>Open Sans Semibold</vt:lpstr>
      <vt:lpstr>StarSymbol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Kurth</dc:creator>
  <dc:description/>
  <cp:lastModifiedBy>Lorenzo Sabatini</cp:lastModifiedBy>
  <cp:revision>12</cp:revision>
  <dcterms:created xsi:type="dcterms:W3CDTF">2021-10-28T12:22:03Z</dcterms:created>
  <dcterms:modified xsi:type="dcterms:W3CDTF">2023-09-22T12:28:22Z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0x010100311D2DF3EBC7804E8A2B82BBCDA4442D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3</vt:i4>
  </property>
  <property fmtid="{D5CDD505-2E9C-101B-9397-08002B2CF9AE}" pid="10" name="PresentationFormat">
    <vt:lpwstr>Widescreen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10</vt:i4>
  </property>
</Properties>
</file>