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905995155" r:id="rId3"/>
    <p:sldId id="258" r:id="rId4"/>
    <p:sldId id="259" r:id="rId5"/>
    <p:sldId id="261" r:id="rId6"/>
    <p:sldId id="262" r:id="rId7"/>
    <p:sldId id="905995150" r:id="rId8"/>
    <p:sldId id="905995153" r:id="rId9"/>
    <p:sldId id="905995151" r:id="rId10"/>
    <p:sldId id="905995152" r:id="rId11"/>
    <p:sldId id="371" r:id="rId12"/>
    <p:sldId id="905995136" r:id="rId13"/>
    <p:sldId id="905995148" r:id="rId14"/>
    <p:sldId id="905995157" r:id="rId15"/>
    <p:sldId id="905995137" r:id="rId16"/>
    <p:sldId id="905995140" r:id="rId17"/>
    <p:sldId id="905995139" r:id="rId18"/>
    <p:sldId id="905995141" r:id="rId19"/>
    <p:sldId id="905995142" r:id="rId20"/>
    <p:sldId id="905995143" r:id="rId21"/>
    <p:sldId id="905995144" r:id="rId22"/>
    <p:sldId id="905995145" r:id="rId23"/>
    <p:sldId id="905995156" r:id="rId24"/>
    <p:sldId id="905995138" r:id="rId25"/>
    <p:sldId id="257" r:id="rId26"/>
    <p:sldId id="263" r:id="rId27"/>
    <p:sldId id="905995149" r:id="rId28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la Winter" userId="95247ecdf2e1c77c" providerId="LiveId" clId="{588921C4-41A8-473A-ADC7-041FDBD44458}"/>
    <pc:docChg chg="custSel addSld modSld">
      <pc:chgData name="Camilla Winter" userId="95247ecdf2e1c77c" providerId="LiveId" clId="{588921C4-41A8-473A-ADC7-041FDBD44458}" dt="2023-02-16T07:54:43.444" v="15" actId="1076"/>
      <pc:docMkLst>
        <pc:docMk/>
      </pc:docMkLst>
      <pc:sldChg chg="modSp mod">
        <pc:chgData name="Camilla Winter" userId="95247ecdf2e1c77c" providerId="LiveId" clId="{588921C4-41A8-473A-ADC7-041FDBD44458}" dt="2023-02-16T07:22:11" v="2" actId="5793"/>
        <pc:sldMkLst>
          <pc:docMk/>
          <pc:sldMk cId="4145183462" sldId="905995138"/>
        </pc:sldMkLst>
        <pc:spChg chg="mod">
          <ac:chgData name="Camilla Winter" userId="95247ecdf2e1c77c" providerId="LiveId" clId="{588921C4-41A8-473A-ADC7-041FDBD44458}" dt="2023-02-16T07:22:11" v="2" actId="5793"/>
          <ac:spMkLst>
            <pc:docMk/>
            <pc:sldMk cId="4145183462" sldId="905995138"/>
            <ac:spMk id="3" creationId="{A5AA580F-9579-9D1F-E27C-C67A239CC08D}"/>
          </ac:spMkLst>
        </pc:spChg>
      </pc:sldChg>
      <pc:sldChg chg="modSp mod">
        <pc:chgData name="Camilla Winter" userId="95247ecdf2e1c77c" providerId="LiveId" clId="{588921C4-41A8-473A-ADC7-041FDBD44458}" dt="2023-02-16T07:06:12.896" v="0" actId="20577"/>
        <pc:sldMkLst>
          <pc:docMk/>
          <pc:sldMk cId="1547486933" sldId="905995139"/>
        </pc:sldMkLst>
        <pc:spChg chg="mod">
          <ac:chgData name="Camilla Winter" userId="95247ecdf2e1c77c" providerId="LiveId" clId="{588921C4-41A8-473A-ADC7-041FDBD44458}" dt="2023-02-16T07:06:12.896" v="0" actId="20577"/>
          <ac:spMkLst>
            <pc:docMk/>
            <pc:sldMk cId="1547486933" sldId="905995139"/>
            <ac:spMk id="3" creationId="{A5AA580F-9579-9D1F-E27C-C67A239CC08D}"/>
          </ac:spMkLst>
        </pc:spChg>
      </pc:sldChg>
      <pc:sldChg chg="addSp delSp modSp mod">
        <pc:chgData name="Camilla Winter" userId="95247ecdf2e1c77c" providerId="LiveId" clId="{588921C4-41A8-473A-ADC7-041FDBD44458}" dt="2023-02-16T07:54:43.444" v="15" actId="1076"/>
        <pc:sldMkLst>
          <pc:docMk/>
          <pc:sldMk cId="1554813434" sldId="905995148"/>
        </pc:sldMkLst>
        <pc:picChg chg="add mod">
          <ac:chgData name="Camilla Winter" userId="95247ecdf2e1c77c" providerId="LiveId" clId="{588921C4-41A8-473A-ADC7-041FDBD44458}" dt="2023-02-16T07:54:43.444" v="15" actId="1076"/>
          <ac:picMkLst>
            <pc:docMk/>
            <pc:sldMk cId="1554813434" sldId="905995148"/>
            <ac:picMk id="6" creationId="{30123A9B-46A5-3AB0-EEE5-F1C5689999ED}"/>
          </ac:picMkLst>
        </pc:picChg>
        <pc:picChg chg="del">
          <ac:chgData name="Camilla Winter" userId="95247ecdf2e1c77c" providerId="LiveId" clId="{588921C4-41A8-473A-ADC7-041FDBD44458}" dt="2023-02-16T07:51:35.466" v="3" actId="478"/>
          <ac:picMkLst>
            <pc:docMk/>
            <pc:sldMk cId="1554813434" sldId="905995148"/>
            <ac:picMk id="7" creationId="{2E575907-5ED8-6C3C-876E-7991F70A860C}"/>
          </ac:picMkLst>
        </pc:picChg>
        <pc:picChg chg="del">
          <ac:chgData name="Camilla Winter" userId="95247ecdf2e1c77c" providerId="LiveId" clId="{588921C4-41A8-473A-ADC7-041FDBD44458}" dt="2023-02-16T07:52:27.461" v="7" actId="478"/>
          <ac:picMkLst>
            <pc:docMk/>
            <pc:sldMk cId="1554813434" sldId="905995148"/>
            <ac:picMk id="10" creationId="{6AF5B0EB-AB04-D036-AF50-72FB1C102A73}"/>
          </ac:picMkLst>
        </pc:picChg>
      </pc:sldChg>
      <pc:sldChg chg="addSp delSp modSp add mod">
        <pc:chgData name="Camilla Winter" userId="95247ecdf2e1c77c" providerId="LiveId" clId="{588921C4-41A8-473A-ADC7-041FDBD44458}" dt="2023-02-16T07:54:38.718" v="14" actId="1076"/>
        <pc:sldMkLst>
          <pc:docMk/>
          <pc:sldMk cId="2953046015" sldId="905995157"/>
        </pc:sldMkLst>
        <pc:picChg chg="del">
          <ac:chgData name="Camilla Winter" userId="95247ecdf2e1c77c" providerId="LiveId" clId="{588921C4-41A8-473A-ADC7-041FDBD44458}" dt="2023-02-16T07:53:30.029" v="9" actId="478"/>
          <ac:picMkLst>
            <pc:docMk/>
            <pc:sldMk cId="2953046015" sldId="905995157"/>
            <ac:picMk id="6" creationId="{30123A9B-46A5-3AB0-EEE5-F1C5689999ED}"/>
          </ac:picMkLst>
        </pc:picChg>
        <pc:picChg chg="add mod">
          <ac:chgData name="Camilla Winter" userId="95247ecdf2e1c77c" providerId="LiveId" clId="{588921C4-41A8-473A-ADC7-041FDBD44458}" dt="2023-02-16T07:54:38.718" v="14" actId="1076"/>
          <ac:picMkLst>
            <pc:docMk/>
            <pc:sldMk cId="2953046015" sldId="905995157"/>
            <ac:picMk id="7" creationId="{8F0C6B61-1127-D1E8-B217-8291A0E9476A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E49ED0-77B2-4CB2-AB81-6C7CCB4E246D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52A268A9-1070-440B-BE21-33CE9E409D1A}">
      <dgm:prSet custT="1"/>
      <dgm:spPr>
        <a:xfrm>
          <a:off x="3306358" y="2552925"/>
          <a:ext cx="1449308" cy="144930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Project duration 6-18 </a:t>
          </a:r>
          <a:r>
            <a:rPr lang="sv-SE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months</a:t>
          </a: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</a:t>
          </a:r>
          <a:r>
            <a:rPr lang="sv-SE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with</a:t>
          </a: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maximum 30 </a:t>
          </a:r>
          <a:r>
            <a:rPr lang="sv-SE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participants</a:t>
          </a:r>
          <a:endParaRPr lang="sv-SE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Raavi" panose="020B0502040204020203" pitchFamily="34" charset="0"/>
            <a:ea typeface="+mn-ea"/>
            <a:cs typeface="Raavi" panose="020B0502040204020203" pitchFamily="34" charset="0"/>
          </a:endParaRPr>
        </a:p>
      </dgm:t>
    </dgm:pt>
    <dgm:pt modelId="{D62D8903-0E25-4030-9319-D5510AC4A6CB}" type="parTrans" cxnId="{CC91E46F-65A6-4D94-849F-02358F8A3CEB}">
      <dgm:prSet/>
      <dgm:spPr/>
      <dgm:t>
        <a:bodyPr/>
        <a:lstStyle/>
        <a:p>
          <a:endParaRPr lang="sv-SE"/>
        </a:p>
      </dgm:t>
    </dgm:pt>
    <dgm:pt modelId="{672BDEB5-907D-4A3E-9416-411D096E307E}" type="sibTrans" cxnId="{CC91E46F-65A6-4D94-849F-02358F8A3CEB}">
      <dgm:prSet/>
      <dgm:spPr>
        <a:xfrm>
          <a:off x="753335" y="-97"/>
          <a:ext cx="4093674" cy="4093674"/>
        </a:xfrm>
        <a:prstGeom prst="circularArrow">
          <a:avLst>
            <a:gd name="adj1" fmla="val 6904"/>
            <a:gd name="adj2" fmla="val 465482"/>
            <a:gd name="adj3" fmla="val 5948867"/>
            <a:gd name="adj4" fmla="val 4385651"/>
            <a:gd name="adj5" fmla="val 8054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sv-SE"/>
        </a:p>
      </dgm:t>
    </dgm:pt>
    <dgm:pt modelId="{02B2346D-49B8-4CCA-BB6F-1ADEF3AE8E5B}">
      <dgm:prSet custT="1"/>
      <dgm:spPr>
        <a:xfrm>
          <a:off x="844678" y="2552925"/>
          <a:ext cx="1449308" cy="144930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1-3 </a:t>
          </a:r>
          <a:r>
            <a:rPr lang="sv-SE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Quality</a:t>
          </a: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</a:t>
          </a:r>
          <a:r>
            <a:rPr lang="sv-SE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assessments</a:t>
          </a: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by </a:t>
          </a:r>
          <a:r>
            <a:rPr lang="sv-SE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external</a:t>
          </a: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experts</a:t>
          </a:r>
        </a:p>
      </dgm:t>
    </dgm:pt>
    <dgm:pt modelId="{CB1F0E6C-BBF8-4EB0-B136-793608D30417}" type="parTrans" cxnId="{7E7CEE90-DBBD-40DF-8D67-0BA935CBDE05}">
      <dgm:prSet/>
      <dgm:spPr/>
      <dgm:t>
        <a:bodyPr/>
        <a:lstStyle/>
        <a:p>
          <a:endParaRPr lang="sv-SE"/>
        </a:p>
      </dgm:t>
    </dgm:pt>
    <dgm:pt modelId="{A9B896D5-AF38-496E-B849-F40CACEED296}" type="sibTrans" cxnId="{7E7CEE90-DBBD-40DF-8D67-0BA935CBDE05}">
      <dgm:prSet/>
      <dgm:spPr>
        <a:xfrm>
          <a:off x="753335" y="-97"/>
          <a:ext cx="4093674" cy="4093674"/>
        </a:xfrm>
        <a:prstGeom prst="circularArrow">
          <a:avLst>
            <a:gd name="adj1" fmla="val 6904"/>
            <a:gd name="adj2" fmla="val 465482"/>
            <a:gd name="adj3" fmla="val 11348867"/>
            <a:gd name="adj4" fmla="val 9785651"/>
            <a:gd name="adj5" fmla="val 8054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sv-SE"/>
        </a:p>
      </dgm:t>
    </dgm:pt>
    <dgm:pt modelId="{DD7C3DAB-7A8E-4DCD-AD10-24B1D5984856}">
      <dgm:prSet custT="1"/>
      <dgm:spPr>
        <a:xfrm>
          <a:off x="844678" y="91245"/>
          <a:ext cx="1449308" cy="144930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3 </a:t>
          </a:r>
          <a:r>
            <a:rPr lang="sv-SE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applications</a:t>
          </a: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</a:t>
          </a:r>
          <a:r>
            <a:rPr lang="sv-SE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during</a:t>
          </a: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5 </a:t>
          </a:r>
          <a:r>
            <a:rPr lang="sv-SE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years</a:t>
          </a:r>
          <a:endParaRPr lang="sv-SE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Raavi" panose="020B0502040204020203" pitchFamily="34" charset="0"/>
            <a:ea typeface="+mn-ea"/>
            <a:cs typeface="Raavi" panose="020B0502040204020203" pitchFamily="34" charset="0"/>
          </a:endParaRPr>
        </a:p>
      </dgm:t>
    </dgm:pt>
    <dgm:pt modelId="{3F2D5792-D0E7-4418-B0E7-E8D3CA33D35C}" type="parTrans" cxnId="{9F159068-2548-4E59-9168-AD3CF925D424}">
      <dgm:prSet/>
      <dgm:spPr/>
      <dgm:t>
        <a:bodyPr/>
        <a:lstStyle/>
        <a:p>
          <a:endParaRPr lang="sv-SE"/>
        </a:p>
      </dgm:t>
    </dgm:pt>
    <dgm:pt modelId="{09450F24-021C-4EE2-8668-173826F1F1B2}" type="sibTrans" cxnId="{9F159068-2548-4E59-9168-AD3CF925D424}">
      <dgm:prSet/>
      <dgm:spPr>
        <a:xfrm>
          <a:off x="753335" y="-97"/>
          <a:ext cx="4093674" cy="4093674"/>
        </a:xfrm>
        <a:prstGeom prst="circularArrow">
          <a:avLst>
            <a:gd name="adj1" fmla="val 6904"/>
            <a:gd name="adj2" fmla="val 465482"/>
            <a:gd name="adj3" fmla="val 16748867"/>
            <a:gd name="adj4" fmla="val 15185651"/>
            <a:gd name="adj5" fmla="val 8054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sv-SE"/>
        </a:p>
      </dgm:t>
    </dgm:pt>
    <dgm:pt modelId="{DD8A5BA2-BA25-4F47-A582-70E4DB5C48AC}">
      <dgm:prSet custT="1"/>
      <dgm:spPr>
        <a:xfrm>
          <a:off x="3306358" y="91245"/>
          <a:ext cx="1449308" cy="144930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  For </a:t>
          </a:r>
          <a:r>
            <a:rPr lang="sv-SE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newcomers</a:t>
          </a:r>
          <a:r>
            <a:rPr lang="sv-SE" sz="14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and for small </a:t>
          </a:r>
          <a:r>
            <a:rPr lang="sv-SE" sz="14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projects</a:t>
          </a:r>
          <a:endParaRPr lang="sv-SE" sz="14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Raavi" panose="020B0502040204020203" pitchFamily="34" charset="0"/>
            <a:ea typeface="+mn-ea"/>
            <a:cs typeface="Raavi" panose="020B0502040204020203" pitchFamily="34" charset="0"/>
          </a:endParaRPr>
        </a:p>
      </dgm:t>
    </dgm:pt>
    <dgm:pt modelId="{A994F0B1-4457-45EF-BB57-25D1D8F99345}" type="parTrans" cxnId="{DB00D9DA-5A9A-47A7-A5CF-9802482EA476}">
      <dgm:prSet/>
      <dgm:spPr/>
      <dgm:t>
        <a:bodyPr/>
        <a:lstStyle/>
        <a:p>
          <a:endParaRPr lang="sv-SE"/>
        </a:p>
      </dgm:t>
    </dgm:pt>
    <dgm:pt modelId="{A6A2B1F3-2544-41A0-97B7-110D1CAD0ED1}" type="sibTrans" cxnId="{DB00D9DA-5A9A-47A7-A5CF-9802482EA476}">
      <dgm:prSet/>
      <dgm:spPr>
        <a:xfrm>
          <a:off x="753335" y="-97"/>
          <a:ext cx="4093674" cy="4093674"/>
        </a:xfrm>
        <a:prstGeom prst="circularArrow">
          <a:avLst>
            <a:gd name="adj1" fmla="val 6904"/>
            <a:gd name="adj2" fmla="val 465482"/>
            <a:gd name="adj3" fmla="val 548867"/>
            <a:gd name="adj4" fmla="val 20585651"/>
            <a:gd name="adj5" fmla="val 8054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sv-SE"/>
        </a:p>
      </dgm:t>
    </dgm:pt>
    <dgm:pt modelId="{E0C0D744-41F5-4708-9F76-A80167844F7C}" type="pres">
      <dgm:prSet presAssocID="{F3E49ED0-77B2-4CB2-AB81-6C7CCB4E246D}" presName="cycle" presStyleCnt="0">
        <dgm:presLayoutVars>
          <dgm:dir/>
          <dgm:resizeHandles val="exact"/>
        </dgm:presLayoutVars>
      </dgm:prSet>
      <dgm:spPr/>
    </dgm:pt>
    <dgm:pt modelId="{C84DCD13-862D-4027-8AA1-2339DD329E28}" type="pres">
      <dgm:prSet presAssocID="{DD8A5BA2-BA25-4F47-A582-70E4DB5C48AC}" presName="dummy" presStyleCnt="0"/>
      <dgm:spPr/>
    </dgm:pt>
    <dgm:pt modelId="{C362D12A-7829-4E61-A2EC-C775F423F43E}" type="pres">
      <dgm:prSet presAssocID="{DD8A5BA2-BA25-4F47-A582-70E4DB5C48AC}" presName="node" presStyleLbl="revTx" presStyleIdx="0" presStyleCnt="4" custScaleX="210473" custRadScaleRad="146859" custRadScaleInc="51683">
        <dgm:presLayoutVars>
          <dgm:bulletEnabled val="1"/>
        </dgm:presLayoutVars>
      </dgm:prSet>
      <dgm:spPr/>
    </dgm:pt>
    <dgm:pt modelId="{1C81B92F-DE7C-4B88-BF83-C37D8E531AF6}" type="pres">
      <dgm:prSet presAssocID="{A6A2B1F3-2544-41A0-97B7-110D1CAD0ED1}" presName="sibTrans" presStyleLbl="node1" presStyleIdx="0" presStyleCnt="4" custLinFactNeighborX="-12163" custLinFactNeighborY="11591"/>
      <dgm:spPr/>
    </dgm:pt>
    <dgm:pt modelId="{C5D8C9C3-FEC0-4499-98BF-2B6D89A95F0A}" type="pres">
      <dgm:prSet presAssocID="{52A268A9-1070-440B-BE21-33CE9E409D1A}" presName="dummy" presStyleCnt="0"/>
      <dgm:spPr/>
    </dgm:pt>
    <dgm:pt modelId="{6A2E8AC4-DB95-4D34-9D29-5F60FAE0B21F}" type="pres">
      <dgm:prSet presAssocID="{52A268A9-1070-440B-BE21-33CE9E409D1A}" presName="node" presStyleLbl="revTx" presStyleIdx="1" presStyleCnt="4" custScaleX="261840" custRadScaleRad="214252" custRadScaleInc="-71719">
        <dgm:presLayoutVars>
          <dgm:bulletEnabled val="1"/>
        </dgm:presLayoutVars>
      </dgm:prSet>
      <dgm:spPr/>
    </dgm:pt>
    <dgm:pt modelId="{EFF121EC-DC1F-4937-A863-04B6FE196506}" type="pres">
      <dgm:prSet presAssocID="{672BDEB5-907D-4A3E-9416-411D096E307E}" presName="sibTrans" presStyleLbl="node1" presStyleIdx="1" presStyleCnt="4" custLinFactNeighborX="-11775" custLinFactNeighborY="1725"/>
      <dgm:spPr/>
    </dgm:pt>
    <dgm:pt modelId="{F3867DDE-2E47-49E0-B6FB-779089AF9A32}" type="pres">
      <dgm:prSet presAssocID="{02B2346D-49B8-4CCA-BB6F-1ADEF3AE8E5B}" presName="dummy" presStyleCnt="0"/>
      <dgm:spPr/>
    </dgm:pt>
    <dgm:pt modelId="{85707FB6-A403-4C2C-B587-A2BD2ACAF37E}" type="pres">
      <dgm:prSet presAssocID="{02B2346D-49B8-4CCA-BB6F-1ADEF3AE8E5B}" presName="node" presStyleLbl="revTx" presStyleIdx="2" presStyleCnt="4" custScaleX="132353" custRadScaleRad="110965" custRadScaleInc="18122">
        <dgm:presLayoutVars>
          <dgm:bulletEnabled val="1"/>
        </dgm:presLayoutVars>
      </dgm:prSet>
      <dgm:spPr/>
    </dgm:pt>
    <dgm:pt modelId="{AC896966-87B3-495A-8BDD-5FFDD8329C42}" type="pres">
      <dgm:prSet presAssocID="{A9B896D5-AF38-496E-B849-F40CACEED296}" presName="sibTrans" presStyleLbl="node1" presStyleIdx="2" presStyleCnt="4" custLinFactNeighborX="11900" custLinFactNeighborY="-11678"/>
      <dgm:spPr/>
    </dgm:pt>
    <dgm:pt modelId="{98F7F1AA-E139-42BF-8A0E-910C3CC95885}" type="pres">
      <dgm:prSet presAssocID="{DD7C3DAB-7A8E-4DCD-AD10-24B1D5984856}" presName="dummy" presStyleCnt="0"/>
      <dgm:spPr/>
    </dgm:pt>
    <dgm:pt modelId="{0FA145C4-D7CA-4BC5-A0F7-CA3048069A74}" type="pres">
      <dgm:prSet presAssocID="{DD7C3DAB-7A8E-4DCD-AD10-24B1D5984856}" presName="node" presStyleLbl="revTx" presStyleIdx="3" presStyleCnt="4" custScaleX="150916">
        <dgm:presLayoutVars>
          <dgm:bulletEnabled val="1"/>
        </dgm:presLayoutVars>
      </dgm:prSet>
      <dgm:spPr/>
    </dgm:pt>
    <dgm:pt modelId="{71A5FBB9-99A4-49CC-9C2B-4D460D98056D}" type="pres">
      <dgm:prSet presAssocID="{09450F24-021C-4EE2-8668-173826F1F1B2}" presName="sibTrans" presStyleLbl="node1" presStyleIdx="3" presStyleCnt="4" custLinFactNeighborX="-13064" custLinFactNeighborY="17266"/>
      <dgm:spPr/>
    </dgm:pt>
  </dgm:ptLst>
  <dgm:cxnLst>
    <dgm:cxn modelId="{72A51B21-1C6A-439A-B7FE-30B1AC8DAC61}" type="presOf" srcId="{A9B896D5-AF38-496E-B849-F40CACEED296}" destId="{AC896966-87B3-495A-8BDD-5FFDD8329C42}" srcOrd="0" destOrd="0" presId="urn:microsoft.com/office/officeart/2005/8/layout/cycle1"/>
    <dgm:cxn modelId="{1888EF30-1E48-46C2-BED2-5FF4F68E8B80}" type="presOf" srcId="{52A268A9-1070-440B-BE21-33CE9E409D1A}" destId="{6A2E8AC4-DB95-4D34-9D29-5F60FAE0B21F}" srcOrd="0" destOrd="0" presId="urn:microsoft.com/office/officeart/2005/8/layout/cycle1"/>
    <dgm:cxn modelId="{5CDC6C3B-C8CB-4C39-A9D8-23C1F4F3AFE7}" type="presOf" srcId="{F3E49ED0-77B2-4CB2-AB81-6C7CCB4E246D}" destId="{E0C0D744-41F5-4708-9F76-A80167844F7C}" srcOrd="0" destOrd="0" presId="urn:microsoft.com/office/officeart/2005/8/layout/cycle1"/>
    <dgm:cxn modelId="{9F159068-2548-4E59-9168-AD3CF925D424}" srcId="{F3E49ED0-77B2-4CB2-AB81-6C7CCB4E246D}" destId="{DD7C3DAB-7A8E-4DCD-AD10-24B1D5984856}" srcOrd="3" destOrd="0" parTransId="{3F2D5792-D0E7-4418-B0E7-E8D3CA33D35C}" sibTransId="{09450F24-021C-4EE2-8668-173826F1F1B2}"/>
    <dgm:cxn modelId="{CC91E46F-65A6-4D94-849F-02358F8A3CEB}" srcId="{F3E49ED0-77B2-4CB2-AB81-6C7CCB4E246D}" destId="{52A268A9-1070-440B-BE21-33CE9E409D1A}" srcOrd="1" destOrd="0" parTransId="{D62D8903-0E25-4030-9319-D5510AC4A6CB}" sibTransId="{672BDEB5-907D-4A3E-9416-411D096E307E}"/>
    <dgm:cxn modelId="{D2249E7B-5C92-46BB-B42C-D68C21637802}" type="presOf" srcId="{09450F24-021C-4EE2-8668-173826F1F1B2}" destId="{71A5FBB9-99A4-49CC-9C2B-4D460D98056D}" srcOrd="0" destOrd="0" presId="urn:microsoft.com/office/officeart/2005/8/layout/cycle1"/>
    <dgm:cxn modelId="{81ABD188-5EA1-43F2-ADBF-6EF36F45DA9E}" type="presOf" srcId="{DD7C3DAB-7A8E-4DCD-AD10-24B1D5984856}" destId="{0FA145C4-D7CA-4BC5-A0F7-CA3048069A74}" srcOrd="0" destOrd="0" presId="urn:microsoft.com/office/officeart/2005/8/layout/cycle1"/>
    <dgm:cxn modelId="{7E7CEE90-DBBD-40DF-8D67-0BA935CBDE05}" srcId="{F3E49ED0-77B2-4CB2-AB81-6C7CCB4E246D}" destId="{02B2346D-49B8-4CCA-BB6F-1ADEF3AE8E5B}" srcOrd="2" destOrd="0" parTransId="{CB1F0E6C-BBF8-4EB0-B136-793608D30417}" sibTransId="{A9B896D5-AF38-496E-B849-F40CACEED296}"/>
    <dgm:cxn modelId="{403A529C-F588-4F39-94AC-635F1B0A9C7B}" type="presOf" srcId="{672BDEB5-907D-4A3E-9416-411D096E307E}" destId="{EFF121EC-DC1F-4937-A863-04B6FE196506}" srcOrd="0" destOrd="0" presId="urn:microsoft.com/office/officeart/2005/8/layout/cycle1"/>
    <dgm:cxn modelId="{849F90C9-F7F5-4BF2-97EE-49FE8E98DC4B}" type="presOf" srcId="{02B2346D-49B8-4CCA-BB6F-1ADEF3AE8E5B}" destId="{85707FB6-A403-4C2C-B587-A2BD2ACAF37E}" srcOrd="0" destOrd="0" presId="urn:microsoft.com/office/officeart/2005/8/layout/cycle1"/>
    <dgm:cxn modelId="{766638CB-34A1-42F4-BA28-0E76494F8ED3}" type="presOf" srcId="{DD8A5BA2-BA25-4F47-A582-70E4DB5C48AC}" destId="{C362D12A-7829-4E61-A2EC-C775F423F43E}" srcOrd="0" destOrd="0" presId="urn:microsoft.com/office/officeart/2005/8/layout/cycle1"/>
    <dgm:cxn modelId="{DB00D9DA-5A9A-47A7-A5CF-9802482EA476}" srcId="{F3E49ED0-77B2-4CB2-AB81-6C7CCB4E246D}" destId="{DD8A5BA2-BA25-4F47-A582-70E4DB5C48AC}" srcOrd="0" destOrd="0" parTransId="{A994F0B1-4457-45EF-BB57-25D1D8F99345}" sibTransId="{A6A2B1F3-2544-41A0-97B7-110D1CAD0ED1}"/>
    <dgm:cxn modelId="{6B5130F6-7829-439A-871A-6C432DFE0A9F}" type="presOf" srcId="{A6A2B1F3-2544-41A0-97B7-110D1CAD0ED1}" destId="{1C81B92F-DE7C-4B88-BF83-C37D8E531AF6}" srcOrd="0" destOrd="0" presId="urn:microsoft.com/office/officeart/2005/8/layout/cycle1"/>
    <dgm:cxn modelId="{760F6111-8A95-47A3-98DA-4A417DFB631E}" type="presParOf" srcId="{E0C0D744-41F5-4708-9F76-A80167844F7C}" destId="{C84DCD13-862D-4027-8AA1-2339DD329E28}" srcOrd="0" destOrd="0" presId="urn:microsoft.com/office/officeart/2005/8/layout/cycle1"/>
    <dgm:cxn modelId="{2558D10D-52E9-4A7B-BFE0-2C15CD555AF0}" type="presParOf" srcId="{E0C0D744-41F5-4708-9F76-A80167844F7C}" destId="{C362D12A-7829-4E61-A2EC-C775F423F43E}" srcOrd="1" destOrd="0" presId="urn:microsoft.com/office/officeart/2005/8/layout/cycle1"/>
    <dgm:cxn modelId="{96B928E3-15E5-4DDD-B66B-5BF72BB6C5E1}" type="presParOf" srcId="{E0C0D744-41F5-4708-9F76-A80167844F7C}" destId="{1C81B92F-DE7C-4B88-BF83-C37D8E531AF6}" srcOrd="2" destOrd="0" presId="urn:microsoft.com/office/officeart/2005/8/layout/cycle1"/>
    <dgm:cxn modelId="{EA8B8225-6D53-44D0-8FEF-2ECB2B5C7E3D}" type="presParOf" srcId="{E0C0D744-41F5-4708-9F76-A80167844F7C}" destId="{C5D8C9C3-FEC0-4499-98BF-2B6D89A95F0A}" srcOrd="3" destOrd="0" presId="urn:microsoft.com/office/officeart/2005/8/layout/cycle1"/>
    <dgm:cxn modelId="{86E115D0-8C19-4123-BD09-AD718F4BF9A7}" type="presParOf" srcId="{E0C0D744-41F5-4708-9F76-A80167844F7C}" destId="{6A2E8AC4-DB95-4D34-9D29-5F60FAE0B21F}" srcOrd="4" destOrd="0" presId="urn:microsoft.com/office/officeart/2005/8/layout/cycle1"/>
    <dgm:cxn modelId="{A236FC44-F8CE-43C3-A0B9-D094351FB194}" type="presParOf" srcId="{E0C0D744-41F5-4708-9F76-A80167844F7C}" destId="{EFF121EC-DC1F-4937-A863-04B6FE196506}" srcOrd="5" destOrd="0" presId="urn:microsoft.com/office/officeart/2005/8/layout/cycle1"/>
    <dgm:cxn modelId="{C28E9412-F5B4-4E38-BA79-3483FD2FB297}" type="presParOf" srcId="{E0C0D744-41F5-4708-9F76-A80167844F7C}" destId="{F3867DDE-2E47-49E0-B6FB-779089AF9A32}" srcOrd="6" destOrd="0" presId="urn:microsoft.com/office/officeart/2005/8/layout/cycle1"/>
    <dgm:cxn modelId="{CDC32728-A1B0-496C-8B78-5B5AF1A35F87}" type="presParOf" srcId="{E0C0D744-41F5-4708-9F76-A80167844F7C}" destId="{85707FB6-A403-4C2C-B587-A2BD2ACAF37E}" srcOrd="7" destOrd="0" presId="urn:microsoft.com/office/officeart/2005/8/layout/cycle1"/>
    <dgm:cxn modelId="{B2EDF9BB-5E69-40BD-94D5-53A8BE87A331}" type="presParOf" srcId="{E0C0D744-41F5-4708-9F76-A80167844F7C}" destId="{AC896966-87B3-495A-8BDD-5FFDD8329C42}" srcOrd="8" destOrd="0" presId="urn:microsoft.com/office/officeart/2005/8/layout/cycle1"/>
    <dgm:cxn modelId="{A08C4DF7-2E60-49BB-9D0A-FF098D605BB5}" type="presParOf" srcId="{E0C0D744-41F5-4708-9F76-A80167844F7C}" destId="{98F7F1AA-E139-42BF-8A0E-910C3CC95885}" srcOrd="9" destOrd="0" presId="urn:microsoft.com/office/officeart/2005/8/layout/cycle1"/>
    <dgm:cxn modelId="{FB286B88-60DE-4C32-8978-9F5A12AAAC50}" type="presParOf" srcId="{E0C0D744-41F5-4708-9F76-A80167844F7C}" destId="{0FA145C4-D7CA-4BC5-A0F7-CA3048069A74}" srcOrd="10" destOrd="0" presId="urn:microsoft.com/office/officeart/2005/8/layout/cycle1"/>
    <dgm:cxn modelId="{ECAEED06-320A-4FDA-93DE-69DAB33DB852}" type="presParOf" srcId="{E0C0D744-41F5-4708-9F76-A80167844F7C}" destId="{71A5FBB9-99A4-49CC-9C2B-4D460D98056D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4ABD03-FAFB-4AD8-A298-AC96ABC66D9C}" type="doc">
      <dgm:prSet loTypeId="urn:microsoft.com/office/officeart/2009/3/layout/Descending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6AEFD4FA-5C30-4E28-9E99-4C4A8E6D48C4}">
      <dgm:prSet custT="1"/>
      <dgm:spPr/>
      <dgm:t>
        <a:bodyPr/>
        <a:lstStyle/>
        <a:p>
          <a:r>
            <a:rPr lang="sv-SE" sz="1800" b="0" dirty="0" err="1">
              <a:latin typeface="Raavi" panose="020B0502040204020203" pitchFamily="34" charset="0"/>
              <a:cs typeface="Raavi" panose="020B0502040204020203" pitchFamily="34" charset="0"/>
            </a:rPr>
            <a:t>Accreditation</a:t>
          </a:r>
          <a:endParaRPr lang="sv-SE" sz="1800" b="0" dirty="0">
            <a:latin typeface="Raavi" panose="020B0502040204020203" pitchFamily="34" charset="0"/>
            <a:cs typeface="Raavi" panose="020B0502040204020203" pitchFamily="34" charset="0"/>
          </a:endParaRPr>
        </a:p>
      </dgm:t>
    </dgm:pt>
    <dgm:pt modelId="{D4610392-8B7E-4A9A-B34D-33F3FD16AB97}" type="parTrans" cxnId="{B04E3DE8-CF8B-4D40-BA20-16F343399893}">
      <dgm:prSet/>
      <dgm:spPr/>
      <dgm:t>
        <a:bodyPr/>
        <a:lstStyle/>
        <a:p>
          <a:endParaRPr lang="sv-SE"/>
        </a:p>
      </dgm:t>
    </dgm:pt>
    <dgm:pt modelId="{C18799E8-FC51-48E0-84D2-9FA35CF38FD1}" type="sibTrans" cxnId="{B04E3DE8-CF8B-4D40-BA20-16F343399893}">
      <dgm:prSet/>
      <dgm:spPr/>
      <dgm:t>
        <a:bodyPr/>
        <a:lstStyle/>
        <a:p>
          <a:endParaRPr lang="sv-SE"/>
        </a:p>
      </dgm:t>
    </dgm:pt>
    <dgm:pt modelId="{DA00BE08-D1F3-44F1-B4F8-AF5F334300FA}">
      <dgm:prSet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  <a:latin typeface="Raavi" panose="020B0502040204020203" pitchFamily="34" charset="0"/>
              <a:cs typeface="Raavi" panose="020B0502040204020203" pitchFamily="34" charset="0"/>
            </a:rPr>
            <a:t>Activities that contribute to the implementation of the Erasmus Plan</a:t>
          </a:r>
          <a:endParaRPr lang="sv-SE" sz="1800" dirty="0">
            <a:solidFill>
              <a:schemeClr val="tx1"/>
            </a:solidFill>
            <a:latin typeface="Raavi" panose="020B0502040204020203" pitchFamily="34" charset="0"/>
            <a:cs typeface="Raavi" panose="020B0502040204020203" pitchFamily="34" charset="0"/>
          </a:endParaRPr>
        </a:p>
      </dgm:t>
    </dgm:pt>
    <dgm:pt modelId="{33FEAEDA-D8FC-4337-A12C-3D4084324446}" type="parTrans" cxnId="{1E855F33-7C2F-4A94-BFBE-723E10E1CD46}">
      <dgm:prSet/>
      <dgm:spPr/>
      <dgm:t>
        <a:bodyPr/>
        <a:lstStyle/>
        <a:p>
          <a:endParaRPr lang="sv-SE"/>
        </a:p>
      </dgm:t>
    </dgm:pt>
    <dgm:pt modelId="{730FACF3-49C5-4163-B8B1-56864DD0174D}" type="sibTrans" cxnId="{1E855F33-7C2F-4A94-BFBE-723E10E1CD46}">
      <dgm:prSet/>
      <dgm:spPr/>
      <dgm:t>
        <a:bodyPr/>
        <a:lstStyle/>
        <a:p>
          <a:endParaRPr lang="sv-SE"/>
        </a:p>
      </dgm:t>
    </dgm:pt>
    <dgm:pt modelId="{FDCA00C0-5AF4-4A40-8958-E2E53E5618F6}">
      <dgm:prSet custT="1"/>
      <dgm:spPr/>
      <dgm:t>
        <a:bodyPr/>
        <a:lstStyle/>
        <a:p>
          <a:r>
            <a:rPr lang="sv-SE" sz="1800" dirty="0">
              <a:latin typeface="Raavi" panose="020B0502040204020203" pitchFamily="34" charset="0"/>
              <a:cs typeface="Raavi" panose="020B0502040204020203" pitchFamily="34" charset="0"/>
            </a:rPr>
            <a:t>One </a:t>
          </a:r>
          <a:r>
            <a:rPr lang="sv-SE" sz="1800" dirty="0" err="1">
              <a:latin typeface="Raavi" panose="020B0502040204020203" pitchFamily="34" charset="0"/>
              <a:cs typeface="Raavi" panose="020B0502040204020203" pitchFamily="34" charset="0"/>
            </a:rPr>
            <a:t>quality</a:t>
          </a:r>
          <a:r>
            <a:rPr lang="sv-SE" sz="1800" dirty="0">
              <a:latin typeface="Raavi" panose="020B0502040204020203" pitchFamily="34" charset="0"/>
              <a:cs typeface="Raavi" panose="020B0502040204020203" pitchFamily="34" charset="0"/>
            </a:rPr>
            <a:t> </a:t>
          </a:r>
          <a:r>
            <a:rPr lang="sv-SE" sz="1800" dirty="0" err="1">
              <a:latin typeface="Raavi" panose="020B0502040204020203" pitchFamily="34" charset="0"/>
              <a:cs typeface="Raavi" panose="020B0502040204020203" pitchFamily="34" charset="0"/>
            </a:rPr>
            <a:t>assessment</a:t>
          </a:r>
          <a:endParaRPr lang="sv-SE" sz="1800" dirty="0">
            <a:latin typeface="Raavi" panose="020B0502040204020203" pitchFamily="34" charset="0"/>
            <a:cs typeface="Raavi" panose="020B0502040204020203" pitchFamily="34" charset="0"/>
          </a:endParaRPr>
        </a:p>
      </dgm:t>
    </dgm:pt>
    <dgm:pt modelId="{488B3B53-8242-4AF2-8222-0D2DC5CA9074}" type="parTrans" cxnId="{51F39231-17E9-4F9F-BFDA-9DEB67A40DDB}">
      <dgm:prSet/>
      <dgm:spPr/>
      <dgm:t>
        <a:bodyPr/>
        <a:lstStyle/>
        <a:p>
          <a:endParaRPr lang="sv-SE"/>
        </a:p>
      </dgm:t>
    </dgm:pt>
    <dgm:pt modelId="{D8629CDA-2DD9-41D5-88A0-49C939680E5C}" type="sibTrans" cxnId="{51F39231-17E9-4F9F-BFDA-9DEB67A40DDB}">
      <dgm:prSet/>
      <dgm:spPr/>
      <dgm:t>
        <a:bodyPr/>
        <a:lstStyle/>
        <a:p>
          <a:endParaRPr lang="sv-SE"/>
        </a:p>
      </dgm:t>
    </dgm:pt>
    <dgm:pt modelId="{7E00A5EE-8922-4113-BF29-83D958008F54}">
      <dgm:prSet custT="1"/>
      <dgm:spPr/>
      <dgm:t>
        <a:bodyPr/>
        <a:lstStyle/>
        <a:p>
          <a:r>
            <a:rPr lang="sv-SE" sz="1800" dirty="0" err="1">
              <a:latin typeface="Raavi" panose="020B0502040204020203" pitchFamily="34" charset="0"/>
              <a:cs typeface="Raavi" panose="020B0502040204020203" pitchFamily="34" charset="0"/>
            </a:rPr>
            <a:t>Regularly</a:t>
          </a:r>
          <a:r>
            <a:rPr lang="sv-SE" sz="1800" dirty="0">
              <a:latin typeface="Raavi" panose="020B0502040204020203" pitchFamily="34" charset="0"/>
              <a:cs typeface="Raavi" panose="020B0502040204020203" pitchFamily="34" charset="0"/>
            </a:rPr>
            <a:t> </a:t>
          </a:r>
          <a:r>
            <a:rPr lang="sv-SE" sz="1800" dirty="0" err="1">
              <a:latin typeface="Raavi" panose="020B0502040204020203" pitchFamily="34" charset="0"/>
              <a:cs typeface="Raavi" panose="020B0502040204020203" pitchFamily="34" charset="0"/>
            </a:rPr>
            <a:t>funding</a:t>
          </a:r>
          <a:r>
            <a:rPr lang="sv-SE" sz="1800" dirty="0">
              <a:latin typeface="Raavi" panose="020B0502040204020203" pitchFamily="34" charset="0"/>
              <a:cs typeface="Raavi" panose="020B0502040204020203" pitchFamily="34" charset="0"/>
            </a:rPr>
            <a:t> </a:t>
          </a:r>
        </a:p>
        <a:p>
          <a:endParaRPr lang="sv-SE" sz="1800" dirty="0"/>
        </a:p>
      </dgm:t>
    </dgm:pt>
    <dgm:pt modelId="{3166666B-6C34-4567-9438-0122130AE9AE}" type="parTrans" cxnId="{003EBE87-5AC7-4211-850E-E861E9B379BA}">
      <dgm:prSet/>
      <dgm:spPr/>
      <dgm:t>
        <a:bodyPr/>
        <a:lstStyle/>
        <a:p>
          <a:endParaRPr lang="sv-SE"/>
        </a:p>
      </dgm:t>
    </dgm:pt>
    <dgm:pt modelId="{9D9E5FE4-F416-470E-A3AF-FB6AB0F00769}" type="sibTrans" cxnId="{003EBE87-5AC7-4211-850E-E861E9B379BA}">
      <dgm:prSet/>
      <dgm:spPr/>
      <dgm:t>
        <a:bodyPr/>
        <a:lstStyle/>
        <a:p>
          <a:endParaRPr lang="sv-SE"/>
        </a:p>
      </dgm:t>
    </dgm:pt>
    <dgm:pt modelId="{172E92FD-C2CE-4FE0-BBBA-96341BC52655}" type="pres">
      <dgm:prSet presAssocID="{734ABD03-FAFB-4AD8-A298-AC96ABC66D9C}" presName="Name0" presStyleCnt="0">
        <dgm:presLayoutVars>
          <dgm:chMax val="7"/>
          <dgm:chPref val="5"/>
        </dgm:presLayoutVars>
      </dgm:prSet>
      <dgm:spPr/>
    </dgm:pt>
    <dgm:pt modelId="{4499D4F8-7CD1-459C-8DEF-AA0902AAF91D}" type="pres">
      <dgm:prSet presAssocID="{734ABD03-FAFB-4AD8-A298-AC96ABC66D9C}" presName="arrowNode" presStyleLbl="node1" presStyleIdx="0" presStyleCnt="1"/>
      <dgm:spPr>
        <a:solidFill>
          <a:srgbClr val="FFC000"/>
        </a:solidFill>
      </dgm:spPr>
    </dgm:pt>
    <dgm:pt modelId="{0D501D1B-DF17-4752-AE14-11FEC481334F}" type="pres">
      <dgm:prSet presAssocID="{6AEFD4FA-5C30-4E28-9E99-4C4A8E6D48C4}" presName="txNode1" presStyleLbl="revTx" presStyleIdx="0" presStyleCnt="4">
        <dgm:presLayoutVars>
          <dgm:bulletEnabled val="1"/>
        </dgm:presLayoutVars>
      </dgm:prSet>
      <dgm:spPr/>
    </dgm:pt>
    <dgm:pt modelId="{666643BB-BC5B-4DCF-912C-887EDC4FC565}" type="pres">
      <dgm:prSet presAssocID="{DA00BE08-D1F3-44F1-B4F8-AF5F334300FA}" presName="txNode2" presStyleLbl="revTx" presStyleIdx="1" presStyleCnt="4" custLinFactNeighborX="19188" custLinFactNeighborY="-10675">
        <dgm:presLayoutVars>
          <dgm:bulletEnabled val="1"/>
        </dgm:presLayoutVars>
      </dgm:prSet>
      <dgm:spPr/>
    </dgm:pt>
    <dgm:pt modelId="{CB3CA23F-9F87-450B-9399-872CBD5B2FF3}" type="pres">
      <dgm:prSet presAssocID="{730FACF3-49C5-4163-B8B1-56864DD0174D}" presName="dotNode2" presStyleCnt="0"/>
      <dgm:spPr/>
    </dgm:pt>
    <dgm:pt modelId="{3F7ED14D-3DCD-45B0-9158-15CC1559BA27}" type="pres">
      <dgm:prSet presAssocID="{730FACF3-49C5-4163-B8B1-56864DD0174D}" presName="dotRepeatNode" presStyleLbl="fgShp" presStyleIdx="0" presStyleCnt="2"/>
      <dgm:spPr/>
    </dgm:pt>
    <dgm:pt modelId="{691064B8-BA87-4D5E-998F-4431E4EE241F}" type="pres">
      <dgm:prSet presAssocID="{FDCA00C0-5AF4-4A40-8958-E2E53E5618F6}" presName="txNode3" presStyleLbl="revTx" presStyleIdx="2" presStyleCnt="4" custScaleX="148159" custLinFactNeighborX="-51863" custLinFactNeighborY="-70528">
        <dgm:presLayoutVars>
          <dgm:bulletEnabled val="1"/>
        </dgm:presLayoutVars>
      </dgm:prSet>
      <dgm:spPr/>
    </dgm:pt>
    <dgm:pt modelId="{3E723D38-E4EB-4936-94A1-A76B909E68C7}" type="pres">
      <dgm:prSet presAssocID="{D8629CDA-2DD9-41D5-88A0-49C939680E5C}" presName="dotNode3" presStyleCnt="0"/>
      <dgm:spPr/>
    </dgm:pt>
    <dgm:pt modelId="{EDD9B4EF-B973-4A94-BF00-1945215FC5D5}" type="pres">
      <dgm:prSet presAssocID="{D8629CDA-2DD9-41D5-88A0-49C939680E5C}" presName="dotRepeatNode" presStyleLbl="fgShp" presStyleIdx="1" presStyleCnt="2"/>
      <dgm:spPr/>
    </dgm:pt>
    <dgm:pt modelId="{80F7579F-AA28-402F-8575-A4C592884784}" type="pres">
      <dgm:prSet presAssocID="{7E00A5EE-8922-4113-BF29-83D958008F54}" presName="txNode4" presStyleLbl="revTx" presStyleIdx="3" presStyleCnt="4" custLinFactNeighborX="190" custLinFactNeighborY="14788">
        <dgm:presLayoutVars>
          <dgm:bulletEnabled val="1"/>
        </dgm:presLayoutVars>
      </dgm:prSet>
      <dgm:spPr/>
    </dgm:pt>
  </dgm:ptLst>
  <dgm:cxnLst>
    <dgm:cxn modelId="{0DD4D90F-CA16-40F8-9553-0F3D83180A50}" type="presOf" srcId="{FDCA00C0-5AF4-4A40-8958-E2E53E5618F6}" destId="{691064B8-BA87-4D5E-998F-4431E4EE241F}" srcOrd="0" destOrd="0" presId="urn:microsoft.com/office/officeart/2009/3/layout/DescendingProcess"/>
    <dgm:cxn modelId="{51F39231-17E9-4F9F-BFDA-9DEB67A40DDB}" srcId="{734ABD03-FAFB-4AD8-A298-AC96ABC66D9C}" destId="{FDCA00C0-5AF4-4A40-8958-E2E53E5618F6}" srcOrd="2" destOrd="0" parTransId="{488B3B53-8242-4AF2-8222-0D2DC5CA9074}" sibTransId="{D8629CDA-2DD9-41D5-88A0-49C939680E5C}"/>
    <dgm:cxn modelId="{1E855F33-7C2F-4A94-BFBE-723E10E1CD46}" srcId="{734ABD03-FAFB-4AD8-A298-AC96ABC66D9C}" destId="{DA00BE08-D1F3-44F1-B4F8-AF5F334300FA}" srcOrd="1" destOrd="0" parTransId="{33FEAEDA-D8FC-4337-A12C-3D4084324446}" sibTransId="{730FACF3-49C5-4163-B8B1-56864DD0174D}"/>
    <dgm:cxn modelId="{0EDA687A-CE18-4E45-9A94-C542BFDA58AA}" type="presOf" srcId="{7E00A5EE-8922-4113-BF29-83D958008F54}" destId="{80F7579F-AA28-402F-8575-A4C592884784}" srcOrd="0" destOrd="0" presId="urn:microsoft.com/office/officeart/2009/3/layout/DescendingProcess"/>
    <dgm:cxn modelId="{003EBE87-5AC7-4211-850E-E861E9B379BA}" srcId="{734ABD03-FAFB-4AD8-A298-AC96ABC66D9C}" destId="{7E00A5EE-8922-4113-BF29-83D958008F54}" srcOrd="3" destOrd="0" parTransId="{3166666B-6C34-4567-9438-0122130AE9AE}" sibTransId="{9D9E5FE4-F416-470E-A3AF-FB6AB0F00769}"/>
    <dgm:cxn modelId="{D97E52D0-94DF-4AC3-B945-4AC63022A184}" type="presOf" srcId="{6AEFD4FA-5C30-4E28-9E99-4C4A8E6D48C4}" destId="{0D501D1B-DF17-4752-AE14-11FEC481334F}" srcOrd="0" destOrd="0" presId="urn:microsoft.com/office/officeart/2009/3/layout/DescendingProcess"/>
    <dgm:cxn modelId="{F54860D9-D4C9-40B9-B139-00F620BD514D}" type="presOf" srcId="{DA00BE08-D1F3-44F1-B4F8-AF5F334300FA}" destId="{666643BB-BC5B-4DCF-912C-887EDC4FC565}" srcOrd="0" destOrd="0" presId="urn:microsoft.com/office/officeart/2009/3/layout/DescendingProcess"/>
    <dgm:cxn modelId="{B208BDE5-053C-4BE4-B2F4-A8AD854F857D}" type="presOf" srcId="{730FACF3-49C5-4163-B8B1-56864DD0174D}" destId="{3F7ED14D-3DCD-45B0-9158-15CC1559BA27}" srcOrd="0" destOrd="0" presId="urn:microsoft.com/office/officeart/2009/3/layout/DescendingProcess"/>
    <dgm:cxn modelId="{B04E3DE8-CF8B-4D40-BA20-16F343399893}" srcId="{734ABD03-FAFB-4AD8-A298-AC96ABC66D9C}" destId="{6AEFD4FA-5C30-4E28-9E99-4C4A8E6D48C4}" srcOrd="0" destOrd="0" parTransId="{D4610392-8B7E-4A9A-B34D-33F3FD16AB97}" sibTransId="{C18799E8-FC51-48E0-84D2-9FA35CF38FD1}"/>
    <dgm:cxn modelId="{B27E58F9-CF06-48A6-B356-11D1012F5783}" type="presOf" srcId="{D8629CDA-2DD9-41D5-88A0-49C939680E5C}" destId="{EDD9B4EF-B973-4A94-BF00-1945215FC5D5}" srcOrd="0" destOrd="0" presId="urn:microsoft.com/office/officeart/2009/3/layout/DescendingProcess"/>
    <dgm:cxn modelId="{12A445FB-F462-49EC-8A3E-1CEEC4A832EB}" type="presOf" srcId="{734ABD03-FAFB-4AD8-A298-AC96ABC66D9C}" destId="{172E92FD-C2CE-4FE0-BBBA-96341BC52655}" srcOrd="0" destOrd="0" presId="urn:microsoft.com/office/officeart/2009/3/layout/DescendingProcess"/>
    <dgm:cxn modelId="{728441AA-AC51-498B-BA4A-F7AAAA69954B}" type="presParOf" srcId="{172E92FD-C2CE-4FE0-BBBA-96341BC52655}" destId="{4499D4F8-7CD1-459C-8DEF-AA0902AAF91D}" srcOrd="0" destOrd="0" presId="urn:microsoft.com/office/officeart/2009/3/layout/DescendingProcess"/>
    <dgm:cxn modelId="{84B8F09C-A215-4B61-9508-C559C6714A79}" type="presParOf" srcId="{172E92FD-C2CE-4FE0-BBBA-96341BC52655}" destId="{0D501D1B-DF17-4752-AE14-11FEC481334F}" srcOrd="1" destOrd="0" presId="urn:microsoft.com/office/officeart/2009/3/layout/DescendingProcess"/>
    <dgm:cxn modelId="{D3E96F74-718B-40C0-8DEC-A0409F5D7378}" type="presParOf" srcId="{172E92FD-C2CE-4FE0-BBBA-96341BC52655}" destId="{666643BB-BC5B-4DCF-912C-887EDC4FC565}" srcOrd="2" destOrd="0" presId="urn:microsoft.com/office/officeart/2009/3/layout/DescendingProcess"/>
    <dgm:cxn modelId="{2B557F68-A527-40CC-9388-E60343505C42}" type="presParOf" srcId="{172E92FD-C2CE-4FE0-BBBA-96341BC52655}" destId="{CB3CA23F-9F87-450B-9399-872CBD5B2FF3}" srcOrd="3" destOrd="0" presId="urn:microsoft.com/office/officeart/2009/3/layout/DescendingProcess"/>
    <dgm:cxn modelId="{2305A6B0-60D6-4D92-A1FC-35B9975B5C99}" type="presParOf" srcId="{CB3CA23F-9F87-450B-9399-872CBD5B2FF3}" destId="{3F7ED14D-3DCD-45B0-9158-15CC1559BA27}" srcOrd="0" destOrd="0" presId="urn:microsoft.com/office/officeart/2009/3/layout/DescendingProcess"/>
    <dgm:cxn modelId="{79127A73-C22B-4412-86E6-036DC9469F69}" type="presParOf" srcId="{172E92FD-C2CE-4FE0-BBBA-96341BC52655}" destId="{691064B8-BA87-4D5E-998F-4431E4EE241F}" srcOrd="4" destOrd="0" presId="urn:microsoft.com/office/officeart/2009/3/layout/DescendingProcess"/>
    <dgm:cxn modelId="{C93D4C99-5F96-43A3-8830-42452A35087A}" type="presParOf" srcId="{172E92FD-C2CE-4FE0-BBBA-96341BC52655}" destId="{3E723D38-E4EB-4936-94A1-A76B909E68C7}" srcOrd="5" destOrd="0" presId="urn:microsoft.com/office/officeart/2009/3/layout/DescendingProcess"/>
    <dgm:cxn modelId="{E414C77C-22CF-44B4-AC75-582BDCA8F181}" type="presParOf" srcId="{3E723D38-E4EB-4936-94A1-A76B909E68C7}" destId="{EDD9B4EF-B973-4A94-BF00-1945215FC5D5}" srcOrd="0" destOrd="0" presId="urn:microsoft.com/office/officeart/2009/3/layout/DescendingProcess"/>
    <dgm:cxn modelId="{3105224E-B5DA-4BE5-A68B-ABF5B6E9CE6B}" type="presParOf" srcId="{172E92FD-C2CE-4FE0-BBBA-96341BC52655}" destId="{80F7579F-AA28-402F-8575-A4C592884784}" srcOrd="6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62D12A-7829-4E61-A2EC-C775F423F43E}">
      <dsp:nvSpPr>
        <dsp:cNvPr id="0" name=""/>
        <dsp:cNvSpPr/>
      </dsp:nvSpPr>
      <dsp:spPr>
        <a:xfrm>
          <a:off x="1824295" y="38216"/>
          <a:ext cx="1850556" cy="87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  For </a:t>
          </a:r>
          <a:r>
            <a:rPr lang="sv-SE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newcomers</a:t>
          </a: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and for small </a:t>
          </a:r>
          <a:r>
            <a:rPr lang="sv-SE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projects</a:t>
          </a:r>
          <a:endParaRPr lang="sv-S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Raavi" panose="020B0502040204020203" pitchFamily="34" charset="0"/>
            <a:ea typeface="+mn-ea"/>
            <a:cs typeface="Raavi" panose="020B0502040204020203" pitchFamily="34" charset="0"/>
          </a:endParaRPr>
        </a:p>
      </dsp:txBody>
      <dsp:txXfrm>
        <a:off x="1824295" y="38216"/>
        <a:ext cx="1850556" cy="879237"/>
      </dsp:txXfrm>
    </dsp:sp>
    <dsp:sp modelId="{1C81B92F-DE7C-4B88-BF83-C37D8E531AF6}">
      <dsp:nvSpPr>
        <dsp:cNvPr id="0" name=""/>
        <dsp:cNvSpPr/>
      </dsp:nvSpPr>
      <dsp:spPr>
        <a:xfrm>
          <a:off x="345077" y="62632"/>
          <a:ext cx="2483842" cy="2483842"/>
        </a:xfrm>
        <a:prstGeom prst="circularArrow">
          <a:avLst>
            <a:gd name="adj1" fmla="val 6904"/>
            <a:gd name="adj2" fmla="val 465482"/>
            <a:gd name="adj3" fmla="val 548867"/>
            <a:gd name="adj4" fmla="val 20585651"/>
            <a:gd name="adj5" fmla="val 8054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2E8AC4-DB95-4D34-9D29-5F60FAE0B21F}">
      <dsp:nvSpPr>
        <dsp:cNvPr id="0" name=""/>
        <dsp:cNvSpPr/>
      </dsp:nvSpPr>
      <dsp:spPr>
        <a:xfrm>
          <a:off x="1372657" y="1603797"/>
          <a:ext cx="2302194" cy="87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Project duration 6-18 </a:t>
          </a:r>
          <a:r>
            <a:rPr lang="sv-SE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months</a:t>
          </a: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</a:t>
          </a:r>
          <a:r>
            <a:rPr lang="sv-SE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with</a:t>
          </a: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maximum 30 </a:t>
          </a:r>
          <a:r>
            <a:rPr lang="sv-SE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participants</a:t>
          </a:r>
          <a:endParaRPr lang="sv-S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Raavi" panose="020B0502040204020203" pitchFamily="34" charset="0"/>
            <a:ea typeface="+mn-ea"/>
            <a:cs typeface="Raavi" panose="020B0502040204020203" pitchFamily="34" charset="0"/>
          </a:endParaRPr>
        </a:p>
      </dsp:txBody>
      <dsp:txXfrm>
        <a:off x="1372657" y="1603797"/>
        <a:ext cx="2302194" cy="879237"/>
      </dsp:txXfrm>
    </dsp:sp>
    <dsp:sp modelId="{EFF121EC-DC1F-4937-A863-04B6FE196506}">
      <dsp:nvSpPr>
        <dsp:cNvPr id="0" name=""/>
        <dsp:cNvSpPr/>
      </dsp:nvSpPr>
      <dsp:spPr>
        <a:xfrm>
          <a:off x="448926" y="388750"/>
          <a:ext cx="2483842" cy="2483842"/>
        </a:xfrm>
        <a:prstGeom prst="circularArrow">
          <a:avLst>
            <a:gd name="adj1" fmla="val 6904"/>
            <a:gd name="adj2" fmla="val 465482"/>
            <a:gd name="adj3" fmla="val 5948867"/>
            <a:gd name="adj4" fmla="val 4385651"/>
            <a:gd name="adj5" fmla="val 8054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707FB6-A403-4C2C-B587-A2BD2ACAF37E}">
      <dsp:nvSpPr>
        <dsp:cNvPr id="0" name=""/>
        <dsp:cNvSpPr/>
      </dsp:nvSpPr>
      <dsp:spPr>
        <a:xfrm>
          <a:off x="108243" y="1548378"/>
          <a:ext cx="1163696" cy="87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1-3 </a:t>
          </a:r>
          <a:r>
            <a:rPr lang="sv-SE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Quality</a:t>
          </a: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</a:t>
          </a:r>
          <a:r>
            <a:rPr lang="sv-SE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assessments</a:t>
          </a: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by </a:t>
          </a:r>
          <a:r>
            <a:rPr lang="sv-SE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external</a:t>
          </a: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experts</a:t>
          </a:r>
        </a:p>
      </dsp:txBody>
      <dsp:txXfrm>
        <a:off x="108243" y="1548378"/>
        <a:ext cx="1163696" cy="879237"/>
      </dsp:txXfrm>
    </dsp:sp>
    <dsp:sp modelId="{AC896966-87B3-495A-8BDD-5FFDD8329C42}">
      <dsp:nvSpPr>
        <dsp:cNvPr id="0" name=""/>
        <dsp:cNvSpPr/>
      </dsp:nvSpPr>
      <dsp:spPr>
        <a:xfrm>
          <a:off x="566311" y="-96254"/>
          <a:ext cx="2483842" cy="2483842"/>
        </a:xfrm>
        <a:prstGeom prst="circularArrow">
          <a:avLst>
            <a:gd name="adj1" fmla="val 6904"/>
            <a:gd name="adj2" fmla="val 465482"/>
            <a:gd name="adj3" fmla="val 11348867"/>
            <a:gd name="adj4" fmla="val 9785651"/>
            <a:gd name="adj5" fmla="val 8054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145C4-D7CA-4BC5-A0F7-CA3048069A74}">
      <dsp:nvSpPr>
        <dsp:cNvPr id="0" name=""/>
        <dsp:cNvSpPr/>
      </dsp:nvSpPr>
      <dsp:spPr>
        <a:xfrm>
          <a:off x="183316" y="55065"/>
          <a:ext cx="1326909" cy="8792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3 </a:t>
          </a:r>
          <a:r>
            <a:rPr lang="sv-SE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applications</a:t>
          </a: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</a:t>
          </a:r>
          <a:r>
            <a:rPr lang="sv-SE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during</a:t>
          </a:r>
          <a:r>
            <a:rPr lang="sv-SE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 5 </a:t>
          </a:r>
          <a:r>
            <a:rPr lang="sv-SE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Raavi" panose="020B0502040204020203" pitchFamily="34" charset="0"/>
              <a:ea typeface="+mn-ea"/>
              <a:cs typeface="Raavi" panose="020B0502040204020203" pitchFamily="34" charset="0"/>
            </a:rPr>
            <a:t>years</a:t>
          </a:r>
          <a:endParaRPr lang="sv-SE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Raavi" panose="020B0502040204020203" pitchFamily="34" charset="0"/>
            <a:ea typeface="+mn-ea"/>
            <a:cs typeface="Raavi" panose="020B0502040204020203" pitchFamily="34" charset="0"/>
          </a:endParaRPr>
        </a:p>
      </dsp:txBody>
      <dsp:txXfrm>
        <a:off x="183316" y="55065"/>
        <a:ext cx="1326909" cy="879237"/>
      </dsp:txXfrm>
    </dsp:sp>
    <dsp:sp modelId="{71A5FBB9-99A4-49CC-9C2B-4D460D98056D}">
      <dsp:nvSpPr>
        <dsp:cNvPr id="0" name=""/>
        <dsp:cNvSpPr/>
      </dsp:nvSpPr>
      <dsp:spPr>
        <a:xfrm>
          <a:off x="516837" y="262794"/>
          <a:ext cx="2483842" cy="2483842"/>
        </a:xfrm>
        <a:prstGeom prst="circularArrow">
          <a:avLst>
            <a:gd name="adj1" fmla="val 6904"/>
            <a:gd name="adj2" fmla="val 465482"/>
            <a:gd name="adj3" fmla="val 16748867"/>
            <a:gd name="adj4" fmla="val 15185651"/>
            <a:gd name="adj5" fmla="val 8054"/>
          </a:avLst>
        </a:prstGeom>
        <a:solidFill>
          <a:srgbClr val="FFC00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9D4F8-7CD1-459C-8DEF-AA0902AAF91D}">
      <dsp:nvSpPr>
        <dsp:cNvPr id="0" name=""/>
        <dsp:cNvSpPr/>
      </dsp:nvSpPr>
      <dsp:spPr>
        <a:xfrm rot="4396374">
          <a:off x="2349463" y="709667"/>
          <a:ext cx="3078648" cy="2146973"/>
        </a:xfrm>
        <a:prstGeom prst="swooshArrow">
          <a:avLst>
            <a:gd name="adj1" fmla="val 16310"/>
            <a:gd name="adj2" fmla="val 313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ED14D-3DCD-45B0-9158-15CC1559BA27}">
      <dsp:nvSpPr>
        <dsp:cNvPr id="0" name=""/>
        <dsp:cNvSpPr/>
      </dsp:nvSpPr>
      <dsp:spPr>
        <a:xfrm>
          <a:off x="3634152" y="1085584"/>
          <a:ext cx="77745" cy="77745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D9B4EF-B973-4A94-BF00-1945215FC5D5}">
      <dsp:nvSpPr>
        <dsp:cNvPr id="0" name=""/>
        <dsp:cNvSpPr/>
      </dsp:nvSpPr>
      <dsp:spPr>
        <a:xfrm>
          <a:off x="4311252" y="1745707"/>
          <a:ext cx="77745" cy="77745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501D1B-DF17-4752-AE14-11FEC481334F}">
      <dsp:nvSpPr>
        <dsp:cNvPr id="0" name=""/>
        <dsp:cNvSpPr/>
      </dsp:nvSpPr>
      <dsp:spPr>
        <a:xfrm>
          <a:off x="2143079" y="0"/>
          <a:ext cx="1451487" cy="57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b="0" kern="1200" dirty="0" err="1">
              <a:latin typeface="Raavi" panose="020B0502040204020203" pitchFamily="34" charset="0"/>
              <a:cs typeface="Raavi" panose="020B0502040204020203" pitchFamily="34" charset="0"/>
            </a:rPr>
            <a:t>Accreditation</a:t>
          </a:r>
          <a:endParaRPr lang="sv-SE" sz="1800" b="0" kern="1200" dirty="0">
            <a:latin typeface="Raavi" panose="020B0502040204020203" pitchFamily="34" charset="0"/>
            <a:cs typeface="Raavi" panose="020B0502040204020203" pitchFamily="34" charset="0"/>
          </a:endParaRPr>
        </a:p>
      </dsp:txBody>
      <dsp:txXfrm>
        <a:off x="2143079" y="0"/>
        <a:ext cx="1451487" cy="570609"/>
      </dsp:txXfrm>
    </dsp:sp>
    <dsp:sp modelId="{666643BB-BC5B-4DCF-912C-887EDC4FC565}">
      <dsp:nvSpPr>
        <dsp:cNvPr id="0" name=""/>
        <dsp:cNvSpPr/>
      </dsp:nvSpPr>
      <dsp:spPr>
        <a:xfrm>
          <a:off x="4449213" y="778239"/>
          <a:ext cx="2000698" cy="57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  <a:latin typeface="Raavi" panose="020B0502040204020203" pitchFamily="34" charset="0"/>
              <a:cs typeface="Raavi" panose="020B0502040204020203" pitchFamily="34" charset="0"/>
            </a:rPr>
            <a:t>Activities that contribute to the implementation of the Erasmus Plan</a:t>
          </a:r>
          <a:endParaRPr lang="sv-SE" sz="1800" kern="1200" dirty="0">
            <a:solidFill>
              <a:schemeClr val="tx1"/>
            </a:solidFill>
            <a:latin typeface="Raavi" panose="020B0502040204020203" pitchFamily="34" charset="0"/>
            <a:cs typeface="Raavi" panose="020B0502040204020203" pitchFamily="34" charset="0"/>
          </a:endParaRPr>
        </a:p>
      </dsp:txBody>
      <dsp:txXfrm>
        <a:off x="4449213" y="778239"/>
        <a:ext cx="2000698" cy="570609"/>
      </dsp:txXfrm>
    </dsp:sp>
    <dsp:sp modelId="{691064B8-BA87-4D5E-998F-4431E4EE241F}">
      <dsp:nvSpPr>
        <dsp:cNvPr id="0" name=""/>
        <dsp:cNvSpPr/>
      </dsp:nvSpPr>
      <dsp:spPr>
        <a:xfrm>
          <a:off x="653490" y="1096836"/>
          <a:ext cx="2906093" cy="57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>
              <a:latin typeface="Raavi" panose="020B0502040204020203" pitchFamily="34" charset="0"/>
              <a:cs typeface="Raavi" panose="020B0502040204020203" pitchFamily="34" charset="0"/>
            </a:rPr>
            <a:t>One </a:t>
          </a:r>
          <a:r>
            <a:rPr lang="sv-SE" sz="1800" kern="1200" dirty="0" err="1">
              <a:latin typeface="Raavi" panose="020B0502040204020203" pitchFamily="34" charset="0"/>
              <a:cs typeface="Raavi" panose="020B0502040204020203" pitchFamily="34" charset="0"/>
            </a:rPr>
            <a:t>quality</a:t>
          </a:r>
          <a:r>
            <a:rPr lang="sv-SE" sz="1800" kern="1200" dirty="0">
              <a:latin typeface="Raavi" panose="020B0502040204020203" pitchFamily="34" charset="0"/>
              <a:cs typeface="Raavi" panose="020B0502040204020203" pitchFamily="34" charset="0"/>
            </a:rPr>
            <a:t> </a:t>
          </a:r>
          <a:r>
            <a:rPr lang="sv-SE" sz="1800" kern="1200" dirty="0" err="1">
              <a:latin typeface="Raavi" panose="020B0502040204020203" pitchFamily="34" charset="0"/>
              <a:cs typeface="Raavi" panose="020B0502040204020203" pitchFamily="34" charset="0"/>
            </a:rPr>
            <a:t>assessment</a:t>
          </a:r>
          <a:endParaRPr lang="sv-SE" sz="1800" kern="1200" dirty="0">
            <a:latin typeface="Raavi" panose="020B0502040204020203" pitchFamily="34" charset="0"/>
            <a:cs typeface="Raavi" panose="020B0502040204020203" pitchFamily="34" charset="0"/>
          </a:endParaRPr>
        </a:p>
      </dsp:txBody>
      <dsp:txXfrm>
        <a:off x="653490" y="1096836"/>
        <a:ext cx="2906093" cy="570609"/>
      </dsp:txXfrm>
    </dsp:sp>
    <dsp:sp modelId="{80F7579F-AA28-402F-8575-A4C592884784}">
      <dsp:nvSpPr>
        <dsp:cNvPr id="0" name=""/>
        <dsp:cNvSpPr/>
      </dsp:nvSpPr>
      <dsp:spPr>
        <a:xfrm>
          <a:off x="4108275" y="2995698"/>
          <a:ext cx="1961469" cy="5706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t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dirty="0" err="1">
              <a:latin typeface="Raavi" panose="020B0502040204020203" pitchFamily="34" charset="0"/>
              <a:cs typeface="Raavi" panose="020B0502040204020203" pitchFamily="34" charset="0"/>
            </a:rPr>
            <a:t>Regularly</a:t>
          </a:r>
          <a:r>
            <a:rPr lang="sv-SE" sz="1800" kern="1200" dirty="0">
              <a:latin typeface="Raavi" panose="020B0502040204020203" pitchFamily="34" charset="0"/>
              <a:cs typeface="Raavi" panose="020B0502040204020203" pitchFamily="34" charset="0"/>
            </a:rPr>
            <a:t> </a:t>
          </a:r>
          <a:r>
            <a:rPr lang="sv-SE" sz="1800" kern="1200" dirty="0" err="1">
              <a:latin typeface="Raavi" panose="020B0502040204020203" pitchFamily="34" charset="0"/>
              <a:cs typeface="Raavi" panose="020B0502040204020203" pitchFamily="34" charset="0"/>
            </a:rPr>
            <a:t>funding</a:t>
          </a:r>
          <a:r>
            <a:rPr lang="sv-SE" sz="1800" kern="1200" dirty="0">
              <a:latin typeface="Raavi" panose="020B0502040204020203" pitchFamily="34" charset="0"/>
              <a:cs typeface="Raavi" panose="020B0502040204020203" pitchFamily="34" charset="0"/>
            </a:rPr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1800" kern="1200" dirty="0"/>
        </a:p>
      </dsp:txBody>
      <dsp:txXfrm>
        <a:off x="4108275" y="2995698"/>
        <a:ext cx="1961469" cy="5706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2D857-061D-4A61-B6D3-EF72E3BBCFAF}" type="datetimeFigureOut">
              <a:rPr lang="sv-SE" smtClean="0"/>
              <a:t>2023-02-16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CBE21-504F-4332-AF27-8D00514F26D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1168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9B2347-9173-6611-E226-5B93876092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9A9A7A-BF66-72FD-62E2-B9DD7A968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D49573-F1F8-231E-E507-CADF46AAD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257AEF-FEDA-2A28-5F1C-F7423C34B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DA18C-8EFB-F483-2EC9-CA0BB7A6B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02819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9598C-5B70-2408-0578-620E7C1BD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5860C6-CA18-FE1D-43A6-B30E73D892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714ED-26E4-29D9-521B-2E75085E9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19455-AD28-7316-70AB-D12FDB5B1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111AB-A490-C1F4-D757-3E8EB976E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41344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487F6F-99E9-DD3F-341B-3B9CBF76B7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D21614-3882-833E-000A-36CE9EFCC7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7E957-AC54-2032-2EDE-D43BF119C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3D2905-1764-B3B1-32B9-0D506674A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A7E904-BBAE-4513-B136-2ACE66F89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9877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ABF35-E8F9-FA37-0B33-5A5CC363B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B8C816-15EA-2D23-23A5-F3CAC8E72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F93C7-5FF5-51AC-F031-90FF3D2E2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D42B50-726C-66C4-40BE-B067BAF52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322252-759F-1A36-FD3B-F4E246FB0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1684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61DED-368D-AFD9-631D-524518D96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DF8BC-6380-1193-FCC5-1198C8E4A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CC002-929D-16A9-A07D-63D304170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17E38C-2449-0EB8-9D3B-0A86F6E7C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1F882-D06B-FB25-0CB0-0F32B5E57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80553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6A463-80F0-80B4-D432-E66481245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19024C-648A-CDE6-5517-BA2EA0100B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26D0F1-0B12-9789-8297-12CC44ACA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A5D2B1-D18A-EEF3-9B12-7FB9950BF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CC4430-65BF-0F0C-E43A-0D310FC98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F6F973-92D4-C1C9-12D9-AECC401A6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54542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49BBF-EF43-E9D5-999E-8CDB6BF46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DFC8F-498A-3D77-705D-84CEA4711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E948AD-D542-5957-16F0-1EFF39E75C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E416A3-962E-CA4E-71C8-CCB79E5F5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F6C542-AEB9-A5AF-2997-004F5562BC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DFD79C-78EE-44E2-8FAF-4C60CAADB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2065EC-4699-2502-2657-4C60CB882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4A6996-738B-7BD2-3E93-3112CFD8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34879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77539-65D1-BE9B-B5AC-B605F6AA90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C22690-34AB-D2E7-5E1E-90A94815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E2F4D3-73FF-34B2-D2F7-3D55909C5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B0D36B-1F27-818C-2D35-8C4565097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01605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F68767-2F8B-C1D2-19F7-3046594D2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2C9CD9-5D88-F2CF-2892-1F26282ED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2BB244-C991-B07F-0B78-CD44875F5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4891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D72E24-B73D-CCE4-12BC-DA5BCCB95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79843-81E5-080A-4972-8C90D0316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1A95F9-E77F-19DA-615E-E567BCDC2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0FEFE3-7D09-425D-85D1-1B8B3749D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A70E4-4683-C81F-EF46-E3741F56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85085-42D2-EE2F-74A8-DC59654A5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93486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F6CC8A-6AB9-4656-55A5-B2EC1D13D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203D50-FD64-E448-662F-F8436550D3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1A7278-BB45-B28C-E658-7948198865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ED0AF-095C-F8C1-ED4C-3A9FC37CE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8CA11F-AB9D-C5CA-CE76-0E3C708A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901489-531E-A4DF-406F-21A85FF8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1807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F62EB1-EA00-F324-520B-F0A87A730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116-B26E-AD98-5E9F-2C3F6F4BA2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654BED-C31A-D5C7-2DCA-78F11BD51D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FD19A-91AB-43C6-BFA9-5B28CF3FD2C3}" type="datetimeFigureOut">
              <a:rPr lang="en-BE" smtClean="0"/>
              <a:t>02/16/2023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BF3E1-328C-A4DB-BAC2-3521BC3B4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FD01D-F5AF-E12A-E4C7-64295E3D27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D6365-B65A-4D9A-AD23-0A5986ACB8E2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5546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xhere.com/sv/photo/912516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sv/markera-bock-kontrollera-korrigera-1292787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Camilla@camillawinter.se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communication@earlall.eu" TargetMode="Externa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-up of a logo&#10;&#10;Description automatically generated with low confidence">
            <a:extLst>
              <a:ext uri="{FF2B5EF4-FFF2-40B4-BE49-F238E27FC236}">
                <a16:creationId xmlns:a16="http://schemas.microsoft.com/office/drawing/2014/main" id="{1A9EEAA3-23C1-8A67-417F-BE2E605771B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9785C02-1590-F97A-68B5-796F95F1D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41432"/>
            <a:ext cx="9144000" cy="1175135"/>
          </a:xfrm>
        </p:spPr>
        <p:txBody>
          <a:bodyPr/>
          <a:lstStyle/>
          <a:p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Erasmus Accreditation</a:t>
            </a: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81BC7A-740B-AE7C-6D73-E9B59410DE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20624"/>
            <a:ext cx="9144000" cy="1655762"/>
          </a:xfrm>
        </p:spPr>
        <p:txBody>
          <a:bodyPr/>
          <a:lstStyle/>
          <a:p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Camilla Winter</a:t>
            </a: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F57BC4-7A4D-D681-24C3-99DD5E428474}"/>
              </a:ext>
            </a:extLst>
          </p:cNvPr>
          <p:cNvCxnSpPr/>
          <p:nvPr/>
        </p:nvCxnSpPr>
        <p:spPr>
          <a:xfrm>
            <a:off x="3693111" y="4181383"/>
            <a:ext cx="5015884" cy="0"/>
          </a:xfrm>
          <a:prstGeom prst="lin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185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 algn="l"/>
            <a:endParaRPr lang="sv-SE" sz="2600" b="0" i="0" u="none" strike="noStrike" baseline="0" dirty="0">
              <a:solidFill>
                <a:srgbClr val="000000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fr-BE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pic>
        <p:nvPicPr>
          <p:cNvPr id="16" name="Bildobjekt 15" descr="En bild som visar byggnad, fönster&#10;&#10;Automatiskt genererad beskrivning">
            <a:extLst>
              <a:ext uri="{FF2B5EF4-FFF2-40B4-BE49-F238E27FC236}">
                <a16:creationId xmlns:a16="http://schemas.microsoft.com/office/drawing/2014/main" id="{1D435455-4A0F-C54C-1ABC-A52B660FBD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3884811" y="2246273"/>
            <a:ext cx="485775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858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 fontScale="400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7000" dirty="0">
                <a:latin typeface="Raavi" panose="020B0502040204020203" pitchFamily="34" charset="0"/>
                <a:cs typeface="Raavi" panose="020B0502040204020203" pitchFamily="34" charset="0"/>
              </a:rPr>
              <a:t>Before you start writing the accreditation proposal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>
                <a:latin typeface="Raavi" panose="020B0502040204020203" pitchFamily="34" charset="0"/>
                <a:cs typeface="Raavi" panose="020B0502040204020203" pitchFamily="34" charset="0"/>
              </a:rPr>
              <a:t>Identify the needs and challenges of your </a:t>
            </a:r>
            <a:r>
              <a:rPr lang="en-US" sz="4200" dirty="0" err="1">
                <a:latin typeface="Raavi" panose="020B0502040204020203" pitchFamily="34" charset="0"/>
                <a:cs typeface="Raavi" panose="020B0502040204020203" pitchFamily="34" charset="0"/>
              </a:rPr>
              <a:t>organisation</a:t>
            </a:r>
            <a:endParaRPr lang="en-US" sz="42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>
                <a:latin typeface="Raavi" panose="020B0502040204020203" pitchFamily="34" charset="0"/>
                <a:cs typeface="Raavi" panose="020B0502040204020203" pitchFamily="34" charset="0"/>
              </a:rPr>
              <a:t>Describe the outcomes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>
                <a:latin typeface="Raavi" panose="020B0502040204020203" pitchFamily="34" charset="0"/>
                <a:cs typeface="Raavi" panose="020B0502040204020203" pitchFamily="34" charset="0"/>
              </a:rPr>
              <a:t>Define the activities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>
                <a:latin typeface="Raavi" panose="020B0502040204020203" pitchFamily="34" charset="0"/>
                <a:cs typeface="Raavi" panose="020B0502040204020203" pitchFamily="34" charset="0"/>
              </a:rPr>
              <a:t>How can your </a:t>
            </a:r>
            <a:r>
              <a:rPr lang="en-US" sz="4200" dirty="0" err="1">
                <a:latin typeface="Raavi" panose="020B0502040204020203" pitchFamily="34" charset="0"/>
                <a:cs typeface="Raavi" panose="020B0502040204020203" pitchFamily="34" charset="0"/>
              </a:rPr>
              <a:t>organisation</a:t>
            </a:r>
            <a:r>
              <a:rPr lang="en-US" sz="4200" dirty="0">
                <a:latin typeface="Raavi" panose="020B0502040204020203" pitchFamily="34" charset="0"/>
                <a:cs typeface="Raavi" panose="020B0502040204020203" pitchFamily="34" charset="0"/>
              </a:rPr>
              <a:t> be improved to benefit its learners?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sz="42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>
                <a:latin typeface="Raavi" panose="020B0502040204020203" pitchFamily="34" charset="0"/>
                <a:cs typeface="Raavi" panose="020B0502040204020203" pitchFamily="34" charset="0"/>
              </a:rPr>
              <a:t>Anchoring!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42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>
                <a:latin typeface="Raavi" panose="020B0502040204020203" pitchFamily="34" charset="0"/>
                <a:cs typeface="Raavi" panose="020B0502040204020203" pitchFamily="34" charset="0"/>
              </a:rPr>
              <a:t>Set up a working group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sv-SE" sz="42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Key</a:t>
            </a:r>
            <a:r>
              <a:rPr lang="sv-SE" sz="420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sv-SE" sz="42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persons in charge</a:t>
            </a:r>
          </a:p>
          <a:p>
            <a:pPr marL="914400" lvl="2" indent="0">
              <a:buNone/>
            </a:pPr>
            <a:endParaRPr lang="en-US" sz="42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>
                <a:latin typeface="Raavi" panose="020B0502040204020203" pitchFamily="34" charset="0"/>
                <a:cs typeface="Raavi" panose="020B0502040204020203" pitchFamily="34" charset="0"/>
              </a:rPr>
              <a:t>OID – </a:t>
            </a:r>
            <a:r>
              <a:rPr lang="sv-SE" sz="4200" i="0" dirty="0">
                <a:effectLst/>
                <a:latin typeface="Raavi" panose="020B0502040204020203" pitchFamily="34" charset="0"/>
                <a:cs typeface="Raavi" panose="020B0502040204020203" pitchFamily="34" charset="0"/>
              </a:rPr>
              <a:t>Organisation ID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sv-SE" sz="4200" i="0" dirty="0">
              <a:effectLst/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>
                <a:solidFill>
                  <a:srgbClr val="202124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C</a:t>
            </a:r>
            <a:r>
              <a:rPr lang="en-US" sz="4200" i="0" dirty="0">
                <a:solidFill>
                  <a:srgbClr val="202124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reate an EU </a:t>
            </a:r>
            <a:r>
              <a:rPr lang="en-US" sz="4200" dirty="0">
                <a:solidFill>
                  <a:srgbClr val="202124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L</a:t>
            </a:r>
            <a:r>
              <a:rPr lang="en-US" sz="4200" i="0" dirty="0">
                <a:solidFill>
                  <a:srgbClr val="202124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ogin </a:t>
            </a:r>
            <a:r>
              <a:rPr lang="en-US" sz="4200" dirty="0">
                <a:solidFill>
                  <a:srgbClr val="202124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A</a:t>
            </a:r>
            <a:r>
              <a:rPr lang="en-US" sz="4200" i="0" dirty="0">
                <a:solidFill>
                  <a:srgbClr val="202124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ccount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4200" dirty="0">
              <a:solidFill>
                <a:srgbClr val="202124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4200" dirty="0">
                <a:latin typeface="Raavi" panose="020B0502040204020203" pitchFamily="34" charset="0"/>
                <a:cs typeface="Raavi" panose="020B0502040204020203" pitchFamily="34" charset="0"/>
              </a:rPr>
              <a:t>Deadline 19 October 2023 at 12:00 CET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34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457200" lvl="1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384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Before you start writing the proposal – important documents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56AF806A-8596-8973-321A-0C1871D421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3557" y="2561290"/>
            <a:ext cx="1885583" cy="2691442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C586D2FB-040B-CB7B-6023-4C6B12AA07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5639" y="2561289"/>
            <a:ext cx="1867189" cy="2691443"/>
          </a:xfrm>
          <a:prstGeom prst="rect">
            <a:avLst/>
          </a:prstGeom>
        </p:spPr>
      </p:pic>
      <p:pic>
        <p:nvPicPr>
          <p:cNvPr id="12" name="Bildobjekt 11">
            <a:extLst>
              <a:ext uri="{FF2B5EF4-FFF2-40B4-BE49-F238E27FC236}">
                <a16:creationId xmlns:a16="http://schemas.microsoft.com/office/drawing/2014/main" id="{4A808CA1-14C3-2682-E56D-54BEB5928E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1284" y="2531271"/>
            <a:ext cx="1902326" cy="269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0752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Before you start writing the proposal – important documents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30123A9B-46A5-3AB0-EEE5-F1C5689999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947" y="2642079"/>
            <a:ext cx="6328076" cy="371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813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Before you start writing the proposal – important documents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F0C6B61-1127-D1E8-B217-8291A0E947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109" y="2434022"/>
            <a:ext cx="4681751" cy="422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046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Each accreditation application covers only one field (school education, adult education, or vocational education and training VET)</a:t>
            </a:r>
          </a:p>
          <a:p>
            <a:pPr marL="0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             One application     for       Adult education + VET</a:t>
            </a:r>
          </a:p>
          <a:p>
            <a:pPr marL="0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             One application     for       Adult education</a:t>
            </a:r>
          </a:p>
          <a:p>
            <a:pPr marL="0" indent="0">
              <a:buNone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             One application     for       VET</a:t>
            </a: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cxnSp>
        <p:nvCxnSpPr>
          <p:cNvPr id="7" name="Rak koppling 6">
            <a:extLst>
              <a:ext uri="{FF2B5EF4-FFF2-40B4-BE49-F238E27FC236}">
                <a16:creationId xmlns:a16="http://schemas.microsoft.com/office/drawing/2014/main" id="{12EEE265-9445-BA15-2D2B-DA3032C47FE1}"/>
              </a:ext>
            </a:extLst>
          </p:cNvPr>
          <p:cNvCxnSpPr>
            <a:cxnSpLocks/>
          </p:cNvCxnSpPr>
          <p:nvPr/>
        </p:nvCxnSpPr>
        <p:spPr>
          <a:xfrm>
            <a:off x="6492689" y="3429000"/>
            <a:ext cx="2924355" cy="712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koppling 11">
            <a:extLst>
              <a:ext uri="{FF2B5EF4-FFF2-40B4-BE49-F238E27FC236}">
                <a16:creationId xmlns:a16="http://schemas.microsoft.com/office/drawing/2014/main" id="{3B80590E-B911-E969-8FC4-B51E97445711}"/>
              </a:ext>
            </a:extLst>
          </p:cNvPr>
          <p:cNvCxnSpPr>
            <a:cxnSpLocks/>
          </p:cNvCxnSpPr>
          <p:nvPr/>
        </p:nvCxnSpPr>
        <p:spPr>
          <a:xfrm flipV="1">
            <a:off x="6300943" y="3365496"/>
            <a:ext cx="2916948" cy="83959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10CF34B8-4C68-BF5F-C0A9-4A4F9A2AD0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61535" y="4401822"/>
            <a:ext cx="556356" cy="546489"/>
          </a:xfrm>
          <a:prstGeom prst="rect">
            <a:avLst/>
          </a:prstGeom>
        </p:spPr>
      </p:pic>
      <p:pic>
        <p:nvPicPr>
          <p:cNvPr id="16" name="Bildobjekt 15">
            <a:extLst>
              <a:ext uri="{FF2B5EF4-FFF2-40B4-BE49-F238E27FC236}">
                <a16:creationId xmlns:a16="http://schemas.microsoft.com/office/drawing/2014/main" id="{1A771116-DE56-A3A3-25B7-16908F3D2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661535" y="4851337"/>
            <a:ext cx="556356" cy="546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595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Background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What are your </a:t>
            </a:r>
            <a:r>
              <a:rPr lang="en-US" sz="2600" b="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organisation</a:t>
            </a:r>
            <a:r>
              <a:rPr lang="en-US" sz="2600" dirty="0" err="1">
                <a:latin typeface="Raavi" panose="020B0502040204020203" pitchFamily="34" charset="0"/>
                <a:cs typeface="Raavi" panose="020B0502040204020203" pitchFamily="34" charset="0"/>
              </a:rPr>
              <a:t>s</a:t>
            </a:r>
            <a:r>
              <a:rPr lang="en-US" sz="2600" b="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main activities (in everyday work, outside of Erasmus+)?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What profiles and ages of learners do you work with?</a:t>
            </a:r>
            <a:endParaRPr lang="en-US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b="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Structure of your </a:t>
            </a:r>
            <a:r>
              <a:rPr lang="en-US" sz="2600" b="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organisation</a:t>
            </a:r>
            <a:endParaRPr lang="en-US" sz="2600" b="0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400" dirty="0">
                <a:latin typeface="Raavi" panose="020B0502040204020203" pitchFamily="34" charset="0"/>
                <a:cs typeface="Raavi" panose="020B0502040204020203" pitchFamily="34" charset="0"/>
              </a:rPr>
              <a:t>Management and supervision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Raavi" panose="020B0502040204020203" pitchFamily="34" charset="0"/>
                <a:cs typeface="Raavi" panose="020B0502040204020203" pitchFamily="34" charset="0"/>
              </a:rPr>
              <a:t>Needs and challenges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3298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Relevant strategic documents can support your application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600" dirty="0">
                <a:latin typeface="Raavi" panose="020B0502040204020203" pitchFamily="34" charset="0"/>
                <a:cs typeface="Raavi" panose="020B0502040204020203" pitchFamily="34" charset="0"/>
              </a:rPr>
              <a:t>International strategy or development plan or …….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7486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Raavi" panose="020B0502040204020203" pitchFamily="34" charset="0"/>
                <a:cs typeface="Raavi" panose="020B0502040204020203" pitchFamily="34" charset="0"/>
              </a:rPr>
              <a:t>Erasmus Plan is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>
                <a:latin typeface="Raavi" panose="020B0502040204020203" pitchFamily="34" charset="0"/>
                <a:cs typeface="Raavi" panose="020B0502040204020203" pitchFamily="34" charset="0"/>
              </a:rPr>
              <a:t>a plan that links mobility activities with your </a:t>
            </a:r>
            <a:r>
              <a:rPr lang="en-US" sz="2600" dirty="0" err="1">
                <a:latin typeface="Raavi" panose="020B0502040204020203" pitchFamily="34" charset="0"/>
                <a:cs typeface="Raavi" panose="020B0502040204020203" pitchFamily="34" charset="0"/>
              </a:rPr>
              <a:t>organisations</a:t>
            </a:r>
            <a:r>
              <a:rPr lang="en-US" sz="2600" dirty="0">
                <a:latin typeface="Raavi" panose="020B0502040204020203" pitchFamily="34" charset="0"/>
                <a:cs typeface="Raavi" panose="020B0502040204020203" pitchFamily="34" charset="0"/>
              </a:rPr>
              <a:t> needs and objectives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Raavi" panose="020B0502040204020203" pitchFamily="34" charset="0"/>
                <a:cs typeface="Raavi" panose="020B0502040204020203" pitchFamily="34" charset="0"/>
              </a:rPr>
              <a:t>Key question is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>
                <a:latin typeface="Raavi" panose="020B0502040204020203" pitchFamily="34" charset="0"/>
                <a:cs typeface="Raavi" panose="020B0502040204020203" pitchFamily="34" charset="0"/>
              </a:rPr>
              <a:t>how are you going to use the funding to benefit your </a:t>
            </a:r>
            <a:r>
              <a:rPr lang="en-US" sz="2600" dirty="0" err="1">
                <a:latin typeface="Raavi" panose="020B0502040204020203" pitchFamily="34" charset="0"/>
                <a:cs typeface="Raavi" panose="020B0502040204020203" pitchFamily="34" charset="0"/>
              </a:rPr>
              <a:t>organisation</a:t>
            </a:r>
            <a:r>
              <a:rPr lang="en-US" sz="2600" dirty="0">
                <a:latin typeface="Raavi" panose="020B0502040204020203" pitchFamily="34" charset="0"/>
                <a:cs typeface="Raavi" panose="020B0502040204020203" pitchFamily="34" charset="0"/>
              </a:rPr>
              <a:t> and all of its staff and learners, whether they take part in mobility activities or not.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914400" lvl="2" indent="0">
              <a:buNone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                                   </a:t>
            </a: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4" name="Ellips 3">
            <a:extLst>
              <a:ext uri="{FF2B5EF4-FFF2-40B4-BE49-F238E27FC236}">
                <a16:creationId xmlns:a16="http://schemas.microsoft.com/office/drawing/2014/main" id="{3BAA6705-2A1B-A7AF-8200-8BE33B09CCE3}"/>
              </a:ext>
            </a:extLst>
          </p:cNvPr>
          <p:cNvSpPr/>
          <p:nvPr/>
        </p:nvSpPr>
        <p:spPr>
          <a:xfrm>
            <a:off x="1423582" y="4946810"/>
            <a:ext cx="2105891" cy="9975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Objectives</a:t>
            </a:r>
          </a:p>
        </p:txBody>
      </p:sp>
      <p:sp>
        <p:nvSpPr>
          <p:cNvPr id="8" name="Ellips 7">
            <a:extLst>
              <a:ext uri="{FF2B5EF4-FFF2-40B4-BE49-F238E27FC236}">
                <a16:creationId xmlns:a16="http://schemas.microsoft.com/office/drawing/2014/main" id="{02E8159B-FACA-23F7-6660-7FC1DE8BE21F}"/>
              </a:ext>
            </a:extLst>
          </p:cNvPr>
          <p:cNvSpPr/>
          <p:nvPr/>
        </p:nvSpPr>
        <p:spPr>
          <a:xfrm>
            <a:off x="3625825" y="4946810"/>
            <a:ext cx="2105891" cy="9975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AFEEA817-2657-0253-F159-C45C5092B202}"/>
              </a:ext>
            </a:extLst>
          </p:cNvPr>
          <p:cNvSpPr/>
          <p:nvPr/>
        </p:nvSpPr>
        <p:spPr>
          <a:xfrm>
            <a:off x="5933662" y="4961017"/>
            <a:ext cx="2105891" cy="9975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Management and Resources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A224C30-1937-AA40-B23A-ABEB73AE029D}"/>
              </a:ext>
            </a:extLst>
          </p:cNvPr>
          <p:cNvSpPr/>
          <p:nvPr/>
        </p:nvSpPr>
        <p:spPr>
          <a:xfrm>
            <a:off x="3980873" y="5243765"/>
            <a:ext cx="1451219" cy="403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Activities</a:t>
            </a:r>
            <a:endParaRPr lang="sv-SE" dirty="0">
              <a:solidFill>
                <a:schemeClr val="tx1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9411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sv-SE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Erasmus </a:t>
            </a:r>
            <a:r>
              <a:rPr lang="sv-SE" sz="28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quality</a:t>
            </a:r>
            <a:r>
              <a:rPr lang="sv-SE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standards – </a:t>
            </a:r>
            <a:r>
              <a:rPr lang="sv-SE" sz="2800" b="1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Basic </a:t>
            </a:r>
            <a:r>
              <a:rPr lang="sv-SE" sz="2800" b="1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principles</a:t>
            </a:r>
            <a:endParaRPr lang="sv-SE" sz="2800" b="1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sv-SE" sz="26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Inclusion</a:t>
            </a:r>
            <a:r>
              <a:rPr lang="sv-SE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and </a:t>
            </a:r>
            <a:r>
              <a:rPr lang="sv-SE" sz="26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diversity</a:t>
            </a:r>
            <a:endParaRPr lang="sv-SE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sv-SE" sz="26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Environmental</a:t>
            </a:r>
            <a:r>
              <a:rPr lang="sv-SE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sv-SE" sz="26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sustainability</a:t>
            </a:r>
            <a:r>
              <a:rPr lang="sv-SE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and </a:t>
            </a:r>
            <a:r>
              <a:rPr lang="sv-SE" sz="26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responsibility</a:t>
            </a:r>
            <a:r>
              <a:rPr lang="sv-SE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Digital education – including virtual cooperation, virtual mobility and blended mobility</a:t>
            </a:r>
            <a:endParaRPr lang="sv-SE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>
                <a:latin typeface="Raavi" panose="020B0502040204020203" pitchFamily="34" charset="0"/>
                <a:cs typeface="Raavi" panose="020B0502040204020203" pitchFamily="34" charset="0"/>
              </a:rPr>
              <a:t>Active participation in the network of Erasmus </a:t>
            </a:r>
            <a:r>
              <a:rPr lang="en-US" sz="2600" dirty="0" err="1">
                <a:latin typeface="Raavi" panose="020B0502040204020203" pitchFamily="34" charset="0"/>
                <a:cs typeface="Raavi" panose="020B0502040204020203" pitchFamily="34" charset="0"/>
              </a:rPr>
              <a:t>organisations</a:t>
            </a:r>
            <a:endParaRPr lang="en-US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endParaRPr lang="en-US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914400" lvl="2" indent="0">
              <a:buNone/>
            </a:pPr>
            <a:r>
              <a:rPr lang="en-US" sz="2800" dirty="0">
                <a:latin typeface="Raavi" panose="020B0502040204020203" pitchFamily="34" charset="0"/>
                <a:cs typeface="Raavi" panose="020B0502040204020203" pitchFamily="34" charset="0"/>
              </a:rPr>
              <a:t>                                   </a:t>
            </a: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A224C30-1937-AA40-B23A-ABEB73AE029D}"/>
              </a:ext>
            </a:extLst>
          </p:cNvPr>
          <p:cNvSpPr/>
          <p:nvPr/>
        </p:nvSpPr>
        <p:spPr>
          <a:xfrm>
            <a:off x="3953162" y="4521938"/>
            <a:ext cx="1451219" cy="403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1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Housekeeping Rules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Please make sure that your microphone is off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Please rename yourself stating your “Name Surname - Organisation / Region.” (Right click your image – ‘Rename’)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You can leave your camera open, but please note that pictures might be taken during the session and published on EARLALL’s Twitter account: @earlallEU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 You can use the chat box to ask questions to the presenters and interact with other participants.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The session will be recorded and available on earlall.eu/</a:t>
            </a:r>
            <a:r>
              <a:rPr lang="en-US" dirty="0" err="1">
                <a:latin typeface="Raavi" panose="020B0502040204020203" pitchFamily="34" charset="0"/>
                <a:cs typeface="Raavi" panose="020B0502040204020203" pitchFamily="34" charset="0"/>
              </a:rPr>
              <a:t>earlall</a:t>
            </a: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-academy</a:t>
            </a: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84698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sv-SE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Erasmus </a:t>
            </a:r>
            <a:r>
              <a:rPr lang="sv-SE" sz="28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quality</a:t>
            </a:r>
            <a:r>
              <a:rPr lang="sv-SE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standards – </a:t>
            </a:r>
            <a:r>
              <a:rPr lang="en-US" sz="2800" b="1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Good management of mobility activities</a:t>
            </a:r>
            <a:endParaRPr lang="sv-SE" sz="2800" b="1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>
                <a:latin typeface="Raavi" panose="020B0502040204020203" pitchFamily="34" charset="0"/>
                <a:cs typeface="Raavi" panose="020B0502040204020203" pitchFamily="34" charset="0"/>
              </a:rPr>
              <a:t>Integrating results of mobility activities in the </a:t>
            </a:r>
            <a:r>
              <a:rPr lang="en-US" sz="2600" dirty="0" err="1">
                <a:latin typeface="Raavi" panose="020B0502040204020203" pitchFamily="34" charset="0"/>
                <a:cs typeface="Raavi" panose="020B0502040204020203" pitchFamily="34" charset="0"/>
              </a:rPr>
              <a:t>organisation</a:t>
            </a:r>
            <a:endParaRPr lang="en-US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600" dirty="0">
                <a:latin typeface="Raavi" panose="020B0502040204020203" pitchFamily="34" charset="0"/>
                <a:cs typeface="Raavi" panose="020B0502040204020203" pitchFamily="34" charset="0"/>
              </a:rPr>
              <a:t>Developing capacity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sv-SE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Gathering and </a:t>
            </a:r>
            <a:r>
              <a:rPr lang="sv-SE" sz="26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using</a:t>
            </a:r>
            <a:r>
              <a:rPr lang="sv-SE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sv-SE" sz="26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participants</a:t>
            </a:r>
            <a:r>
              <a:rPr lang="sv-SE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feedback</a:t>
            </a:r>
            <a:endParaRPr lang="sv-SE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1371600" lvl="3" indent="0">
              <a:buNone/>
            </a:pPr>
            <a:endParaRPr lang="sv-SE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A224C30-1937-AA40-B23A-ABEB73AE029D}"/>
              </a:ext>
            </a:extLst>
          </p:cNvPr>
          <p:cNvSpPr/>
          <p:nvPr/>
        </p:nvSpPr>
        <p:spPr>
          <a:xfrm>
            <a:off x="3953162" y="4521938"/>
            <a:ext cx="1451219" cy="403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1232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sv-SE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Erasmus </a:t>
            </a:r>
            <a:r>
              <a:rPr lang="sv-SE" sz="28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quality</a:t>
            </a:r>
            <a:r>
              <a:rPr lang="sv-SE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standards – </a:t>
            </a:r>
            <a:r>
              <a:rPr lang="en-US" sz="2800" b="1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Providing quality and support to the participants</a:t>
            </a:r>
            <a:endParaRPr lang="sv-SE" sz="2800" b="1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sv-SE" sz="24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Practical arrangements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sv-SE" sz="24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Selection</a:t>
            </a:r>
            <a:r>
              <a:rPr lang="sv-SE" sz="24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of </a:t>
            </a:r>
            <a:r>
              <a:rPr lang="sv-SE" sz="24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participants</a:t>
            </a:r>
            <a:endParaRPr lang="en-US" sz="24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2400" dirty="0">
                <a:latin typeface="Raavi" panose="020B0502040204020203" pitchFamily="34" charset="0"/>
                <a:cs typeface="Raavi" panose="020B0502040204020203" pitchFamily="34" charset="0"/>
              </a:rPr>
              <a:t>Preparation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sv-SE" sz="24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Monitoring</a:t>
            </a:r>
            <a:r>
              <a:rPr lang="sv-SE" sz="24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and </a:t>
            </a:r>
            <a:r>
              <a:rPr lang="sv-SE" sz="24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mentoring</a:t>
            </a:r>
            <a:endParaRPr lang="sv-SE" sz="2400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r>
              <a:rPr lang="sv-SE" sz="24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Linguistic</a:t>
            </a:r>
            <a:r>
              <a:rPr lang="sv-SE" sz="24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support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sv-SE" sz="2400" dirty="0" err="1">
                <a:latin typeface="Raavi" panose="020B0502040204020203" pitchFamily="34" charset="0"/>
                <a:cs typeface="Raavi" panose="020B0502040204020203" pitchFamily="34" charset="0"/>
              </a:rPr>
              <a:t>E</a:t>
            </a:r>
            <a:r>
              <a:rPr lang="sv-SE" sz="24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valuation</a:t>
            </a:r>
            <a:r>
              <a:rPr lang="sv-SE" sz="24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and </a:t>
            </a:r>
            <a:r>
              <a:rPr lang="sv-SE" sz="24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recognition</a:t>
            </a:r>
            <a:r>
              <a:rPr lang="sv-SE" sz="24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of </a:t>
            </a:r>
            <a:r>
              <a:rPr lang="sv-SE" sz="24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learning</a:t>
            </a:r>
            <a:r>
              <a:rPr lang="sv-SE" sz="24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sv-SE" sz="24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outcomes</a:t>
            </a:r>
            <a:endParaRPr lang="sv-SE" sz="2400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A224C30-1937-AA40-B23A-ABEB73AE029D}"/>
              </a:ext>
            </a:extLst>
          </p:cNvPr>
          <p:cNvSpPr/>
          <p:nvPr/>
        </p:nvSpPr>
        <p:spPr>
          <a:xfrm>
            <a:off x="3953162" y="4521938"/>
            <a:ext cx="1451219" cy="403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48546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sv-SE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Erasmus </a:t>
            </a:r>
            <a:r>
              <a:rPr lang="sv-SE" sz="28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quality</a:t>
            </a:r>
            <a:r>
              <a:rPr lang="sv-SE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standards – </a:t>
            </a:r>
            <a:r>
              <a:rPr lang="en-US" sz="2800" b="1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Sharing results and knowledge about the </a:t>
            </a:r>
            <a:r>
              <a:rPr lang="en-US" sz="2800" b="1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programme</a:t>
            </a:r>
            <a:endParaRPr lang="en-US" sz="2800" b="1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Sharing results within the </a:t>
            </a:r>
            <a:r>
              <a:rPr lang="en-US" sz="26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organisation</a:t>
            </a:r>
            <a:r>
              <a:rPr lang="en-US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and with other </a:t>
            </a:r>
            <a:r>
              <a:rPr lang="en-US" sz="26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organisations</a:t>
            </a:r>
            <a:r>
              <a:rPr lang="en-US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 and the public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Publicly acknowledging European Union funding</a:t>
            </a:r>
            <a:endParaRPr lang="en-US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en-US" sz="2400" b="1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sv-SE" sz="2400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endParaRPr lang="sv-SE" sz="1800" b="1" i="0" u="none" strike="noStrike" baseline="0" dirty="0">
              <a:latin typeface="FreeSansBold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A224C30-1937-AA40-B23A-ABEB73AE029D}"/>
              </a:ext>
            </a:extLst>
          </p:cNvPr>
          <p:cNvSpPr/>
          <p:nvPr/>
        </p:nvSpPr>
        <p:spPr>
          <a:xfrm>
            <a:off x="3953162" y="4521938"/>
            <a:ext cx="1451219" cy="403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789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sv-SE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Erasmus </a:t>
            </a:r>
            <a:r>
              <a:rPr lang="sv-SE" sz="2800" dirty="0">
                <a:latin typeface="Raavi" panose="020B0502040204020203" pitchFamily="34" charset="0"/>
                <a:cs typeface="Raavi" panose="020B0502040204020203" pitchFamily="34" charset="0"/>
              </a:rPr>
              <a:t>B</a:t>
            </a:r>
            <a:r>
              <a:rPr lang="sv-SE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asic </a:t>
            </a:r>
            <a:r>
              <a:rPr lang="sv-SE" sz="28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principles</a:t>
            </a:r>
            <a:endParaRPr lang="sv-SE" sz="2800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sv-SE" sz="2400" dirty="0" err="1">
                <a:latin typeface="Raavi" panose="020B0502040204020203" pitchFamily="34" charset="0"/>
                <a:cs typeface="Raavi" panose="020B0502040204020203" pitchFamily="34" charset="0"/>
              </a:rPr>
              <a:t>What</a:t>
            </a:r>
            <a:r>
              <a:rPr lang="sv-SE" sz="240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sv-SE" sz="2400" dirty="0" err="1">
                <a:latin typeface="Raavi" panose="020B0502040204020203" pitchFamily="34" charset="0"/>
                <a:cs typeface="Raavi" panose="020B0502040204020203" pitchFamily="34" charset="0"/>
              </a:rPr>
              <a:t>will</a:t>
            </a:r>
            <a:r>
              <a:rPr lang="sv-SE" sz="240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sv-SE" sz="2400" dirty="0" err="1">
                <a:latin typeface="Raavi" panose="020B0502040204020203" pitchFamily="34" charset="0"/>
                <a:cs typeface="Raavi" panose="020B0502040204020203" pitchFamily="34" charset="0"/>
              </a:rPr>
              <a:t>your</a:t>
            </a:r>
            <a:r>
              <a:rPr lang="sv-SE" sz="2400" dirty="0">
                <a:latin typeface="Raavi" panose="020B0502040204020203" pitchFamily="34" charset="0"/>
                <a:cs typeface="Raavi" panose="020B0502040204020203" pitchFamily="34" charset="0"/>
              </a:rPr>
              <a:t> organisation do to </a:t>
            </a:r>
            <a:r>
              <a:rPr lang="sv-SE" sz="2400" dirty="0" err="1">
                <a:latin typeface="Raavi" panose="020B0502040204020203" pitchFamily="34" charset="0"/>
                <a:cs typeface="Raavi" panose="020B0502040204020203" pitchFamily="34" charset="0"/>
              </a:rPr>
              <a:t>contribute</a:t>
            </a:r>
            <a:r>
              <a:rPr lang="sv-SE" sz="2400" dirty="0">
                <a:latin typeface="Raavi" panose="020B0502040204020203" pitchFamily="34" charset="0"/>
                <a:cs typeface="Raavi" panose="020B0502040204020203" pitchFamily="34" charset="0"/>
              </a:rPr>
              <a:t> to the </a:t>
            </a:r>
            <a:r>
              <a:rPr lang="sv-SE" sz="2400" dirty="0" err="1">
                <a:latin typeface="Raavi" panose="020B0502040204020203" pitchFamily="34" charset="0"/>
                <a:cs typeface="Raavi" panose="020B0502040204020203" pitchFamily="34" charset="0"/>
              </a:rPr>
              <a:t>basic</a:t>
            </a:r>
            <a:r>
              <a:rPr lang="sv-SE" sz="240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sv-SE" sz="2400" dirty="0" err="1">
                <a:latin typeface="Raavi" panose="020B0502040204020203" pitchFamily="34" charset="0"/>
                <a:cs typeface="Raavi" panose="020B0502040204020203" pitchFamily="34" charset="0"/>
              </a:rPr>
              <a:t>principles</a:t>
            </a:r>
            <a:r>
              <a:rPr lang="sv-SE" sz="2400" dirty="0">
                <a:latin typeface="Raavi" panose="020B0502040204020203" pitchFamily="34" charset="0"/>
                <a:cs typeface="Raavi" panose="020B0502040204020203" pitchFamily="34" charset="0"/>
              </a:rPr>
              <a:t>?</a:t>
            </a:r>
            <a:endParaRPr lang="en-US" sz="24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Good management of mobility activities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>
                <a:latin typeface="Raavi" panose="020B0502040204020203" pitchFamily="34" charset="0"/>
                <a:cs typeface="Raavi" panose="020B0502040204020203" pitchFamily="34" charset="0"/>
              </a:rPr>
              <a:t>Who will be the Erasmus coordinator? </a:t>
            </a:r>
            <a:r>
              <a:rPr lang="en-US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Who will be responsible for </a:t>
            </a:r>
            <a:r>
              <a:rPr lang="en-US" sz="26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montitoring</a:t>
            </a:r>
            <a:r>
              <a:rPr lang="en-US" sz="26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dirty="0">
                <a:latin typeface="Raavi" panose="020B0502040204020203" pitchFamily="34" charset="0"/>
                <a:cs typeface="Raavi" panose="020B0502040204020203" pitchFamily="34" charset="0"/>
              </a:rPr>
              <a:t>Providing quality and support to the participants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>
                <a:latin typeface="Raavi" panose="020B0502040204020203" pitchFamily="34" charset="0"/>
                <a:cs typeface="Raavi" panose="020B0502040204020203" pitchFamily="34" charset="0"/>
              </a:rPr>
              <a:t>How do you plan to divide the tasks for implementation of planned activities?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800" i="0" u="none" strike="noStrike" baseline="0" dirty="0">
                <a:latin typeface="Raavi" panose="020B0502040204020203" pitchFamily="34" charset="0"/>
                <a:cs typeface="Raavi" panose="020B0502040204020203" pitchFamily="34" charset="0"/>
              </a:rPr>
              <a:t>Sharing results and knowledge about the </a:t>
            </a:r>
            <a:r>
              <a:rPr lang="en-US" sz="2800" i="0" u="none" strike="noStrike" baseline="0" dirty="0" err="1">
                <a:latin typeface="Raavi" panose="020B0502040204020203" pitchFamily="34" charset="0"/>
                <a:cs typeface="Raavi" panose="020B0502040204020203" pitchFamily="34" charset="0"/>
              </a:rPr>
              <a:t>programme</a:t>
            </a:r>
            <a:endParaRPr lang="en-US" sz="2800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2600" dirty="0">
                <a:latin typeface="Raavi" panose="020B0502040204020203" pitchFamily="34" charset="0"/>
                <a:cs typeface="Raavi" panose="020B0502040204020203" pitchFamily="34" charset="0"/>
              </a:rPr>
              <a:t>How to share the results within and outside your </a:t>
            </a:r>
            <a:r>
              <a:rPr lang="en-US" sz="2600" dirty="0" err="1">
                <a:latin typeface="Raavi" panose="020B0502040204020203" pitchFamily="34" charset="0"/>
                <a:cs typeface="Raavi" panose="020B0502040204020203" pitchFamily="34" charset="0"/>
              </a:rPr>
              <a:t>organisation</a:t>
            </a:r>
            <a:endParaRPr lang="en-US" sz="2600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914400" lvl="2" indent="0">
              <a:buNone/>
            </a:pPr>
            <a:endParaRPr lang="en-US" sz="2400" b="1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sv-SE" sz="2400" i="0" u="none" strike="noStrike" baseline="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3">
              <a:buFont typeface="Wingdings" panose="05000000000000000000" pitchFamily="2" charset="2"/>
              <a:buChar char="§"/>
            </a:pPr>
            <a:endParaRPr lang="sv-SE" sz="1800" b="1" i="0" u="none" strike="noStrike" baseline="0" dirty="0">
              <a:latin typeface="FreeSansBold"/>
            </a:endParaRP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0A224C30-1937-AA40-B23A-ABEB73AE029D}"/>
              </a:ext>
            </a:extLst>
          </p:cNvPr>
          <p:cNvSpPr/>
          <p:nvPr/>
        </p:nvSpPr>
        <p:spPr>
          <a:xfrm>
            <a:off x="3953162" y="4521938"/>
            <a:ext cx="1451219" cy="40361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6079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Be realistic!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Be concrete!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What? Why? How? When? Who?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Write “We will” instead of “We hope”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Ask a colleague who is not involved in the project to read the proposal and ask for feed back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The evaluators don’t read between the lines and don’t </a:t>
            </a:r>
            <a:r>
              <a:rPr lang="sv-SE" i="0" dirty="0" err="1">
                <a:effectLst/>
                <a:latin typeface="Raavi" panose="020B0502040204020203" pitchFamily="34" charset="0"/>
                <a:cs typeface="Raavi" panose="020B0502040204020203" pitchFamily="34" charset="0"/>
              </a:rPr>
              <a:t>click</a:t>
            </a:r>
            <a:r>
              <a:rPr lang="sv-SE" i="0" dirty="0">
                <a:effectLst/>
                <a:latin typeface="Raavi" panose="020B0502040204020203" pitchFamily="34" charset="0"/>
                <a:cs typeface="Raavi" panose="020B0502040204020203" pitchFamily="34" charset="0"/>
              </a:rPr>
              <a:t> on </a:t>
            </a:r>
            <a:r>
              <a:rPr lang="sv-SE" i="0" dirty="0" err="1">
                <a:effectLst/>
                <a:latin typeface="Raavi" panose="020B0502040204020203" pitchFamily="34" charset="0"/>
                <a:cs typeface="Raavi" panose="020B0502040204020203" pitchFamily="34" charset="0"/>
              </a:rPr>
              <a:t>links</a:t>
            </a:r>
            <a:endParaRPr lang="sv-SE" i="0" dirty="0">
              <a:effectLst/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Don’t expect that the evaluators have specific background </a:t>
            </a:r>
          </a:p>
          <a:p>
            <a:pPr marL="0" indent="0">
              <a:buNone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  knowledge</a:t>
            </a:r>
          </a:p>
          <a:p>
            <a:pPr marL="0" indent="0">
              <a:buNone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183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hart, pie chart&#10;&#10;Description automatically generated">
            <a:extLst>
              <a:ext uri="{FF2B5EF4-FFF2-40B4-BE49-F238E27FC236}">
                <a16:creationId xmlns:a16="http://schemas.microsoft.com/office/drawing/2014/main" id="{2DA2E4EE-85A9-86CB-1C8B-FB7EEB5B174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 descr="A picture containing text, businesscard, screenshot&#10;&#10;Description automatically generated">
            <a:extLst>
              <a:ext uri="{FF2B5EF4-FFF2-40B4-BE49-F238E27FC236}">
                <a16:creationId xmlns:a16="http://schemas.microsoft.com/office/drawing/2014/main" id="{EB67E1E8-9242-31BA-96A4-51A867FA37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9" y="1247774"/>
            <a:ext cx="3362325" cy="3362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63618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268" y="1057446"/>
            <a:ext cx="9335713" cy="1325563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What’s Next at the EARLALL Academy?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SAVE the DATE: The New European Bauhaus, 16 March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Coming up in the year: MIL, Sustainability from Erasmus+ Projects…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If any questions were not answered during the session, please contact Camilla Winter at </a:t>
            </a: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  <a:hlinkClick r:id="rId3"/>
              </a:rPr>
              <a:t>Camilla@camillawinter.se</a:t>
            </a: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 or the EARLALL Secretariat at </a:t>
            </a: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  <a:hlinkClick r:id="rId4"/>
              </a:rPr>
              <a:t>communication@earlall.eu</a:t>
            </a: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4709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 algn="ctr">
              <a:buNone/>
            </a:pPr>
            <a:r>
              <a:rPr lang="en-US" sz="5400" dirty="0">
                <a:latin typeface="Raavi" panose="020B0502040204020203" pitchFamily="34" charset="0"/>
                <a:cs typeface="Raavi" panose="020B0502040204020203" pitchFamily="34" charset="0"/>
              </a:rPr>
              <a:t>Thank you for your attention!</a:t>
            </a:r>
          </a:p>
          <a:p>
            <a:pPr marL="0" indent="0" algn="ctr">
              <a:buNone/>
            </a:pPr>
            <a:r>
              <a:rPr lang="en-US" sz="5400" dirty="0">
                <a:latin typeface="Raavi" panose="020B0502040204020203" pitchFamily="34" charset="0"/>
                <a:cs typeface="Raavi" panose="020B0502040204020203" pitchFamily="34" charset="0"/>
              </a:rPr>
              <a:t>Good luck with the proposal!</a:t>
            </a:r>
          </a:p>
          <a:p>
            <a:pPr marL="457200" lvl="1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07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shape&#10;&#10;Description automatically generated">
            <a:extLst>
              <a:ext uri="{FF2B5EF4-FFF2-40B4-BE49-F238E27FC236}">
                <a16:creationId xmlns:a16="http://schemas.microsoft.com/office/drawing/2014/main" id="{DF09AF0B-33DD-354F-F556-9F66B4493C6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438" y="933794"/>
            <a:ext cx="13852322" cy="1325563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Why the EARLALL Academy?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198" y="1965325"/>
            <a:ext cx="11982882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The content aims to support our members in their capacity-building at the local and regional level of lifelong learning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Six online sessions in transversal themes and topics pertinent to the whole network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Learning opportunities tailor-made for the needs of EARLALL’s members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Part of EARLALL’s European Year of Skills initiatives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Unique to our members and by invitation only.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Coordinated by the founder of Camilla Winter AB, Camilla Winter</a:t>
            </a: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417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How does the Academy work?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Each session will be a 1 hour </a:t>
            </a:r>
            <a:r>
              <a:rPr lang="en-GB" dirty="0" err="1">
                <a:latin typeface="Raavi" panose="020B0502040204020203" pitchFamily="34" charset="0"/>
                <a:cs typeface="Raavi" panose="020B0502040204020203" pitchFamily="34" charset="0"/>
              </a:rPr>
              <a:t>MasterClass</a:t>
            </a: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 or ‘lecture’ format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The webinars will be recorded and uploaded onto earlall.eu/</a:t>
            </a:r>
            <a:r>
              <a:rPr lang="en-GB" dirty="0" err="1">
                <a:latin typeface="Raavi" panose="020B0502040204020203" pitchFamily="34" charset="0"/>
                <a:cs typeface="Raavi" panose="020B0502040204020203" pitchFamily="34" charset="0"/>
              </a:rPr>
              <a:t>earlall</a:t>
            </a: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-academy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Under each session there will be a PDF of the presentation, lesson notes and unique badge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You can download the badge and share it on social media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Raavi" panose="020B0502040204020203" pitchFamily="34" charset="0"/>
                <a:cs typeface="Raavi" panose="020B0502040204020203" pitchFamily="34" charset="0"/>
              </a:rPr>
              <a:t>If you have any technical questions, please contact charlotte.ede@earlall.eu</a:t>
            </a: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87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Key Action 1 - Learning mobility of individuals</a:t>
            </a:r>
            <a:endParaRPr lang="fr-BE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Raavi" panose="020B0502040204020203" pitchFamily="34" charset="0"/>
                <a:cs typeface="Raavi" panose="020B0502040204020203" pitchFamily="34" charset="0"/>
              </a:rPr>
              <a:t>Key Action 2 - Cooperation among </a:t>
            </a:r>
            <a:r>
              <a:rPr lang="en-US" dirty="0" err="1">
                <a:solidFill>
                  <a:schemeClr val="bg1">
                    <a:lumMod val="65000"/>
                  </a:schemeClr>
                </a:solidFill>
                <a:latin typeface="Raavi" panose="020B0502040204020203" pitchFamily="34" charset="0"/>
                <a:cs typeface="Raavi" panose="020B0502040204020203" pitchFamily="34" charset="0"/>
              </a:rPr>
              <a:t>organisations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Raavi" panose="020B0502040204020203" pitchFamily="34" charset="0"/>
                <a:cs typeface="Raavi" panose="020B0502040204020203" pitchFamily="34" charset="0"/>
              </a:rPr>
              <a:t> and institutions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  <a:latin typeface="Raavi" panose="020B0502040204020203" pitchFamily="34" charset="0"/>
                <a:cs typeface="Raavi" panose="020B0502040204020203" pitchFamily="34" charset="0"/>
              </a:rPr>
              <a:t>Key Action 3 - Support to policy development and cooperation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solidFill>
                <a:schemeClr val="bg1">
                  <a:lumMod val="65000"/>
                </a:schemeClr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err="1">
                <a:latin typeface="Raavi" panose="020B0502040204020203" pitchFamily="34" charset="0"/>
                <a:cs typeface="Raavi" panose="020B0502040204020203" pitchFamily="34" charset="0"/>
              </a:rPr>
              <a:t>Jobshadowing</a:t>
            </a:r>
            <a:r>
              <a:rPr lang="en-US" sz="2400" dirty="0">
                <a:latin typeface="Raavi" panose="020B0502040204020203" pitchFamily="34" charset="0"/>
                <a:cs typeface="Raavi" panose="020B0502040204020203" pitchFamily="34" charset="0"/>
              </a:rPr>
              <a:t>/teaching training assignment/courses/invite experts/invite hosting teachers and educators in training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Raavi" panose="020B0502040204020203" pitchFamily="34" charset="0"/>
                <a:cs typeface="Raavi" panose="020B0502040204020203" pitchFamily="34" charset="0"/>
              </a:rPr>
              <a:t>Short/Long term group mobility of school pupils/adult learners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Raavi" panose="020B0502040204020203" pitchFamily="34" charset="0"/>
                <a:cs typeface="Raavi" panose="020B0502040204020203" pitchFamily="34" charset="0"/>
              </a:rPr>
              <a:t>Short/Long term mobility of VET students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Raavi" panose="020B0502040204020203" pitchFamily="34" charset="0"/>
                <a:cs typeface="Raavi" panose="020B0502040204020203" pitchFamily="34" charset="0"/>
              </a:rPr>
              <a:t>Participation in VET skills competitions 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341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Key Action 1 - Learning mobility of individuals – Short term projects for mobility of learners and staff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>
                <a:latin typeface="Raavi" panose="020B0502040204020203" pitchFamily="34" charset="0"/>
                <a:cs typeface="Raavi" panose="020B0502040204020203" pitchFamily="34" charset="0"/>
              </a:rPr>
              <a:t>Key Action 1 - Learning mobility of individuals – Accredited projects for mobility of learners and staff </a:t>
            </a:r>
            <a:endParaRPr lang="fr-BE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fr-BE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C6891E2-DB95-78F8-BE70-F9EA4286AC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88465634"/>
              </p:ext>
            </p:extLst>
          </p:nvPr>
        </p:nvGraphicFramePr>
        <p:xfrm>
          <a:off x="256354" y="3900360"/>
          <a:ext cx="3674852" cy="2483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1173DE69-6BE8-5669-57D6-FFEC047569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5766718"/>
              </p:ext>
            </p:extLst>
          </p:nvPr>
        </p:nvGraphicFramePr>
        <p:xfrm>
          <a:off x="3189126" y="3262881"/>
          <a:ext cx="7736786" cy="35663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209788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Erasmus accreditation </a:t>
            </a:r>
            <a:endParaRPr lang="en-US" dirty="0">
              <a:solidFill>
                <a:srgbClr val="000000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tool for education and training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organisations</a:t>
            </a:r>
            <a:r>
              <a:rPr lang="en-US" b="0" i="0" dirty="0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 in adult education, vocational education and training (VET), and school education that want to open up to cross-border exchange and cooperation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b="0" i="0" dirty="0">
              <a:solidFill>
                <a:srgbClr val="000000"/>
              </a:solidFill>
              <a:effectLst/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individual accreditation for one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organisation</a:t>
            </a:r>
            <a:endParaRPr lang="en-US" b="0" i="0" dirty="0">
              <a:solidFill>
                <a:srgbClr val="000000"/>
              </a:solidFill>
              <a:effectLst/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en-US" b="0" i="0" dirty="0">
              <a:solidFill>
                <a:srgbClr val="000000"/>
              </a:solidFill>
              <a:effectLst/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b="0" i="0" dirty="0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accreditation as a mobility consortium coordinator with at least two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organisations</a:t>
            </a:r>
            <a:r>
              <a:rPr lang="en-US" b="0" i="0" dirty="0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 based in the same </a:t>
            </a:r>
            <a:r>
              <a:rPr lang="en-US" b="0" i="0" dirty="0" err="1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Programme</a:t>
            </a:r>
            <a:r>
              <a:rPr lang="en-US" b="0" i="0" dirty="0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 Country.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BE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405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b="0" i="0" dirty="0" err="1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Programme</a:t>
            </a:r>
            <a:r>
              <a:rPr lang="en-US" b="0" i="0" dirty="0">
                <a:solidFill>
                  <a:srgbClr val="000000"/>
                </a:solidFill>
                <a:effectLst/>
                <a:latin typeface="Raavi" panose="020B0502040204020203" pitchFamily="34" charset="0"/>
                <a:cs typeface="Raavi" panose="020B0502040204020203" pitchFamily="34" charset="0"/>
              </a:rPr>
              <a:t> countries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EU Member States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North Macedonia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Serbia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Iceland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Liechtenstein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Norway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Raavi" panose="020B0502040204020203" pitchFamily="34" charset="0"/>
                <a:cs typeface="Raavi" panose="020B0502040204020203" pitchFamily="34" charset="0"/>
              </a:rPr>
              <a:t>Türkiye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>
              <a:solidFill>
                <a:srgbClr val="000000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457200" lvl="1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fr-BE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1047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hape&#10;&#10;Description automatically generated">
            <a:extLst>
              <a:ext uri="{FF2B5EF4-FFF2-40B4-BE49-F238E27FC236}">
                <a16:creationId xmlns:a16="http://schemas.microsoft.com/office/drawing/2014/main" id="{0A506861-CB54-477B-36D7-DB966445DFC8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44DD36-B56A-E960-97D2-C65E15A39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7613" y="920710"/>
            <a:ext cx="7710153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>
                <a:latin typeface="Raavi" panose="020B0502040204020203" pitchFamily="34" charset="0"/>
                <a:cs typeface="Raavi" panose="020B0502040204020203" pitchFamily="34" charset="0"/>
              </a:rPr>
              <a:t>Erasmus+ 2021-2027</a:t>
            </a:r>
            <a:endParaRPr lang="en-BE" sz="4000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A580F-9579-9D1F-E27C-C67A239CC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456" y="2113445"/>
            <a:ext cx="11091974" cy="4351338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fr-BE" sz="3000" dirty="0" err="1">
                <a:latin typeface="Raavi" panose="020B0502040204020203" pitchFamily="34" charset="0"/>
                <a:cs typeface="Raavi" panose="020B0502040204020203" pitchFamily="34" charset="0"/>
              </a:rPr>
              <a:t>What</a:t>
            </a:r>
            <a:r>
              <a:rPr lang="fr-BE" sz="300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fr-BE" sz="3000" dirty="0" err="1">
                <a:latin typeface="Raavi" panose="020B0502040204020203" pitchFamily="34" charset="0"/>
                <a:cs typeface="Raavi" panose="020B0502040204020203" pitchFamily="34" charset="0"/>
              </a:rPr>
              <a:t>is</a:t>
            </a:r>
            <a:r>
              <a:rPr lang="fr-BE" sz="3000" dirty="0">
                <a:latin typeface="Raavi" panose="020B0502040204020203" pitchFamily="34" charset="0"/>
                <a:cs typeface="Raavi" panose="020B0502040204020203" pitchFamily="34" charset="0"/>
              </a:rPr>
              <a:t> a </a:t>
            </a:r>
            <a:r>
              <a:rPr lang="fr-BE" sz="3000" dirty="0" err="1">
                <a:latin typeface="Raavi" panose="020B0502040204020203" pitchFamily="34" charset="0"/>
                <a:cs typeface="Raavi" panose="020B0502040204020203" pitchFamily="34" charset="0"/>
              </a:rPr>
              <a:t>mobility</a:t>
            </a:r>
            <a:r>
              <a:rPr lang="fr-BE" sz="300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fr-BE" sz="3000" dirty="0" err="1">
                <a:latin typeface="Raavi" panose="020B0502040204020203" pitchFamily="34" charset="0"/>
                <a:cs typeface="Raavi" panose="020B0502040204020203" pitchFamily="34" charset="0"/>
              </a:rPr>
              <a:t>project</a:t>
            </a:r>
            <a:r>
              <a:rPr lang="fr-BE" sz="3000" dirty="0">
                <a:latin typeface="Raavi" panose="020B0502040204020203" pitchFamily="34" charset="0"/>
                <a:cs typeface="Raavi" panose="020B0502040204020203" pitchFamily="34" charset="0"/>
              </a:rPr>
              <a:t>?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2600" dirty="0">
                <a:latin typeface="Raavi" panose="020B0502040204020203" pitchFamily="34" charset="0"/>
                <a:cs typeface="Raavi" panose="020B0502040204020203" pitchFamily="34" charset="0"/>
              </a:rPr>
              <a:t>Planning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2600" dirty="0" err="1">
                <a:latin typeface="Raavi" panose="020B0502040204020203" pitchFamily="34" charset="0"/>
                <a:cs typeface="Raavi" panose="020B0502040204020203" pitchFamily="34" charset="0"/>
              </a:rPr>
              <a:t>Preparation</a:t>
            </a:r>
            <a:endParaRPr lang="fr-BE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2600" dirty="0" err="1">
                <a:latin typeface="Raavi" panose="020B0502040204020203" pitchFamily="34" charset="0"/>
                <a:cs typeface="Raavi" panose="020B0502040204020203" pitchFamily="34" charset="0"/>
              </a:rPr>
              <a:t>Implementation</a:t>
            </a:r>
            <a:endParaRPr lang="fr-BE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2600" dirty="0">
                <a:latin typeface="Raavi" panose="020B0502040204020203" pitchFamily="34" charset="0"/>
                <a:cs typeface="Raavi" panose="020B0502040204020203" pitchFamily="34" charset="0"/>
              </a:rPr>
              <a:t>Follow-up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fr-BE" sz="30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fr-BE" sz="3000" dirty="0" err="1">
                <a:latin typeface="Raavi" panose="020B0502040204020203" pitchFamily="34" charset="0"/>
                <a:cs typeface="Raavi" panose="020B0502040204020203" pitchFamily="34" charset="0"/>
              </a:rPr>
              <a:t>Mobility</a:t>
            </a:r>
            <a:r>
              <a:rPr lang="fr-BE" sz="300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fr-BE" sz="3000" dirty="0" err="1">
                <a:latin typeface="Raavi" panose="020B0502040204020203" pitchFamily="34" charset="0"/>
                <a:cs typeface="Raavi" panose="020B0502040204020203" pitchFamily="34" charset="0"/>
              </a:rPr>
              <a:t>projects</a:t>
            </a:r>
            <a:r>
              <a:rPr lang="fr-BE" sz="3000" dirty="0">
                <a:latin typeface="Raavi" panose="020B0502040204020203" pitchFamily="34" charset="0"/>
                <a:cs typeface="Raavi" panose="020B0502040204020203" pitchFamily="34" charset="0"/>
              </a:rPr>
              <a:t> in the </a:t>
            </a:r>
            <a:r>
              <a:rPr lang="fr-BE" sz="3000" dirty="0" err="1">
                <a:latin typeface="Raavi" panose="020B0502040204020203" pitchFamily="34" charset="0"/>
                <a:cs typeface="Raavi" panose="020B0502040204020203" pitchFamily="34" charset="0"/>
              </a:rPr>
              <a:t>field</a:t>
            </a:r>
            <a:r>
              <a:rPr lang="fr-BE" sz="3000" dirty="0">
                <a:latin typeface="Raavi" panose="020B0502040204020203" pitchFamily="34" charset="0"/>
                <a:cs typeface="Raavi" panose="020B0502040204020203" pitchFamily="34" charset="0"/>
              </a:rPr>
              <a:t> of Education and Training for</a:t>
            </a:r>
            <a:endParaRPr lang="fr-BE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2600" dirty="0">
                <a:latin typeface="Raavi" panose="020B0502040204020203" pitchFamily="34" charset="0"/>
                <a:cs typeface="Raavi" panose="020B0502040204020203" pitchFamily="34" charset="0"/>
              </a:rPr>
              <a:t>VET </a:t>
            </a:r>
            <a:r>
              <a:rPr lang="fr-BE" sz="2600" dirty="0" err="1">
                <a:latin typeface="Raavi" panose="020B0502040204020203" pitchFamily="34" charset="0"/>
                <a:cs typeface="Raavi" panose="020B0502040204020203" pitchFamily="34" charset="0"/>
              </a:rPr>
              <a:t>learners</a:t>
            </a:r>
            <a:r>
              <a:rPr lang="fr-BE" sz="2600" dirty="0">
                <a:latin typeface="Raavi" panose="020B0502040204020203" pitchFamily="34" charset="0"/>
                <a:cs typeface="Raavi" panose="020B0502040204020203" pitchFamily="34" charset="0"/>
              </a:rPr>
              <a:t> and staff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2600" dirty="0" err="1">
                <a:latin typeface="Raavi" panose="020B0502040204020203" pitchFamily="34" charset="0"/>
                <a:cs typeface="Raavi" panose="020B0502040204020203" pitchFamily="34" charset="0"/>
              </a:rPr>
              <a:t>School</a:t>
            </a:r>
            <a:r>
              <a:rPr lang="fr-BE" sz="260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fr-BE" sz="2600" dirty="0" err="1">
                <a:latin typeface="Raavi" panose="020B0502040204020203" pitchFamily="34" charset="0"/>
                <a:cs typeface="Raavi" panose="020B0502040204020203" pitchFamily="34" charset="0"/>
              </a:rPr>
              <a:t>pupils</a:t>
            </a:r>
            <a:r>
              <a:rPr lang="fr-BE" sz="2600" dirty="0">
                <a:latin typeface="Raavi" panose="020B0502040204020203" pitchFamily="34" charset="0"/>
                <a:cs typeface="Raavi" panose="020B0502040204020203" pitchFamily="34" charset="0"/>
              </a:rPr>
              <a:t> and staff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2600" dirty="0" err="1">
                <a:latin typeface="Raavi" panose="020B0502040204020203" pitchFamily="34" charset="0"/>
                <a:cs typeface="Raavi" panose="020B0502040204020203" pitchFamily="34" charset="0"/>
              </a:rPr>
              <a:t>Adult</a:t>
            </a:r>
            <a:r>
              <a:rPr lang="fr-BE" sz="260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fr-BE" sz="2600" dirty="0" err="1">
                <a:latin typeface="Raavi" panose="020B0502040204020203" pitchFamily="34" charset="0"/>
                <a:cs typeface="Raavi" panose="020B0502040204020203" pitchFamily="34" charset="0"/>
              </a:rPr>
              <a:t>education</a:t>
            </a:r>
            <a:r>
              <a:rPr lang="fr-BE" sz="2600" dirty="0">
                <a:latin typeface="Raavi" panose="020B0502040204020203" pitchFamily="34" charset="0"/>
                <a:cs typeface="Raavi" panose="020B0502040204020203" pitchFamily="34" charset="0"/>
              </a:rPr>
              <a:t> </a:t>
            </a:r>
            <a:r>
              <a:rPr lang="fr-BE" sz="2600" dirty="0" err="1">
                <a:latin typeface="Raavi" panose="020B0502040204020203" pitchFamily="34" charset="0"/>
                <a:cs typeface="Raavi" panose="020B0502040204020203" pitchFamily="34" charset="0"/>
              </a:rPr>
              <a:t>learners</a:t>
            </a:r>
            <a:r>
              <a:rPr lang="fr-BE" sz="2600" dirty="0">
                <a:latin typeface="Raavi" panose="020B0502040204020203" pitchFamily="34" charset="0"/>
                <a:cs typeface="Raavi" panose="020B0502040204020203" pitchFamily="34" charset="0"/>
              </a:rPr>
              <a:t> and staff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2600" dirty="0" err="1">
                <a:latin typeface="Raavi" panose="020B0502040204020203" pitchFamily="34" charset="0"/>
                <a:cs typeface="Raavi" panose="020B0502040204020203" pitchFamily="34" charset="0"/>
              </a:rPr>
              <a:t>Higher</a:t>
            </a:r>
            <a:r>
              <a:rPr lang="fr-BE" sz="2600" dirty="0">
                <a:latin typeface="Raavi" panose="020B0502040204020203" pitchFamily="34" charset="0"/>
                <a:cs typeface="Raavi" panose="020B0502040204020203" pitchFamily="34" charset="0"/>
              </a:rPr>
              <a:t> Education </a:t>
            </a:r>
            <a:r>
              <a:rPr lang="fr-BE" sz="2600" dirty="0" err="1">
                <a:latin typeface="Raavi" panose="020B0502040204020203" pitchFamily="34" charset="0"/>
                <a:cs typeface="Raavi" panose="020B0502040204020203" pitchFamily="34" charset="0"/>
              </a:rPr>
              <a:t>students</a:t>
            </a:r>
            <a:r>
              <a:rPr lang="fr-BE" sz="2600" dirty="0">
                <a:latin typeface="Raavi" panose="020B0502040204020203" pitchFamily="34" charset="0"/>
                <a:cs typeface="Raavi" panose="020B0502040204020203" pitchFamily="34" charset="0"/>
              </a:rPr>
              <a:t> and staff</a:t>
            </a:r>
          </a:p>
          <a:p>
            <a:pPr algn="l"/>
            <a:endParaRPr lang="sv-SE" sz="2600" b="0" i="0" u="none" strike="noStrike" baseline="0" dirty="0">
              <a:solidFill>
                <a:srgbClr val="000000"/>
              </a:solidFill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fr-BE" sz="2600" dirty="0">
              <a:latin typeface="Raavi" panose="020B0502040204020203" pitchFamily="34" charset="0"/>
              <a:cs typeface="Raavi" panose="020B0502040204020203" pitchFamily="34" charset="0"/>
            </a:endParaRPr>
          </a:p>
          <a:p>
            <a:pPr marL="0" indent="0">
              <a:buNone/>
            </a:pPr>
            <a:endParaRPr lang="en-BE" dirty="0">
              <a:latin typeface="Raavi" panose="020B0502040204020203" pitchFamily="34" charset="0"/>
              <a:cs typeface="Raav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024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2875</TotalTime>
  <Words>1116</Words>
  <Application>Microsoft Office PowerPoint</Application>
  <PresentationFormat>Bredbild</PresentationFormat>
  <Paragraphs>202</Paragraphs>
  <Slides>27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FreeSansBold</vt:lpstr>
      <vt:lpstr>Raavi</vt:lpstr>
      <vt:lpstr>Wingdings</vt:lpstr>
      <vt:lpstr>Office Theme</vt:lpstr>
      <vt:lpstr>Erasmus Accreditation</vt:lpstr>
      <vt:lpstr>Housekeeping Rules</vt:lpstr>
      <vt:lpstr>Why the EARLALL Academy?</vt:lpstr>
      <vt:lpstr>How does the Academy work?</vt:lpstr>
      <vt:lpstr>Erasmus+ 2021-2027</vt:lpstr>
      <vt:lpstr>Erasmus+ 2021-2027</vt:lpstr>
      <vt:lpstr>Erasmus+ 2021-2027</vt:lpstr>
      <vt:lpstr>Erasmus+ 2021-2027</vt:lpstr>
      <vt:lpstr>Erasmus+ 2021-2027</vt:lpstr>
      <vt:lpstr>PowerPoint-presentation</vt:lpstr>
      <vt:lpstr>Erasmus+ 2021-2027</vt:lpstr>
      <vt:lpstr>Erasmus+ 2021-2027</vt:lpstr>
      <vt:lpstr>Erasmus+ 2021-2027</vt:lpstr>
      <vt:lpstr>Erasmus+ 2021-2027</vt:lpstr>
      <vt:lpstr>Erasmus+ 2021-2027</vt:lpstr>
      <vt:lpstr>Erasmus+ 2021-2027</vt:lpstr>
      <vt:lpstr>Erasmus+ 2021-2027</vt:lpstr>
      <vt:lpstr>Erasmus+ 2021-2027</vt:lpstr>
      <vt:lpstr>Erasmus+ 2021-2027</vt:lpstr>
      <vt:lpstr>Erasmus+ 2021-2027</vt:lpstr>
      <vt:lpstr>Erasmus+ 2021-2027</vt:lpstr>
      <vt:lpstr>Erasmus+ 2021-2027</vt:lpstr>
      <vt:lpstr>Erasmus+ 2021-2027</vt:lpstr>
      <vt:lpstr>Erasmus+ 2021-2027</vt:lpstr>
      <vt:lpstr>PowerPoint-presentation</vt:lpstr>
      <vt:lpstr>What’s Next at the EARLALL Academy?</vt:lpstr>
      <vt:lpstr>Erasmus+ 2021-2027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Webinar Name</dc:title>
  <dc:creator>Charlotte Ede</dc:creator>
  <cp:lastModifiedBy>Camilla Winter</cp:lastModifiedBy>
  <cp:revision>3</cp:revision>
  <dcterms:created xsi:type="dcterms:W3CDTF">2022-12-13T15:43:37Z</dcterms:created>
  <dcterms:modified xsi:type="dcterms:W3CDTF">2023-02-16T07:54:47Z</dcterms:modified>
</cp:coreProperties>
</file>