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 id="2147483742" r:id="rId2"/>
  </p:sldMasterIdLst>
  <p:notesMasterIdLst>
    <p:notesMasterId r:id="rId19"/>
  </p:notesMasterIdLst>
  <p:sldIdLst>
    <p:sldId id="256" r:id="rId3"/>
    <p:sldId id="267" r:id="rId4"/>
    <p:sldId id="278" r:id="rId5"/>
    <p:sldId id="259" r:id="rId6"/>
    <p:sldId id="268" r:id="rId7"/>
    <p:sldId id="269" r:id="rId8"/>
    <p:sldId id="270" r:id="rId9"/>
    <p:sldId id="260" r:id="rId10"/>
    <p:sldId id="271" r:id="rId11"/>
    <p:sldId id="265" r:id="rId12"/>
    <p:sldId id="258" r:id="rId13"/>
    <p:sldId id="272" r:id="rId14"/>
    <p:sldId id="277" r:id="rId15"/>
    <p:sldId id="273" r:id="rId16"/>
    <p:sldId id="276" r:id="rId17"/>
    <p:sldId id="275"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éphane GARNIER" initials="SG" lastIdx="1" clrIdx="0">
    <p:extLst>
      <p:ext uri="{19B8F6BF-5375-455C-9EA6-DF929625EA0E}">
        <p15:presenceInfo xmlns:p15="http://schemas.microsoft.com/office/powerpoint/2012/main" userId="S-1-5-21-2336252587-27885431-3900718204-22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800080"/>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8452" autoAdjust="0"/>
  </p:normalViewPr>
  <p:slideViewPr>
    <p:cSldViewPr snapToGrid="0">
      <p:cViewPr varScale="1">
        <p:scale>
          <a:sx n="76" d="100"/>
          <a:sy n="76" d="100"/>
        </p:scale>
        <p:origin x="946" y="5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D852E2-E91E-441F-A846-1B402F01F626}" type="datetimeFigureOut">
              <a:rPr lang="fr-FR" smtClean="0"/>
              <a:t>21/11/2022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0FEA04-6895-4654-9A2F-3E8681ED539E}" type="slidenum">
              <a:rPr lang="fr-FR" smtClean="0"/>
              <a:t>‹#›</a:t>
            </a:fld>
            <a:endParaRPr lang="fr-FR"/>
          </a:p>
        </p:txBody>
      </p:sp>
    </p:spTree>
    <p:extLst>
      <p:ext uri="{BB962C8B-B14F-4D97-AF65-F5344CB8AC3E}">
        <p14:creationId xmlns:p14="http://schemas.microsoft.com/office/powerpoint/2010/main" val="1146733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80FEA04-6895-4654-9A2F-3E8681ED539E}" type="slidenum">
              <a:rPr lang="fr-FR" smtClean="0"/>
              <a:t>1</a:t>
            </a:fld>
            <a:endParaRPr lang="fr-FR"/>
          </a:p>
        </p:txBody>
      </p:sp>
    </p:spTree>
    <p:extLst>
      <p:ext uri="{BB962C8B-B14F-4D97-AF65-F5344CB8AC3E}">
        <p14:creationId xmlns:p14="http://schemas.microsoft.com/office/powerpoint/2010/main" val="17492014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80FEA04-6895-4654-9A2F-3E8681ED539E}" type="slidenum">
              <a:rPr lang="fr-FR" smtClean="0"/>
              <a:t>11</a:t>
            </a:fld>
            <a:endParaRPr lang="fr-FR"/>
          </a:p>
        </p:txBody>
      </p:sp>
    </p:spTree>
    <p:extLst>
      <p:ext uri="{BB962C8B-B14F-4D97-AF65-F5344CB8AC3E}">
        <p14:creationId xmlns:p14="http://schemas.microsoft.com/office/powerpoint/2010/main" val="21883730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400" kern="1200" dirty="0">
              <a:solidFill>
                <a:schemeClr val="tx1"/>
              </a:solidFill>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9AD0FA33-8872-46FD-A99C-08B437240D8C}" type="slidenum">
              <a:rPr lang="fr-FR" smtClean="0"/>
              <a:t>13</a:t>
            </a:fld>
            <a:endParaRPr lang="fr-FR"/>
          </a:p>
        </p:txBody>
      </p:sp>
    </p:spTree>
    <p:extLst>
      <p:ext uri="{BB962C8B-B14F-4D97-AF65-F5344CB8AC3E}">
        <p14:creationId xmlns:p14="http://schemas.microsoft.com/office/powerpoint/2010/main" val="15599771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80FEA04-6895-4654-9A2F-3E8681ED539E}" type="slidenum">
              <a:rPr lang="fr-FR" smtClean="0"/>
              <a:t>14</a:t>
            </a:fld>
            <a:endParaRPr lang="fr-FR"/>
          </a:p>
        </p:txBody>
      </p:sp>
    </p:spTree>
    <p:extLst>
      <p:ext uri="{BB962C8B-B14F-4D97-AF65-F5344CB8AC3E}">
        <p14:creationId xmlns:p14="http://schemas.microsoft.com/office/powerpoint/2010/main" val="4016535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80FEA04-6895-4654-9A2F-3E8681ED539E}" type="slidenum">
              <a:rPr lang="fr-FR" smtClean="0"/>
              <a:t>15</a:t>
            </a:fld>
            <a:endParaRPr lang="fr-FR"/>
          </a:p>
        </p:txBody>
      </p:sp>
    </p:spTree>
    <p:extLst>
      <p:ext uri="{BB962C8B-B14F-4D97-AF65-F5344CB8AC3E}">
        <p14:creationId xmlns:p14="http://schemas.microsoft.com/office/powerpoint/2010/main" val="3058876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80FEA04-6895-4654-9A2F-3E8681ED539E}" type="slidenum">
              <a:rPr lang="fr-FR" smtClean="0"/>
              <a:t>2</a:t>
            </a:fld>
            <a:endParaRPr lang="fr-FR"/>
          </a:p>
        </p:txBody>
      </p:sp>
    </p:spTree>
    <p:extLst>
      <p:ext uri="{BB962C8B-B14F-4D97-AF65-F5344CB8AC3E}">
        <p14:creationId xmlns:p14="http://schemas.microsoft.com/office/powerpoint/2010/main" val="1919449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80FEA04-6895-4654-9A2F-3E8681ED539E}" type="slidenum">
              <a:rPr lang="fr-FR" smtClean="0"/>
              <a:t>3</a:t>
            </a:fld>
            <a:endParaRPr lang="fr-FR"/>
          </a:p>
        </p:txBody>
      </p:sp>
    </p:spTree>
    <p:extLst>
      <p:ext uri="{BB962C8B-B14F-4D97-AF65-F5344CB8AC3E}">
        <p14:creationId xmlns:p14="http://schemas.microsoft.com/office/powerpoint/2010/main" val="20018857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80FEA04-6895-4654-9A2F-3E8681ED539E}" type="slidenum">
              <a:rPr lang="fr-FR" smtClean="0"/>
              <a:t>4</a:t>
            </a:fld>
            <a:endParaRPr lang="fr-FR"/>
          </a:p>
        </p:txBody>
      </p:sp>
    </p:spTree>
    <p:extLst>
      <p:ext uri="{BB962C8B-B14F-4D97-AF65-F5344CB8AC3E}">
        <p14:creationId xmlns:p14="http://schemas.microsoft.com/office/powerpoint/2010/main" val="34599377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400" kern="1200" dirty="0">
                <a:solidFill>
                  <a:schemeClr val="tx1"/>
                </a:solidFill>
                <a:latin typeface="+mn-lt"/>
                <a:ea typeface="+mn-ea"/>
                <a:cs typeface="+mn-cs"/>
              </a:rPr>
              <a:t>- Intégrer la culture professionnelle du secteur, acquérir les premiers gestes professionnels et atteindre le niveau de compétences requises pour envisager une suite de parcours vers une qualification (y compris en alternance)</a:t>
            </a:r>
          </a:p>
          <a:p>
            <a:r>
              <a:rPr lang="fr-FR" sz="1400" kern="1200" dirty="0">
                <a:solidFill>
                  <a:schemeClr val="tx1"/>
                </a:solidFill>
                <a:latin typeface="+mn-lt"/>
                <a:ea typeface="+mn-ea"/>
                <a:cs typeface="+mn-cs"/>
              </a:rPr>
              <a:t>- Remettre à niveau les compétences de base indispensables à l’exercice des tâches inhérentes aux postes visés pour</a:t>
            </a:r>
            <a:r>
              <a:rPr lang="fr-FR" sz="1400" kern="1200" baseline="0" dirty="0">
                <a:solidFill>
                  <a:schemeClr val="tx1"/>
                </a:solidFill>
                <a:latin typeface="+mn-lt"/>
                <a:ea typeface="+mn-ea"/>
                <a:cs typeface="+mn-cs"/>
              </a:rPr>
              <a:t> faciliter la suite de parcours vers une qualification</a:t>
            </a:r>
          </a:p>
          <a:p>
            <a:pPr marL="285750" indent="-285750">
              <a:buFontTx/>
              <a:buChar char="-"/>
            </a:pPr>
            <a:r>
              <a:rPr lang="fr-FR" sz="1400" kern="1200" baseline="0" dirty="0">
                <a:solidFill>
                  <a:schemeClr val="tx1"/>
                </a:solidFill>
                <a:latin typeface="+mn-lt"/>
                <a:ea typeface="+mn-ea"/>
                <a:cs typeface="+mn-cs"/>
              </a:rPr>
              <a:t>À l’issue d’une formation de 14h en centre</a:t>
            </a:r>
          </a:p>
          <a:p>
            <a:pPr marL="285750" indent="-285750">
              <a:buFontTx/>
              <a:buChar char="-"/>
            </a:pPr>
            <a:r>
              <a:rPr lang="fr-FR" sz="1400" kern="1200" baseline="0" dirty="0">
                <a:solidFill>
                  <a:schemeClr val="tx1"/>
                </a:solidFill>
                <a:latin typeface="+mn-lt"/>
                <a:ea typeface="+mn-ea"/>
                <a:cs typeface="+mn-cs"/>
              </a:rPr>
              <a:t>Organiser les déplacement entre les 2 lycées, entre Dinan et les entreprises pour la FSPE, préparer les stagiaires + remboursement des frais de déplacement prévu dans le budget prévisionnel et mobiliser </a:t>
            </a:r>
            <a:r>
              <a:rPr lang="fr-FR" sz="1400" kern="1200" baseline="0" dirty="0" err="1">
                <a:solidFill>
                  <a:schemeClr val="tx1"/>
                </a:solidFill>
                <a:latin typeface="+mn-lt"/>
                <a:ea typeface="+mn-ea"/>
                <a:cs typeface="+mn-cs"/>
              </a:rPr>
              <a:t>Steredenn</a:t>
            </a:r>
            <a:r>
              <a:rPr lang="fr-FR" sz="1400" kern="1200" baseline="0" dirty="0">
                <a:solidFill>
                  <a:schemeClr val="tx1"/>
                </a:solidFill>
                <a:latin typeface="+mn-lt"/>
                <a:ea typeface="+mn-ea"/>
                <a:cs typeface="+mn-cs"/>
              </a:rPr>
              <a:t> et sa plateforme mobilité à Dinan (</a:t>
            </a:r>
            <a:r>
              <a:rPr lang="fr-FR" sz="1400" kern="1200" baseline="0" dirty="0" err="1">
                <a:solidFill>
                  <a:schemeClr val="tx1"/>
                </a:solidFill>
                <a:latin typeface="+mn-lt"/>
                <a:ea typeface="+mn-ea"/>
                <a:cs typeface="+mn-cs"/>
              </a:rPr>
              <a:t>Mobil’Rance</a:t>
            </a:r>
            <a:r>
              <a:rPr lang="fr-FR" sz="1400" kern="1200" baseline="0" dirty="0">
                <a:solidFill>
                  <a:schemeClr val="tx1"/>
                </a:solidFill>
                <a:latin typeface="+mn-lt"/>
                <a:ea typeface="+mn-ea"/>
                <a:cs typeface="+mn-cs"/>
              </a:rPr>
              <a:t>), </a:t>
            </a:r>
            <a:r>
              <a:rPr lang="fr-FR" sz="1400" kern="1200" baseline="0" dirty="0" err="1">
                <a:solidFill>
                  <a:schemeClr val="tx1"/>
                </a:solidFill>
                <a:latin typeface="+mn-lt"/>
                <a:ea typeface="+mn-ea"/>
                <a:cs typeface="+mn-cs"/>
              </a:rPr>
              <a:t>pass</a:t>
            </a:r>
            <a:r>
              <a:rPr lang="fr-FR" sz="1400" kern="1200" baseline="0" dirty="0">
                <a:solidFill>
                  <a:schemeClr val="tx1"/>
                </a:solidFill>
                <a:latin typeface="+mn-lt"/>
                <a:ea typeface="+mn-ea"/>
                <a:cs typeface="+mn-cs"/>
              </a:rPr>
              <a:t> mobilité à Dol de Bretagne et Combourg</a:t>
            </a:r>
            <a:endParaRPr lang="fr-FR" sz="1400" kern="1200" dirty="0">
              <a:solidFill>
                <a:schemeClr val="tx1"/>
              </a:solidFill>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9AD0FA33-8872-46FD-A99C-08B437240D8C}" type="slidenum">
              <a:rPr lang="fr-FR" smtClean="0"/>
              <a:t>5</a:t>
            </a:fld>
            <a:endParaRPr lang="fr-FR"/>
          </a:p>
        </p:txBody>
      </p:sp>
    </p:spTree>
    <p:extLst>
      <p:ext uri="{BB962C8B-B14F-4D97-AF65-F5344CB8AC3E}">
        <p14:creationId xmlns:p14="http://schemas.microsoft.com/office/powerpoint/2010/main" val="21972948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dirty="0"/>
              <a:t>Un besoin d’une meilleure connaissance de l’entreprise industrielle et de son environnement</a:t>
            </a:r>
          </a:p>
          <a:p>
            <a:r>
              <a:rPr lang="fr-FR" sz="1200" dirty="0"/>
              <a:t>Un besoin de connaissance de l’outil, des technologies et des équipements</a:t>
            </a:r>
          </a:p>
          <a:p>
            <a:r>
              <a:rPr lang="fr-FR" sz="1200" dirty="0"/>
              <a:t>Une recherche d’un savoir être adapté (autonomie, initiative, ponctualité, assiduité, investissement,…)</a:t>
            </a:r>
          </a:p>
          <a:p>
            <a:r>
              <a:rPr lang="fr-FR" sz="1200" dirty="0"/>
              <a:t>Une recherche de compétences de base (compétences transverses indispensables à l’intégration dans l’entreprise et l’exercice des tâches inhérentes aux différents postes)</a:t>
            </a:r>
          </a:p>
          <a:p>
            <a:r>
              <a:rPr lang="fr-FR" sz="1200" dirty="0"/>
              <a:t>Une recherche de compétences en lien avec la sécurité et notamment le</a:t>
            </a:r>
            <a:r>
              <a:rPr lang="fr-FR" sz="1200" baseline="0" dirty="0"/>
              <a:t> respect des consignes et </a:t>
            </a:r>
            <a:r>
              <a:rPr lang="fr-FR" sz="1200" dirty="0"/>
              <a:t>la qualité, et notamment des méthodologies de contrôle des produits</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a:t>Une</a:t>
            </a:r>
            <a:r>
              <a:rPr lang="fr-FR" sz="1200" baseline="0" dirty="0"/>
              <a:t> zone élargie</a:t>
            </a:r>
            <a:r>
              <a:rPr lang="fr-FR" sz="1200" dirty="0"/>
              <a:t>: le lycée Maupertuis à Saint Malo et le lycée de la Fontaine des Eaux à Dinan</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a:t>Deux plateaux techniques performants et permettant des mises en situation sur différents métiers: électricité, usinage, chaudronnerie et soudure à Saint Malo, maintenance industrielle, métiers du froid et de la climatisation à Dinan</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dirty="0"/>
          </a:p>
          <a:p>
            <a:endParaRPr lang="fr-FR" sz="1200" dirty="0"/>
          </a:p>
          <a:p>
            <a:endParaRPr lang="fr-FR" sz="1200" dirty="0"/>
          </a:p>
        </p:txBody>
      </p:sp>
      <p:sp>
        <p:nvSpPr>
          <p:cNvPr id="4" name="Espace réservé du numéro de diapositive 3"/>
          <p:cNvSpPr>
            <a:spLocks noGrp="1"/>
          </p:cNvSpPr>
          <p:nvPr>
            <p:ph type="sldNum" sz="quarter" idx="10"/>
          </p:nvPr>
        </p:nvSpPr>
        <p:spPr/>
        <p:txBody>
          <a:bodyPr/>
          <a:lstStyle/>
          <a:p>
            <a:fld id="{9AD0FA33-8872-46FD-A99C-08B437240D8C}" type="slidenum">
              <a:rPr lang="fr-FR" smtClean="0"/>
              <a:t>6</a:t>
            </a:fld>
            <a:endParaRPr lang="fr-FR"/>
          </a:p>
        </p:txBody>
      </p:sp>
    </p:spTree>
    <p:extLst>
      <p:ext uri="{BB962C8B-B14F-4D97-AF65-F5344CB8AC3E}">
        <p14:creationId xmlns:p14="http://schemas.microsoft.com/office/powerpoint/2010/main" val="34138291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tx1"/>
                </a:solidFill>
                <a:latin typeface="+mn-lt"/>
                <a:ea typeface="+mn-ea"/>
                <a:cs typeface="+mn-cs"/>
              </a:rPr>
              <a:t>Des entreprises pour accueillir et former in situ les stagiaires aux postes de travail pendant le temps de formation, formation qui</a:t>
            </a:r>
            <a:r>
              <a:rPr lang="fr-FR" sz="1400" kern="1200" baseline="0" dirty="0">
                <a:solidFill>
                  <a:schemeClr val="tx1"/>
                </a:solidFill>
                <a:latin typeface="+mn-lt"/>
                <a:ea typeface="+mn-ea"/>
                <a:cs typeface="+mn-cs"/>
              </a:rPr>
              <a:t> s’inspire de l’AFEST</a:t>
            </a:r>
          </a:p>
          <a:p>
            <a:pPr marL="0" marR="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tx1"/>
                </a:solidFill>
                <a:latin typeface="+mn-lt"/>
                <a:ea typeface="+mn-ea"/>
                <a:cs typeface="+mn-cs"/>
              </a:rPr>
              <a:t>Des entreprises pour accueillir les bénéficiaires en stage + évaluation des périodes en entreprise</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400" kern="1200" dirty="0">
              <a:solidFill>
                <a:schemeClr val="tx1"/>
              </a:solidFill>
              <a:latin typeface="+mn-lt"/>
              <a:ea typeface="+mn-ea"/>
              <a:cs typeface="+mn-cs"/>
            </a:endParaRPr>
          </a:p>
          <a:p>
            <a:r>
              <a:rPr lang="fr-FR" sz="1400" kern="1200" dirty="0">
                <a:solidFill>
                  <a:schemeClr val="tx1"/>
                </a:solidFill>
                <a:latin typeface="+mn-lt"/>
                <a:ea typeface="+mn-ea"/>
                <a:cs typeface="+mn-cs"/>
              </a:rPr>
              <a:t>Zone de chalandise élargie aux 2 territoires</a:t>
            </a:r>
          </a:p>
          <a:p>
            <a:r>
              <a:rPr lang="fr-FR" sz="1400" kern="1200" dirty="0">
                <a:solidFill>
                  <a:schemeClr val="tx1"/>
                </a:solidFill>
                <a:latin typeface="+mn-lt"/>
                <a:ea typeface="+mn-ea"/>
                <a:cs typeface="+mn-cs"/>
              </a:rPr>
              <a:t>Un partenariat avec les acteurs de la gamme Prépa et de l’orientation (info </a:t>
            </a:r>
            <a:r>
              <a:rPr lang="fr-FR" sz="1400" kern="1200" dirty="0" err="1">
                <a:solidFill>
                  <a:schemeClr val="tx1"/>
                </a:solidFill>
                <a:latin typeface="+mn-lt"/>
                <a:ea typeface="+mn-ea"/>
                <a:cs typeface="+mn-cs"/>
              </a:rPr>
              <a:t>coll</a:t>
            </a:r>
            <a:r>
              <a:rPr lang="fr-FR" sz="1400" kern="1200" dirty="0">
                <a:solidFill>
                  <a:schemeClr val="tx1"/>
                </a:solidFill>
                <a:latin typeface="+mn-lt"/>
                <a:ea typeface="+mn-ea"/>
                <a:cs typeface="+mn-cs"/>
              </a:rPr>
              <a:t> au sein des organismes CLPS/</a:t>
            </a:r>
            <a:r>
              <a:rPr lang="fr-FR" sz="1400" kern="1200" dirty="0" err="1">
                <a:solidFill>
                  <a:schemeClr val="tx1"/>
                </a:solidFill>
                <a:latin typeface="+mn-lt"/>
                <a:ea typeface="+mn-ea"/>
                <a:cs typeface="+mn-cs"/>
              </a:rPr>
              <a:t>Steredenn</a:t>
            </a:r>
            <a:r>
              <a:rPr lang="fr-FR" sz="1400" kern="1200" dirty="0">
                <a:solidFill>
                  <a:schemeClr val="tx1"/>
                </a:solidFill>
                <a:latin typeface="+mn-lt"/>
                <a:ea typeface="+mn-ea"/>
                <a:cs typeface="+mn-cs"/>
              </a:rPr>
              <a:t>, Prépa Avenir, ateliers sectoriels Prépa Projet + présentation de l’offre sur les groupes…)</a:t>
            </a:r>
          </a:p>
          <a:p>
            <a:r>
              <a:rPr lang="fr-FR" sz="1400" kern="1200" dirty="0">
                <a:solidFill>
                  <a:schemeClr val="tx1"/>
                </a:solidFill>
                <a:latin typeface="+mn-lt"/>
                <a:ea typeface="+mn-ea"/>
                <a:cs typeface="+mn-cs"/>
              </a:rPr>
              <a:t>Des journées portes ouvertes organisées régulièrement</a:t>
            </a:r>
          </a:p>
          <a:p>
            <a:r>
              <a:rPr lang="fr-FR" sz="1400" kern="1200" dirty="0">
                <a:solidFill>
                  <a:schemeClr val="tx1"/>
                </a:solidFill>
                <a:latin typeface="+mn-lt"/>
                <a:ea typeface="+mn-ea"/>
                <a:cs typeface="+mn-cs"/>
              </a:rPr>
              <a:t>Des communiqués dans la presse, réseaux sociaux, sites internet</a:t>
            </a:r>
          </a:p>
          <a:p>
            <a:r>
              <a:rPr lang="fr-FR" sz="1400" kern="1200" dirty="0">
                <a:solidFill>
                  <a:schemeClr val="tx1"/>
                </a:solidFill>
                <a:latin typeface="+mn-lt"/>
                <a:ea typeface="+mn-ea"/>
                <a:cs typeface="+mn-cs"/>
              </a:rPr>
              <a:t>Communication auprès des prescripteurs Pôle-Emploi, missions locales, cap emploi…</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400" kern="1200" dirty="0">
              <a:solidFill>
                <a:schemeClr val="tx1"/>
              </a:solidFill>
              <a:latin typeface="+mn-lt"/>
              <a:ea typeface="+mn-ea"/>
              <a:cs typeface="+mn-cs"/>
            </a:endParaRPr>
          </a:p>
          <a:p>
            <a:endParaRPr lang="fr-FR" sz="1300" dirty="0"/>
          </a:p>
        </p:txBody>
      </p:sp>
      <p:sp>
        <p:nvSpPr>
          <p:cNvPr id="4" name="Espace réservé du numéro de diapositive 3"/>
          <p:cNvSpPr>
            <a:spLocks noGrp="1"/>
          </p:cNvSpPr>
          <p:nvPr>
            <p:ph type="sldNum" sz="quarter" idx="10"/>
          </p:nvPr>
        </p:nvSpPr>
        <p:spPr/>
        <p:txBody>
          <a:bodyPr/>
          <a:lstStyle/>
          <a:p>
            <a:fld id="{9AD0FA33-8872-46FD-A99C-08B437240D8C}" type="slidenum">
              <a:rPr lang="fr-FR" smtClean="0"/>
              <a:t>7</a:t>
            </a:fld>
            <a:endParaRPr lang="fr-FR"/>
          </a:p>
        </p:txBody>
      </p:sp>
    </p:spTree>
    <p:extLst>
      <p:ext uri="{BB962C8B-B14F-4D97-AF65-F5344CB8AC3E}">
        <p14:creationId xmlns:p14="http://schemas.microsoft.com/office/powerpoint/2010/main" val="21623549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80FEA04-6895-4654-9A2F-3E8681ED539E}" type="slidenum">
              <a:rPr lang="fr-FR" smtClean="0"/>
              <a:t>8</a:t>
            </a:fld>
            <a:endParaRPr lang="fr-FR"/>
          </a:p>
        </p:txBody>
      </p:sp>
    </p:spTree>
    <p:extLst>
      <p:ext uri="{BB962C8B-B14F-4D97-AF65-F5344CB8AC3E}">
        <p14:creationId xmlns:p14="http://schemas.microsoft.com/office/powerpoint/2010/main" val="19135311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AD0FA33-8872-46FD-A99C-08B437240D8C}" type="slidenum">
              <a:rPr lang="fr-FR" smtClean="0"/>
              <a:t>9</a:t>
            </a:fld>
            <a:endParaRPr lang="fr-FR"/>
          </a:p>
        </p:txBody>
      </p:sp>
    </p:spTree>
    <p:extLst>
      <p:ext uri="{BB962C8B-B14F-4D97-AF65-F5344CB8AC3E}">
        <p14:creationId xmlns:p14="http://schemas.microsoft.com/office/powerpoint/2010/main" val="3510784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l'Agence%20Saint-Malo%20Dinan%20V4.pptx"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DA754F16-9546-48A8-A7AD-1473868AAED3}" type="datetimeFigureOut">
              <a:rPr lang="fr-FR" smtClean="0"/>
              <a:t>21/11/2022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25868BA-7BAB-43EE-92E0-8A336D1FF786}" type="slidenum">
              <a:rPr lang="fr-FR" smtClean="0"/>
              <a:t>‹#›</a:t>
            </a:fld>
            <a:endParaRPr lang="fr-FR"/>
          </a:p>
        </p:txBody>
      </p:sp>
    </p:spTree>
    <p:extLst>
      <p:ext uri="{BB962C8B-B14F-4D97-AF65-F5344CB8AC3E}">
        <p14:creationId xmlns:p14="http://schemas.microsoft.com/office/powerpoint/2010/main" val="3350417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DA754F16-9546-48A8-A7AD-1473868AAED3}" type="datetimeFigureOut">
              <a:rPr lang="fr-FR" smtClean="0"/>
              <a:t>21/11/2022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25868BA-7BAB-43EE-92E0-8A336D1FF786}" type="slidenum">
              <a:rPr lang="fr-FR" smtClean="0"/>
              <a:t>‹#›</a:t>
            </a:fld>
            <a:endParaRPr lang="fr-FR"/>
          </a:p>
        </p:txBody>
      </p:sp>
    </p:spTree>
    <p:extLst>
      <p:ext uri="{BB962C8B-B14F-4D97-AF65-F5344CB8AC3E}">
        <p14:creationId xmlns:p14="http://schemas.microsoft.com/office/powerpoint/2010/main" val="522108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DA754F16-9546-48A8-A7AD-1473868AAED3}" type="datetimeFigureOut">
              <a:rPr lang="fr-FR" smtClean="0"/>
              <a:t>21/11/2022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25868BA-7BAB-43EE-92E0-8A336D1FF786}" type="slidenum">
              <a:rPr lang="fr-FR" smtClean="0"/>
              <a:t>‹#›</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81444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DA754F16-9546-48A8-A7AD-1473868AAED3}" type="datetimeFigureOut">
              <a:rPr lang="fr-FR" smtClean="0"/>
              <a:t>21/11/2022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25868BA-7BAB-43EE-92E0-8A336D1FF786}" type="slidenum">
              <a:rPr lang="fr-FR" smtClean="0"/>
              <a:t>‹#›</a:t>
            </a:fld>
            <a:endParaRPr lang="fr-FR"/>
          </a:p>
        </p:txBody>
      </p:sp>
    </p:spTree>
    <p:extLst>
      <p:ext uri="{BB962C8B-B14F-4D97-AF65-F5344CB8AC3E}">
        <p14:creationId xmlns:p14="http://schemas.microsoft.com/office/powerpoint/2010/main" val="23720995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DA754F16-9546-48A8-A7AD-1473868AAED3}" type="datetimeFigureOut">
              <a:rPr lang="fr-FR" smtClean="0"/>
              <a:t>21/11/2022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25868BA-7BAB-43EE-92E0-8A336D1FF786}" type="slidenum">
              <a:rPr lang="fr-FR" smtClean="0"/>
              <a:t>‹#›</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837065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DA754F16-9546-48A8-A7AD-1473868AAED3}" type="datetimeFigureOut">
              <a:rPr lang="fr-FR" smtClean="0"/>
              <a:t>21/11/2022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25868BA-7BAB-43EE-92E0-8A336D1FF786}" type="slidenum">
              <a:rPr lang="fr-FR" smtClean="0"/>
              <a:t>‹#›</a:t>
            </a:fld>
            <a:endParaRPr lang="fr-FR"/>
          </a:p>
        </p:txBody>
      </p:sp>
    </p:spTree>
    <p:extLst>
      <p:ext uri="{BB962C8B-B14F-4D97-AF65-F5344CB8AC3E}">
        <p14:creationId xmlns:p14="http://schemas.microsoft.com/office/powerpoint/2010/main" val="6557067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A754F16-9546-48A8-A7AD-1473868AAED3}" type="datetimeFigureOut">
              <a:rPr lang="fr-FR" smtClean="0"/>
              <a:t>21/11/2022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25868BA-7BAB-43EE-92E0-8A336D1FF786}" type="slidenum">
              <a:rPr lang="fr-FR" smtClean="0"/>
              <a:t>‹#›</a:t>
            </a:fld>
            <a:endParaRPr lang="fr-FR"/>
          </a:p>
        </p:txBody>
      </p:sp>
    </p:spTree>
    <p:extLst>
      <p:ext uri="{BB962C8B-B14F-4D97-AF65-F5344CB8AC3E}">
        <p14:creationId xmlns:p14="http://schemas.microsoft.com/office/powerpoint/2010/main" val="15371841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A754F16-9546-48A8-A7AD-1473868AAED3}" type="datetimeFigureOut">
              <a:rPr lang="fr-FR" smtClean="0"/>
              <a:t>21/11/2022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25868BA-7BAB-43EE-92E0-8A336D1FF786}" type="slidenum">
              <a:rPr lang="fr-FR" smtClean="0"/>
              <a:t>‹#›</a:t>
            </a:fld>
            <a:endParaRPr lang="fr-FR"/>
          </a:p>
        </p:txBody>
      </p:sp>
    </p:spTree>
    <p:extLst>
      <p:ext uri="{BB962C8B-B14F-4D97-AF65-F5344CB8AC3E}">
        <p14:creationId xmlns:p14="http://schemas.microsoft.com/office/powerpoint/2010/main" val="41630414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335360" y="332656"/>
            <a:ext cx="11425269" cy="3154362"/>
          </a:xfrm>
          <a:prstGeom prst="rect">
            <a:avLst/>
          </a:prstGeom>
        </p:spPr>
        <p:txBody>
          <a:bodyPr/>
          <a:lstStyle/>
          <a:p>
            <a:r>
              <a:rPr lang="fr-FR"/>
              <a:t>Modifiez le style du titre</a:t>
            </a:r>
          </a:p>
        </p:txBody>
      </p:sp>
      <p:sp>
        <p:nvSpPr>
          <p:cNvPr id="4" name="Espace réservé de la date 3"/>
          <p:cNvSpPr>
            <a:spLocks noGrp="1"/>
          </p:cNvSpPr>
          <p:nvPr>
            <p:ph type="dt" sz="half" idx="10"/>
          </p:nvPr>
        </p:nvSpPr>
        <p:spPr/>
        <p:txBody>
          <a:bodyPr/>
          <a:lstStyle/>
          <a:p>
            <a:fld id="{8BCCBAF9-3D17-4666-96E3-11C72D828B72}" type="datetime1">
              <a:rPr lang="fr-FR" smtClean="0"/>
              <a:t>21/11/2022</a:t>
            </a:fld>
            <a:endParaRPr lang="fr-FR"/>
          </a:p>
        </p:txBody>
      </p:sp>
      <p:sp>
        <p:nvSpPr>
          <p:cNvPr id="5" name="Espace réservé du pied de page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7987537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E0BA3491-A772-43EE-9D97-E9DF8EE50E99}" type="datetimeFigureOut">
              <a:rPr lang="fr-FR" smtClean="0"/>
              <a:t>21/11/2022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45FD071-F2E9-47ED-B680-EA791D2DB3E8}" type="slidenum">
              <a:rPr lang="fr-FR" smtClean="0"/>
              <a:t>‹#›</a:t>
            </a:fld>
            <a:endParaRPr lang="fr-FR"/>
          </a:p>
        </p:txBody>
      </p:sp>
    </p:spTree>
    <p:extLst>
      <p:ext uri="{BB962C8B-B14F-4D97-AF65-F5344CB8AC3E}">
        <p14:creationId xmlns:p14="http://schemas.microsoft.com/office/powerpoint/2010/main" val="31270896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0BA3491-A772-43EE-9D97-E9DF8EE50E99}" type="datetimeFigureOut">
              <a:rPr lang="fr-FR" smtClean="0"/>
              <a:t>21/11/2022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45FD071-F2E9-47ED-B680-EA791D2DB3E8}" type="slidenum">
              <a:rPr lang="fr-FR" smtClean="0"/>
              <a:t>‹#›</a:t>
            </a:fld>
            <a:endParaRPr lang="fr-FR"/>
          </a:p>
        </p:txBody>
      </p:sp>
    </p:spTree>
    <p:extLst>
      <p:ext uri="{BB962C8B-B14F-4D97-AF65-F5344CB8AC3E}">
        <p14:creationId xmlns:p14="http://schemas.microsoft.com/office/powerpoint/2010/main" val="1651124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A754F16-9546-48A8-A7AD-1473868AAED3}" type="datetimeFigureOut">
              <a:rPr lang="fr-FR" smtClean="0"/>
              <a:t>21/11/2022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25868BA-7BAB-43EE-92E0-8A336D1FF786}" type="slidenum">
              <a:rPr lang="fr-FR" smtClean="0"/>
              <a:t>‹#›</a:t>
            </a:fld>
            <a:endParaRPr lang="fr-FR"/>
          </a:p>
        </p:txBody>
      </p:sp>
    </p:spTree>
    <p:extLst>
      <p:ext uri="{BB962C8B-B14F-4D97-AF65-F5344CB8AC3E}">
        <p14:creationId xmlns:p14="http://schemas.microsoft.com/office/powerpoint/2010/main" val="29526050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E0BA3491-A772-43EE-9D97-E9DF8EE50E99}" type="datetimeFigureOut">
              <a:rPr lang="fr-FR" smtClean="0"/>
              <a:t>21/11/2022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45FD071-F2E9-47ED-B680-EA791D2DB3E8}" type="slidenum">
              <a:rPr lang="fr-FR" smtClean="0"/>
              <a:t>‹#›</a:t>
            </a:fld>
            <a:endParaRPr lang="fr-FR"/>
          </a:p>
        </p:txBody>
      </p:sp>
    </p:spTree>
    <p:extLst>
      <p:ext uri="{BB962C8B-B14F-4D97-AF65-F5344CB8AC3E}">
        <p14:creationId xmlns:p14="http://schemas.microsoft.com/office/powerpoint/2010/main" val="11127706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E0BA3491-A772-43EE-9D97-E9DF8EE50E99}" type="datetimeFigureOut">
              <a:rPr lang="fr-FR" smtClean="0"/>
              <a:t>21/11/2022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45FD071-F2E9-47ED-B680-EA791D2DB3E8}" type="slidenum">
              <a:rPr lang="fr-FR" smtClean="0"/>
              <a:t>‹#›</a:t>
            </a:fld>
            <a:endParaRPr lang="fr-FR"/>
          </a:p>
        </p:txBody>
      </p:sp>
    </p:spTree>
    <p:extLst>
      <p:ext uri="{BB962C8B-B14F-4D97-AF65-F5344CB8AC3E}">
        <p14:creationId xmlns:p14="http://schemas.microsoft.com/office/powerpoint/2010/main" val="27511165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E0BA3491-A772-43EE-9D97-E9DF8EE50E99}" type="datetimeFigureOut">
              <a:rPr lang="fr-FR" smtClean="0"/>
              <a:t>21/11/2022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45FD071-F2E9-47ED-B680-EA791D2DB3E8}" type="slidenum">
              <a:rPr lang="fr-FR" smtClean="0"/>
              <a:t>‹#›</a:t>
            </a:fld>
            <a:endParaRPr lang="fr-FR"/>
          </a:p>
        </p:txBody>
      </p:sp>
    </p:spTree>
    <p:extLst>
      <p:ext uri="{BB962C8B-B14F-4D97-AF65-F5344CB8AC3E}">
        <p14:creationId xmlns:p14="http://schemas.microsoft.com/office/powerpoint/2010/main" val="30663624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E0BA3491-A772-43EE-9D97-E9DF8EE50E99}" type="datetimeFigureOut">
              <a:rPr lang="fr-FR" smtClean="0"/>
              <a:t>21/11/2022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45FD071-F2E9-47ED-B680-EA791D2DB3E8}" type="slidenum">
              <a:rPr lang="fr-FR" smtClean="0"/>
              <a:t>‹#›</a:t>
            </a:fld>
            <a:endParaRPr lang="fr-FR"/>
          </a:p>
        </p:txBody>
      </p:sp>
    </p:spTree>
    <p:extLst>
      <p:ext uri="{BB962C8B-B14F-4D97-AF65-F5344CB8AC3E}">
        <p14:creationId xmlns:p14="http://schemas.microsoft.com/office/powerpoint/2010/main" val="11348798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0BA3491-A772-43EE-9D97-E9DF8EE50E99}" type="datetimeFigureOut">
              <a:rPr lang="fr-FR" smtClean="0"/>
              <a:t>21/11/2022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45FD071-F2E9-47ED-B680-EA791D2DB3E8}" type="slidenum">
              <a:rPr lang="fr-FR" smtClean="0"/>
              <a:t>‹#›</a:t>
            </a:fld>
            <a:endParaRPr lang="fr-FR"/>
          </a:p>
        </p:txBody>
      </p:sp>
    </p:spTree>
    <p:extLst>
      <p:ext uri="{BB962C8B-B14F-4D97-AF65-F5344CB8AC3E}">
        <p14:creationId xmlns:p14="http://schemas.microsoft.com/office/powerpoint/2010/main" val="23153462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E0BA3491-A772-43EE-9D97-E9DF8EE50E99}" type="datetimeFigureOut">
              <a:rPr lang="fr-FR" smtClean="0"/>
              <a:t>21/11/2022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45FD071-F2E9-47ED-B680-EA791D2DB3E8}" type="slidenum">
              <a:rPr lang="fr-FR" smtClean="0"/>
              <a:t>‹#›</a:t>
            </a:fld>
            <a:endParaRPr lang="fr-FR"/>
          </a:p>
        </p:txBody>
      </p:sp>
    </p:spTree>
    <p:extLst>
      <p:ext uri="{BB962C8B-B14F-4D97-AF65-F5344CB8AC3E}">
        <p14:creationId xmlns:p14="http://schemas.microsoft.com/office/powerpoint/2010/main" val="375896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E0BA3491-A772-43EE-9D97-E9DF8EE50E99}" type="datetimeFigureOut">
              <a:rPr lang="fr-FR" smtClean="0"/>
              <a:t>21/11/2022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45FD071-F2E9-47ED-B680-EA791D2DB3E8}" type="slidenum">
              <a:rPr lang="fr-FR" smtClean="0"/>
              <a:t>‹#›</a:t>
            </a:fld>
            <a:endParaRPr lang="fr-FR"/>
          </a:p>
        </p:txBody>
      </p:sp>
    </p:spTree>
    <p:extLst>
      <p:ext uri="{BB962C8B-B14F-4D97-AF65-F5344CB8AC3E}">
        <p14:creationId xmlns:p14="http://schemas.microsoft.com/office/powerpoint/2010/main" val="281086545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0BA3491-A772-43EE-9D97-E9DF8EE50E99}" type="datetimeFigureOut">
              <a:rPr lang="fr-FR" smtClean="0"/>
              <a:t>21/11/2022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45FD071-F2E9-47ED-B680-EA791D2DB3E8}" type="slidenum">
              <a:rPr lang="fr-FR" smtClean="0"/>
              <a:t>‹#›</a:t>
            </a:fld>
            <a:endParaRPr lang="fr-FR"/>
          </a:p>
        </p:txBody>
      </p:sp>
    </p:spTree>
    <p:extLst>
      <p:ext uri="{BB962C8B-B14F-4D97-AF65-F5344CB8AC3E}">
        <p14:creationId xmlns:p14="http://schemas.microsoft.com/office/powerpoint/2010/main" val="104878546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0BA3491-A772-43EE-9D97-E9DF8EE50E99}" type="datetimeFigureOut">
              <a:rPr lang="fr-FR" smtClean="0"/>
              <a:t>21/11/2022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45FD071-F2E9-47ED-B680-EA791D2DB3E8}" type="slidenum">
              <a:rPr lang="fr-FR" smtClean="0"/>
              <a:t>‹#›</a:t>
            </a:fld>
            <a:endParaRPr lang="fr-FR"/>
          </a:p>
        </p:txBody>
      </p:sp>
    </p:spTree>
    <p:extLst>
      <p:ext uri="{BB962C8B-B14F-4D97-AF65-F5344CB8AC3E}">
        <p14:creationId xmlns:p14="http://schemas.microsoft.com/office/powerpoint/2010/main" val="4284344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DA754F16-9546-48A8-A7AD-1473868AAED3}" type="datetimeFigureOut">
              <a:rPr lang="fr-FR" smtClean="0"/>
              <a:t>21/11/2022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25868BA-7BAB-43EE-92E0-8A336D1FF786}" type="slidenum">
              <a:rPr lang="fr-FR" smtClean="0"/>
              <a:t>‹#›</a:t>
            </a:fld>
            <a:endParaRPr lang="fr-FR"/>
          </a:p>
        </p:txBody>
      </p:sp>
    </p:spTree>
    <p:extLst>
      <p:ext uri="{BB962C8B-B14F-4D97-AF65-F5344CB8AC3E}">
        <p14:creationId xmlns:p14="http://schemas.microsoft.com/office/powerpoint/2010/main" val="302243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A754F16-9546-48A8-A7AD-1473868AAED3}" type="datetimeFigureOut">
              <a:rPr lang="fr-FR" smtClean="0"/>
              <a:t>21/11/2022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25868BA-7BAB-43EE-92E0-8A336D1FF786}" type="slidenum">
              <a:rPr lang="fr-FR" smtClean="0"/>
              <a:t>‹#›</a:t>
            </a:fld>
            <a:endParaRPr lang="fr-FR"/>
          </a:p>
        </p:txBody>
      </p:sp>
    </p:spTree>
    <p:extLst>
      <p:ext uri="{BB962C8B-B14F-4D97-AF65-F5344CB8AC3E}">
        <p14:creationId xmlns:p14="http://schemas.microsoft.com/office/powerpoint/2010/main" val="2452709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A754F16-9546-48A8-A7AD-1473868AAED3}" type="datetimeFigureOut">
              <a:rPr lang="fr-FR" smtClean="0"/>
              <a:t>21/11/2022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925868BA-7BAB-43EE-92E0-8A336D1FF786}" type="slidenum">
              <a:rPr lang="fr-FR" smtClean="0"/>
              <a:t>‹#›</a:t>
            </a:fld>
            <a:endParaRPr lang="fr-FR"/>
          </a:p>
        </p:txBody>
      </p:sp>
    </p:spTree>
    <p:extLst>
      <p:ext uri="{BB962C8B-B14F-4D97-AF65-F5344CB8AC3E}">
        <p14:creationId xmlns:p14="http://schemas.microsoft.com/office/powerpoint/2010/main" val="3107755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dirty="0"/>
              <a:t>Modifiez le style du titre</a:t>
            </a:r>
            <a:endParaRPr lang="en-US" dirty="0"/>
          </a:p>
        </p:txBody>
      </p:sp>
      <p:sp>
        <p:nvSpPr>
          <p:cNvPr id="7" name="Espace réservé de la date 6"/>
          <p:cNvSpPr>
            <a:spLocks noGrp="1"/>
          </p:cNvSpPr>
          <p:nvPr>
            <p:ph type="dt" sz="half" idx="10"/>
          </p:nvPr>
        </p:nvSpPr>
        <p:spPr/>
        <p:txBody>
          <a:bodyPr/>
          <a:lstStyle/>
          <a:p>
            <a:fld id="{DA754F16-9546-48A8-A7AD-1473868AAED3}" type="datetimeFigureOut">
              <a:rPr lang="fr-FR" smtClean="0"/>
              <a:t>21/11/2022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a:xfrm>
            <a:off x="8590663" y="5719482"/>
            <a:ext cx="1467737" cy="687005"/>
          </a:xfrm>
        </p:spPr>
        <p:txBody>
          <a:bodyPr/>
          <a:lstStyle/>
          <a:p>
            <a:fld id="{925868BA-7BAB-43EE-92E0-8A336D1FF786}" type="slidenum">
              <a:rPr lang="fr-FR" smtClean="0"/>
              <a:t>‹#›</a:t>
            </a:fld>
            <a:endParaRPr lang="fr-FR" dirty="0"/>
          </a:p>
        </p:txBody>
      </p:sp>
      <p:pic>
        <p:nvPicPr>
          <p:cNvPr id="10" name="Espace réservé du contenu 3">
            <a:hlinkClick r:id="rId2" action="ppaction://hlinkpres?slideindex=1&amp;slidetitle="/>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531991" y="5883973"/>
            <a:ext cx="1404984" cy="522514"/>
          </a:xfrm>
          <a:prstGeom prst="rect">
            <a:avLst/>
          </a:prstGeom>
        </p:spPr>
      </p:pic>
    </p:spTree>
    <p:extLst>
      <p:ext uri="{BB962C8B-B14F-4D97-AF65-F5344CB8AC3E}">
        <p14:creationId xmlns:p14="http://schemas.microsoft.com/office/powerpoint/2010/main" val="244834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9"/>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754F16-9546-48A8-A7AD-1473868AAED3}" type="datetimeFigureOut">
              <a:rPr lang="fr-FR" smtClean="0"/>
              <a:t>21/11/2022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925868BA-7BAB-43EE-92E0-8A336D1FF786}" type="slidenum">
              <a:rPr lang="fr-FR" smtClean="0"/>
              <a:t>‹#›</a:t>
            </a:fld>
            <a:endParaRPr lang="fr-FR"/>
          </a:p>
        </p:txBody>
      </p:sp>
    </p:spTree>
    <p:extLst>
      <p:ext uri="{BB962C8B-B14F-4D97-AF65-F5344CB8AC3E}">
        <p14:creationId xmlns:p14="http://schemas.microsoft.com/office/powerpoint/2010/main" val="2244485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DA754F16-9546-48A8-A7AD-1473868AAED3}" type="datetimeFigureOut">
              <a:rPr lang="fr-FR" smtClean="0"/>
              <a:t>21/11/2022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25868BA-7BAB-43EE-92E0-8A336D1FF786}" type="slidenum">
              <a:rPr lang="fr-FR" smtClean="0"/>
              <a:t>‹#›</a:t>
            </a:fld>
            <a:endParaRPr lang="fr-FR"/>
          </a:p>
        </p:txBody>
      </p:sp>
    </p:spTree>
    <p:extLst>
      <p:ext uri="{BB962C8B-B14F-4D97-AF65-F5344CB8AC3E}">
        <p14:creationId xmlns:p14="http://schemas.microsoft.com/office/powerpoint/2010/main" val="1516733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25868BA-7BAB-43EE-92E0-8A336D1FF786}" type="slidenum">
              <a:rPr lang="fr-FR" smtClean="0"/>
              <a:t>‹#›</a:t>
            </a:fld>
            <a:endParaRPr lang="fr-FR"/>
          </a:p>
        </p:txBody>
      </p:sp>
      <p:sp>
        <p:nvSpPr>
          <p:cNvPr id="5" name="Date Placeholder 4"/>
          <p:cNvSpPr>
            <a:spLocks noGrp="1"/>
          </p:cNvSpPr>
          <p:nvPr>
            <p:ph type="dt" sz="half" idx="10"/>
          </p:nvPr>
        </p:nvSpPr>
        <p:spPr/>
        <p:txBody>
          <a:bodyPr/>
          <a:lstStyle/>
          <a:p>
            <a:fld id="{DA754F16-9546-48A8-A7AD-1473868AAED3}" type="datetimeFigureOut">
              <a:rPr lang="fr-FR" smtClean="0"/>
              <a:t>21/11/2022</a:t>
            </a:fld>
            <a:endParaRPr lang="fr-FR"/>
          </a:p>
        </p:txBody>
      </p:sp>
    </p:spTree>
    <p:extLst>
      <p:ext uri="{BB962C8B-B14F-4D97-AF65-F5344CB8AC3E}">
        <p14:creationId xmlns:p14="http://schemas.microsoft.com/office/powerpoint/2010/main" val="3104172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image" Target="../media/image2.pn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A754F16-9546-48A8-A7AD-1473868AAED3}" type="datetimeFigureOut">
              <a:rPr lang="fr-FR" smtClean="0"/>
              <a:t>21/11/2022</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25868BA-7BAB-43EE-92E0-8A336D1FF786}" type="slidenum">
              <a:rPr lang="fr-FR" smtClean="0"/>
              <a:t>‹#›</a:t>
            </a:fld>
            <a:endParaRPr lang="fr-FR"/>
          </a:p>
        </p:txBody>
      </p:sp>
    </p:spTree>
    <p:extLst>
      <p:ext uri="{BB962C8B-B14F-4D97-AF65-F5344CB8AC3E}">
        <p14:creationId xmlns:p14="http://schemas.microsoft.com/office/powerpoint/2010/main" val="1575415023"/>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 id="2147483754"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BA3491-A772-43EE-9D97-E9DF8EE50E99}" type="datetimeFigureOut">
              <a:rPr lang="fr-FR" smtClean="0"/>
              <a:t>21/11/2022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5FD071-F2E9-47ED-B680-EA791D2DB3E8}" type="slidenum">
              <a:rPr lang="fr-FR" smtClean="0"/>
              <a:t>‹#›</a:t>
            </a:fld>
            <a:endParaRPr lang="fr-FR"/>
          </a:p>
        </p:txBody>
      </p:sp>
      <p:sp>
        <p:nvSpPr>
          <p:cNvPr id="7" name="Rectangle 6"/>
          <p:cNvSpPr/>
          <p:nvPr userDrawn="1"/>
        </p:nvSpPr>
        <p:spPr>
          <a:xfrm>
            <a:off x="9982200" y="6076306"/>
            <a:ext cx="1752165" cy="645169"/>
          </a:xfrm>
          <a:prstGeom prst="rect">
            <a:avLst/>
          </a:prstGeom>
          <a:blipFill>
            <a:blip r:embed="rId1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232570234"/>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l'Agence%20Saint-Malo%20Dinan%20V4.pptx" TargetMode="External"/><Relationship Id="rId2" Type="http://schemas.openxmlformats.org/officeDocument/2006/relationships/notesSlide" Target="../notesSlides/notesSlide11.xml"/><Relationship Id="rId1" Type="http://schemas.openxmlformats.org/officeDocument/2006/relationships/slideLayout" Target="../slideLayouts/slideLayout17.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hyperlink" Target="Calendrier%20QET%20Pr&#233;qualification%20Industrie-%20GRETA%20V2.xlsx" TargetMode="External"/><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hyperlink" Target="qet-prequalif-industrie-05.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l'Agence%20Saint-Malo%20Dinan%20V4.pptx" TargetMode="External"/><Relationship Id="rId2" Type="http://schemas.openxmlformats.org/officeDocument/2006/relationships/notesSlide" Target="../notesSlides/notesSlide5.xml"/><Relationship Id="rId1" Type="http://schemas.openxmlformats.org/officeDocument/2006/relationships/slideLayout" Target="../slideLayouts/slideLayout17.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hyperlink" Target="l'Agence%20Saint-Malo%20Dinan%20V4.pptx" TargetMode="External"/><Relationship Id="rId2" Type="http://schemas.openxmlformats.org/officeDocument/2006/relationships/notesSlide" Target="../notesSlides/notesSlide6.xml"/><Relationship Id="rId1" Type="http://schemas.openxmlformats.org/officeDocument/2006/relationships/slideLayout" Target="../slideLayouts/slideLayout17.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hyperlink" Target="l'Agence%20Saint-Malo%20Dinan%20V4.pptx" TargetMode="External"/><Relationship Id="rId2" Type="http://schemas.openxmlformats.org/officeDocument/2006/relationships/notesSlide" Target="../notesSlides/notesSlide7.xml"/><Relationship Id="rId1" Type="http://schemas.openxmlformats.org/officeDocument/2006/relationships/slideLayout" Target="../slideLayouts/slideLayout17.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image" Target="../media/image1.png"/><Relationship Id="rId4" Type="http://schemas.openxmlformats.org/officeDocument/2006/relationships/hyperlink" Target="l'Agence%20Saint-Malo%20Dinan%20V4.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 y="1"/>
            <a:ext cx="3472250" cy="691978"/>
          </a:xfrm>
          <a:solidFill>
            <a:schemeClr val="bg1">
              <a:lumMod val="95000"/>
            </a:schemeClr>
          </a:solidFill>
        </p:spPr>
        <p:txBody>
          <a:bodyPr>
            <a:noAutofit/>
          </a:bodyPr>
          <a:lstStyle/>
          <a:p>
            <a:r>
              <a:rPr lang="fr-FR" sz="2000" dirty="0">
                <a:solidFill>
                  <a:schemeClr val="tx1"/>
                </a:solidFill>
              </a:rPr>
              <a:t>GRETA-CFA EST BRETAGNE</a:t>
            </a:r>
            <a:br>
              <a:rPr lang="fr-FR" sz="2000" dirty="0">
                <a:solidFill>
                  <a:schemeClr val="tx1"/>
                </a:solidFill>
              </a:rPr>
            </a:br>
            <a:r>
              <a:rPr lang="fr-FR" sz="2000" dirty="0">
                <a:solidFill>
                  <a:schemeClr val="tx1"/>
                </a:solidFill>
              </a:rPr>
              <a:t>Agence de Saint-Malo Dinan</a:t>
            </a:r>
          </a:p>
        </p:txBody>
      </p:sp>
      <p:sp>
        <p:nvSpPr>
          <p:cNvPr id="2" name="ZoneTexte 1"/>
          <p:cNvSpPr txBox="1"/>
          <p:nvPr/>
        </p:nvSpPr>
        <p:spPr>
          <a:xfrm>
            <a:off x="794250" y="2175176"/>
            <a:ext cx="8728557" cy="1815882"/>
          </a:xfrm>
          <a:prstGeom prst="rect">
            <a:avLst/>
          </a:prstGeom>
          <a:noFill/>
        </p:spPr>
        <p:txBody>
          <a:bodyPr wrap="square" rtlCol="0">
            <a:spAutoFit/>
          </a:bodyPr>
          <a:lstStyle/>
          <a:p>
            <a:pPr algn="ctr"/>
            <a:r>
              <a:rPr lang="fr-FR" sz="2800" dirty="0"/>
              <a:t>Qualif Emploi Territorial</a:t>
            </a:r>
          </a:p>
          <a:p>
            <a:pPr algn="ctr"/>
            <a:r>
              <a:rPr lang="en-US" sz="2800" dirty="0"/>
              <a:t>Discovery training for industrial trades </a:t>
            </a:r>
          </a:p>
          <a:p>
            <a:pPr marL="892175" algn="ctr" defTabSz="892175"/>
            <a:r>
              <a:rPr lang="en-US" sz="2800" dirty="0"/>
              <a:t>in the territories of Saint-Malo and </a:t>
            </a:r>
            <a:r>
              <a:rPr lang="en-US" sz="2800" dirty="0" err="1"/>
              <a:t>Dinan</a:t>
            </a:r>
            <a:r>
              <a:rPr lang="fr-FR" sz="2800" dirty="0"/>
              <a:t>				</a:t>
            </a:r>
            <a:endParaRPr lang="fr-FR" sz="2000" dirty="0"/>
          </a:p>
        </p:txBody>
      </p:sp>
      <p:pic>
        <p:nvPicPr>
          <p:cNvPr id="5" name="Image 4"/>
          <p:cNvPicPr>
            <a:picLocks noChangeAspect="1"/>
          </p:cNvPicPr>
          <p:nvPr/>
        </p:nvPicPr>
        <p:blipFill>
          <a:blip r:embed="rId3"/>
          <a:stretch>
            <a:fillRect/>
          </a:stretch>
        </p:blipFill>
        <p:spPr>
          <a:xfrm>
            <a:off x="3891225" y="1"/>
            <a:ext cx="1904093" cy="1816442"/>
          </a:xfrm>
          <a:prstGeom prst="rect">
            <a:avLst/>
          </a:prstGeom>
        </p:spPr>
      </p:pic>
      <p:pic>
        <p:nvPicPr>
          <p:cNvPr id="6" name="Picture 2" descr="https://institut.design/wp-content/uploads/2018/04/lycee-maupertuis-institut-d.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15486" y="160638"/>
            <a:ext cx="1973606" cy="117771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0399" y="5474256"/>
            <a:ext cx="884237" cy="8842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7" name="Picture 5" descr="POLE_EMPLOI_NEW_13-11 - copie"/>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521742" y="5522446"/>
            <a:ext cx="1273575" cy="948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0841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0" y="0"/>
            <a:ext cx="9340770" cy="648182"/>
          </a:xfrm>
          <a:solidFill>
            <a:schemeClr val="bg1">
              <a:lumMod val="95000"/>
            </a:schemeClr>
          </a:solidFill>
        </p:spPr>
        <p:txBody>
          <a:bodyPr>
            <a:normAutofit/>
          </a:bodyPr>
          <a:lstStyle/>
          <a:p>
            <a:r>
              <a:rPr lang="fr-FR" sz="3200" dirty="0">
                <a:solidFill>
                  <a:schemeClr val="tx1"/>
                </a:solidFill>
              </a:rPr>
              <a:t>Transversal training modules</a:t>
            </a:r>
          </a:p>
        </p:txBody>
      </p:sp>
      <p:sp>
        <p:nvSpPr>
          <p:cNvPr id="3" name="Forme libre 2"/>
          <p:cNvSpPr/>
          <p:nvPr/>
        </p:nvSpPr>
        <p:spPr>
          <a:xfrm>
            <a:off x="5235245" y="763930"/>
            <a:ext cx="2533807" cy="2170189"/>
          </a:xfrm>
          <a:custGeom>
            <a:avLst/>
            <a:gdLst>
              <a:gd name="connsiteX0" fmla="*/ 0 w 1783548"/>
              <a:gd name="connsiteY0" fmla="*/ 775844 h 1551687"/>
              <a:gd name="connsiteX1" fmla="*/ 387922 w 1783548"/>
              <a:gd name="connsiteY1" fmla="*/ 0 h 1551687"/>
              <a:gd name="connsiteX2" fmla="*/ 1395626 w 1783548"/>
              <a:gd name="connsiteY2" fmla="*/ 0 h 1551687"/>
              <a:gd name="connsiteX3" fmla="*/ 1783548 w 1783548"/>
              <a:gd name="connsiteY3" fmla="*/ 775844 h 1551687"/>
              <a:gd name="connsiteX4" fmla="*/ 1395626 w 1783548"/>
              <a:gd name="connsiteY4" fmla="*/ 1551687 h 1551687"/>
              <a:gd name="connsiteX5" fmla="*/ 387922 w 1783548"/>
              <a:gd name="connsiteY5" fmla="*/ 1551687 h 1551687"/>
              <a:gd name="connsiteX6" fmla="*/ 0 w 1783548"/>
              <a:gd name="connsiteY6" fmla="*/ 775844 h 1551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3548" h="1551687">
                <a:moveTo>
                  <a:pt x="891773" y="0"/>
                </a:moveTo>
                <a:lnTo>
                  <a:pt x="1783547" y="337492"/>
                </a:lnTo>
                <a:lnTo>
                  <a:pt x="1783547" y="1214195"/>
                </a:lnTo>
                <a:lnTo>
                  <a:pt x="891773" y="1551687"/>
                </a:lnTo>
                <a:lnTo>
                  <a:pt x="1" y="1214195"/>
                </a:lnTo>
                <a:lnTo>
                  <a:pt x="1" y="337492"/>
                </a:lnTo>
                <a:lnTo>
                  <a:pt x="891773" y="0"/>
                </a:lnTo>
                <a:close/>
              </a:path>
            </a:pathLst>
          </a:custGeom>
          <a:solidFill>
            <a:srgbClr val="00B0F0"/>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287525" tIns="323657" rIns="287526" bIns="323656" numCol="1" spcCol="1270" anchor="ctr" anchorCtr="0">
            <a:noAutofit/>
          </a:bodyPr>
          <a:lstStyle/>
          <a:p>
            <a:pPr algn="ctr" defTabSz="533400">
              <a:lnSpc>
                <a:spcPct val="90000"/>
              </a:lnSpc>
              <a:spcBef>
                <a:spcPct val="0"/>
              </a:spcBef>
              <a:spcAft>
                <a:spcPct val="35000"/>
              </a:spcAft>
            </a:pPr>
            <a:r>
              <a:rPr lang="fr-FR" sz="2000" dirty="0">
                <a:latin typeface="Arial" panose="020B0604020202020204" pitchFamily="34" charset="0"/>
                <a:cs typeface="Arial" panose="020B0604020202020204" pitchFamily="34" charset="0"/>
              </a:rPr>
              <a:t>Basic </a:t>
            </a:r>
            <a:r>
              <a:rPr lang="fr-FR" sz="2000" dirty="0" err="1">
                <a:latin typeface="Arial" panose="020B0604020202020204" pitchFamily="34" charset="0"/>
                <a:cs typeface="Arial" panose="020B0604020202020204" pitchFamily="34" charset="0"/>
              </a:rPr>
              <a:t>skills</a:t>
            </a:r>
            <a:r>
              <a:rPr lang="fr-FR" sz="2000" dirty="0">
                <a:latin typeface="Arial" panose="020B0604020202020204" pitchFamily="34" charset="0"/>
                <a:cs typeface="Arial" panose="020B0604020202020204" pitchFamily="34" charset="0"/>
              </a:rPr>
              <a:t> </a:t>
            </a:r>
            <a:r>
              <a:rPr lang="fr-FR" sz="2000" dirty="0" err="1">
                <a:latin typeface="Arial" panose="020B0604020202020204" pitchFamily="34" charset="0"/>
                <a:cs typeface="Arial" panose="020B0604020202020204" pitchFamily="34" charset="0"/>
              </a:rPr>
              <a:t>Développment</a:t>
            </a:r>
            <a:r>
              <a:rPr lang="fr-FR" sz="2000" dirty="0">
                <a:latin typeface="Arial" panose="020B0604020202020204" pitchFamily="34" charset="0"/>
                <a:cs typeface="Arial" panose="020B0604020202020204" pitchFamily="34" charset="0"/>
              </a:rPr>
              <a:t> and </a:t>
            </a:r>
          </a:p>
          <a:p>
            <a:pPr algn="ctr" defTabSz="533400">
              <a:lnSpc>
                <a:spcPct val="90000"/>
              </a:lnSpc>
              <a:spcBef>
                <a:spcPct val="0"/>
              </a:spcBef>
              <a:spcAft>
                <a:spcPct val="35000"/>
              </a:spcAft>
            </a:pPr>
            <a:r>
              <a:rPr lang="fr-FR" sz="2000" dirty="0" err="1">
                <a:latin typeface="Arial" panose="020B0604020202020204" pitchFamily="34" charset="0"/>
                <a:cs typeface="Arial" panose="020B0604020202020204" pitchFamily="34" charset="0"/>
              </a:rPr>
              <a:t>Stengthenning</a:t>
            </a:r>
            <a:r>
              <a:rPr lang="fr-FR" sz="2000" dirty="0">
                <a:latin typeface="Arial" panose="020B0604020202020204" pitchFamily="34" charset="0"/>
                <a:cs typeface="Arial" panose="020B0604020202020204" pitchFamily="34" charset="0"/>
              </a:rPr>
              <a:t>  (</a:t>
            </a:r>
            <a:r>
              <a:rPr lang="fr-FR" sz="2000" dirty="0" err="1">
                <a:latin typeface="Arial" panose="020B0604020202020204" pitchFamily="34" charset="0"/>
                <a:cs typeface="Arial" panose="020B0604020202020204" pitchFamily="34" charset="0"/>
              </a:rPr>
              <a:t>CléA</a:t>
            </a:r>
            <a:r>
              <a:rPr lang="fr-FR" sz="2000" dirty="0">
                <a:latin typeface="Arial" panose="020B0604020202020204" pitchFamily="34" charset="0"/>
                <a:cs typeface="Arial" panose="020B0604020202020204" pitchFamily="34" charset="0"/>
              </a:rPr>
              <a:t>)</a:t>
            </a:r>
          </a:p>
        </p:txBody>
      </p:sp>
      <p:sp>
        <p:nvSpPr>
          <p:cNvPr id="5" name="Forme libre 4"/>
          <p:cNvSpPr/>
          <p:nvPr/>
        </p:nvSpPr>
        <p:spPr>
          <a:xfrm>
            <a:off x="1277540" y="763930"/>
            <a:ext cx="2480544" cy="2170189"/>
          </a:xfrm>
          <a:custGeom>
            <a:avLst/>
            <a:gdLst>
              <a:gd name="connsiteX0" fmla="*/ 0 w 1783548"/>
              <a:gd name="connsiteY0" fmla="*/ 775844 h 1551687"/>
              <a:gd name="connsiteX1" fmla="*/ 387922 w 1783548"/>
              <a:gd name="connsiteY1" fmla="*/ 0 h 1551687"/>
              <a:gd name="connsiteX2" fmla="*/ 1395626 w 1783548"/>
              <a:gd name="connsiteY2" fmla="*/ 0 h 1551687"/>
              <a:gd name="connsiteX3" fmla="*/ 1783548 w 1783548"/>
              <a:gd name="connsiteY3" fmla="*/ 775844 h 1551687"/>
              <a:gd name="connsiteX4" fmla="*/ 1395626 w 1783548"/>
              <a:gd name="connsiteY4" fmla="*/ 1551687 h 1551687"/>
              <a:gd name="connsiteX5" fmla="*/ 387922 w 1783548"/>
              <a:gd name="connsiteY5" fmla="*/ 1551687 h 1551687"/>
              <a:gd name="connsiteX6" fmla="*/ 0 w 1783548"/>
              <a:gd name="connsiteY6" fmla="*/ 775844 h 1551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3548" h="1551687">
                <a:moveTo>
                  <a:pt x="891773" y="0"/>
                </a:moveTo>
                <a:lnTo>
                  <a:pt x="1783547" y="337492"/>
                </a:lnTo>
                <a:lnTo>
                  <a:pt x="1783547" y="1214195"/>
                </a:lnTo>
                <a:lnTo>
                  <a:pt x="891773" y="1551687"/>
                </a:lnTo>
                <a:lnTo>
                  <a:pt x="1" y="1214195"/>
                </a:lnTo>
                <a:lnTo>
                  <a:pt x="1" y="337492"/>
                </a:lnTo>
                <a:lnTo>
                  <a:pt x="891773" y="0"/>
                </a:lnTo>
                <a:close/>
              </a:path>
            </a:pathLst>
          </a:custGeom>
          <a:solidFill>
            <a:srgbClr val="00B0F0"/>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287525" tIns="323657" rIns="287526" bIns="323656" numCol="1" spcCol="1270" anchor="ctr" anchorCtr="0">
            <a:noAutofit/>
          </a:bodyPr>
          <a:lstStyle/>
          <a:p>
            <a:pPr algn="ctr" defTabSz="533400">
              <a:lnSpc>
                <a:spcPct val="90000"/>
              </a:lnSpc>
              <a:spcBef>
                <a:spcPct val="0"/>
              </a:spcBef>
              <a:spcAft>
                <a:spcPct val="35000"/>
              </a:spcAft>
            </a:pPr>
            <a:r>
              <a:rPr lang="fr-FR" dirty="0" err="1">
                <a:latin typeface="Arial" panose="020B0604020202020204" pitchFamily="34" charset="0"/>
                <a:cs typeface="Arial" panose="020B0604020202020204" pitchFamily="34" charset="0"/>
              </a:rPr>
              <a:t>Individual</a:t>
            </a:r>
            <a:r>
              <a:rPr lang="fr-FR" dirty="0">
                <a:latin typeface="Arial" panose="020B0604020202020204" pitchFamily="34" charset="0"/>
                <a:cs typeface="Arial" panose="020B0604020202020204" pitchFamily="34" charset="0"/>
              </a:rPr>
              <a:t> </a:t>
            </a:r>
            <a:r>
              <a:rPr lang="fr-FR" dirty="0" err="1">
                <a:latin typeface="Arial" panose="020B0604020202020204" pitchFamily="34" charset="0"/>
                <a:cs typeface="Arial" panose="020B0604020202020204" pitchFamily="34" charset="0"/>
              </a:rPr>
              <a:t>project</a:t>
            </a:r>
            <a:r>
              <a:rPr lang="fr-FR" dirty="0">
                <a:latin typeface="Arial" panose="020B0604020202020204" pitchFamily="34" charset="0"/>
                <a:cs typeface="Arial" panose="020B0604020202020204" pitchFamily="34" charset="0"/>
              </a:rPr>
              <a:t> support </a:t>
            </a:r>
          </a:p>
        </p:txBody>
      </p:sp>
      <p:sp>
        <p:nvSpPr>
          <p:cNvPr id="2" name="ZoneTexte 1"/>
          <p:cNvSpPr txBox="1"/>
          <p:nvPr/>
        </p:nvSpPr>
        <p:spPr>
          <a:xfrm>
            <a:off x="4947764" y="3148569"/>
            <a:ext cx="3777385" cy="3077766"/>
          </a:xfrm>
          <a:prstGeom prst="rect">
            <a:avLst/>
          </a:prstGeom>
          <a:noFill/>
        </p:spPr>
        <p:txBody>
          <a:bodyPr wrap="square" rtlCol="0">
            <a:spAutoFit/>
          </a:bodyPr>
          <a:lstStyle/>
          <a:p>
            <a:r>
              <a:rPr lang="fr-FR" dirty="0"/>
              <a:t>7 areas :</a:t>
            </a:r>
          </a:p>
          <a:p>
            <a:pPr marL="285750" indent="-285750">
              <a:buFont typeface="Wingdings" panose="05000000000000000000" pitchFamily="2" charset="2"/>
              <a:buChar char="q"/>
            </a:pPr>
            <a:r>
              <a:rPr lang="fr-FR" sz="1600" dirty="0"/>
              <a:t>Communication in French  </a:t>
            </a:r>
          </a:p>
          <a:p>
            <a:pPr marL="285750" indent="-285750">
              <a:buFont typeface="Wingdings" panose="05000000000000000000" pitchFamily="2" charset="2"/>
              <a:buChar char="q"/>
            </a:pPr>
            <a:r>
              <a:rPr lang="fr-FR" sz="1600" dirty="0" err="1"/>
              <a:t>Calculation</a:t>
            </a:r>
            <a:r>
              <a:rPr lang="fr-FR" sz="1600" dirty="0"/>
              <a:t> and </a:t>
            </a:r>
            <a:r>
              <a:rPr lang="fr-FR" sz="1600" dirty="0" err="1"/>
              <a:t>mathematical</a:t>
            </a:r>
            <a:r>
              <a:rPr lang="fr-FR" sz="1600" dirty="0"/>
              <a:t> </a:t>
            </a:r>
            <a:r>
              <a:rPr lang="fr-FR" sz="1600" dirty="0" err="1"/>
              <a:t>reasoning</a:t>
            </a:r>
            <a:endParaRPr lang="fr-FR" sz="1600" dirty="0"/>
          </a:p>
          <a:p>
            <a:pPr marL="285750" indent="-285750">
              <a:buFont typeface="Wingdings" panose="05000000000000000000" pitchFamily="2" charset="2"/>
              <a:buChar char="q"/>
            </a:pPr>
            <a:r>
              <a:rPr lang="fr-FR" sz="1600" dirty="0">
                <a:solidFill>
                  <a:srgbClr val="000000"/>
                </a:solidFill>
                <a:latin typeface="Roboto"/>
              </a:rPr>
              <a:t>Information </a:t>
            </a:r>
            <a:r>
              <a:rPr lang="fr-FR" sz="1600" dirty="0" err="1">
                <a:solidFill>
                  <a:srgbClr val="000000"/>
                </a:solidFill>
                <a:latin typeface="Roboto"/>
              </a:rPr>
              <a:t>technology</a:t>
            </a:r>
            <a:r>
              <a:rPr lang="fr-FR" sz="1600" dirty="0">
                <a:solidFill>
                  <a:srgbClr val="000000"/>
                </a:solidFill>
                <a:latin typeface="Roboto"/>
              </a:rPr>
              <a:t> and digital communication</a:t>
            </a:r>
          </a:p>
          <a:p>
            <a:pPr marL="285750" indent="-285750">
              <a:buFont typeface="Wingdings" panose="05000000000000000000" pitchFamily="2" charset="2"/>
              <a:buChar char="q"/>
            </a:pPr>
            <a:r>
              <a:rPr lang="fr-FR" sz="1600" dirty="0" err="1"/>
              <a:t>Abilities</a:t>
            </a:r>
            <a:r>
              <a:rPr lang="fr-FR" sz="1600" dirty="0"/>
              <a:t> to </a:t>
            </a:r>
            <a:r>
              <a:rPr lang="fr-FR" sz="1600" dirty="0" err="1"/>
              <a:t>work</a:t>
            </a:r>
            <a:r>
              <a:rPr lang="fr-FR" sz="1600" dirty="0"/>
              <a:t> in a team</a:t>
            </a:r>
          </a:p>
          <a:p>
            <a:pPr marL="285750" indent="-285750">
              <a:buFont typeface="Wingdings" panose="05000000000000000000" pitchFamily="2" charset="2"/>
              <a:buChar char="q"/>
            </a:pPr>
            <a:r>
              <a:rPr lang="fr-FR" sz="1600" dirty="0" err="1"/>
              <a:t>Abilities</a:t>
            </a:r>
            <a:r>
              <a:rPr lang="fr-FR" sz="1600" dirty="0"/>
              <a:t> to </a:t>
            </a:r>
            <a:r>
              <a:rPr lang="fr-FR" sz="1600" dirty="0" err="1"/>
              <a:t>work</a:t>
            </a:r>
            <a:r>
              <a:rPr lang="fr-FR" sz="1600" dirty="0"/>
              <a:t> </a:t>
            </a:r>
            <a:r>
              <a:rPr lang="fr-FR" sz="1600" dirty="0" err="1"/>
              <a:t>independantly</a:t>
            </a:r>
            <a:endParaRPr lang="fr-FR" sz="1600" dirty="0"/>
          </a:p>
          <a:p>
            <a:pPr marL="285750" indent="-285750">
              <a:buFont typeface="Wingdings" panose="05000000000000000000" pitchFamily="2" charset="2"/>
              <a:buChar char="q"/>
            </a:pPr>
            <a:r>
              <a:rPr lang="fr-FR" sz="1600" dirty="0" err="1"/>
              <a:t>Ability</a:t>
            </a:r>
            <a:r>
              <a:rPr lang="fr-FR" sz="1600" dirty="0"/>
              <a:t> to </a:t>
            </a:r>
            <a:r>
              <a:rPr lang="fr-FR" sz="1600" dirty="0" err="1"/>
              <a:t>learn</a:t>
            </a:r>
            <a:r>
              <a:rPr lang="fr-FR" sz="1600" dirty="0"/>
              <a:t> </a:t>
            </a:r>
          </a:p>
          <a:p>
            <a:pPr marL="285750" indent="-285750">
              <a:buFont typeface="Wingdings" panose="05000000000000000000" pitchFamily="2" charset="2"/>
              <a:buChar char="q"/>
            </a:pPr>
            <a:r>
              <a:rPr lang="en-US" sz="1600" dirty="0"/>
              <a:t>Mastery of movements and postures and compliance with basic hygiene, safety and environmental rules</a:t>
            </a:r>
            <a:endParaRPr lang="fr-FR" sz="1400" dirty="0"/>
          </a:p>
        </p:txBody>
      </p:sp>
      <p:sp>
        <p:nvSpPr>
          <p:cNvPr id="10" name="ZoneTexte 9"/>
          <p:cNvSpPr txBox="1"/>
          <p:nvPr/>
        </p:nvSpPr>
        <p:spPr>
          <a:xfrm>
            <a:off x="681286" y="3336053"/>
            <a:ext cx="3478732" cy="2062103"/>
          </a:xfrm>
          <a:prstGeom prst="rect">
            <a:avLst/>
          </a:prstGeom>
          <a:noFill/>
        </p:spPr>
        <p:txBody>
          <a:bodyPr wrap="square" rtlCol="0">
            <a:spAutoFit/>
          </a:bodyPr>
          <a:lstStyle/>
          <a:p>
            <a:pPr marL="285750" indent="-285750">
              <a:buFont typeface="Wingdings" panose="05000000000000000000" pitchFamily="2" charset="2"/>
              <a:buChar char="q"/>
            </a:pPr>
            <a:r>
              <a:rPr lang="fr-FR" sz="1600" dirty="0" err="1"/>
              <a:t>Welcome</a:t>
            </a:r>
            <a:r>
              <a:rPr lang="fr-FR" sz="1600" dirty="0"/>
              <a:t>, basic </a:t>
            </a:r>
            <a:r>
              <a:rPr lang="fr-FR" sz="1600" dirty="0" err="1"/>
              <a:t>skills</a:t>
            </a:r>
            <a:r>
              <a:rPr lang="fr-FR" sz="1600" dirty="0"/>
              <a:t> </a:t>
            </a:r>
            <a:r>
              <a:rPr lang="fr-FR" sz="1600" dirty="0" err="1"/>
              <a:t>evaluation</a:t>
            </a:r>
            <a:endParaRPr lang="fr-FR" sz="1600" dirty="0"/>
          </a:p>
          <a:p>
            <a:pPr marL="285750" indent="-285750">
              <a:buFont typeface="Wingdings" panose="05000000000000000000" pitchFamily="2" charset="2"/>
              <a:buChar char="q"/>
            </a:pPr>
            <a:r>
              <a:rPr lang="fr-FR" sz="1600" dirty="0"/>
              <a:t>Construction of a VET </a:t>
            </a:r>
            <a:r>
              <a:rPr lang="fr-FR" sz="1600" dirty="0" err="1"/>
              <a:t>project</a:t>
            </a:r>
            <a:r>
              <a:rPr lang="fr-FR" sz="1600" dirty="0"/>
              <a:t> and action plan </a:t>
            </a:r>
          </a:p>
          <a:p>
            <a:pPr marL="285750" indent="-285750">
              <a:buFont typeface="Wingdings" panose="05000000000000000000" pitchFamily="2" charset="2"/>
              <a:buChar char="q"/>
            </a:pPr>
            <a:r>
              <a:rPr lang="en-US" sz="1600" dirty="0">
                <a:solidFill>
                  <a:srgbClr val="000000"/>
                </a:solidFill>
                <a:latin typeface="Roboto"/>
              </a:rPr>
              <a:t>Job search strategy and/or internship</a:t>
            </a:r>
          </a:p>
          <a:p>
            <a:pPr marL="285750" indent="-285750">
              <a:buFont typeface="Wingdings" panose="05000000000000000000" pitchFamily="2" charset="2"/>
              <a:buChar char="q"/>
            </a:pPr>
            <a:r>
              <a:rPr lang="fr-FR" sz="1600" dirty="0" err="1"/>
              <a:t>Knowledge</a:t>
            </a:r>
            <a:r>
              <a:rPr lang="fr-FR" sz="1600" dirty="0"/>
              <a:t> of </a:t>
            </a:r>
            <a:r>
              <a:rPr lang="fr-FR" sz="1600" dirty="0" err="1"/>
              <a:t>industrial</a:t>
            </a:r>
            <a:r>
              <a:rPr lang="fr-FR" sz="1600" dirty="0"/>
              <a:t> contexte and </a:t>
            </a:r>
            <a:r>
              <a:rPr lang="fr-FR" sz="1600" dirty="0" err="1"/>
              <a:t>professional</a:t>
            </a:r>
            <a:r>
              <a:rPr lang="fr-FR" sz="1600" dirty="0"/>
              <a:t> culture</a:t>
            </a:r>
          </a:p>
        </p:txBody>
      </p:sp>
      <p:sp>
        <p:nvSpPr>
          <p:cNvPr id="11" name="ZoneTexte 10"/>
          <p:cNvSpPr txBox="1"/>
          <p:nvPr/>
        </p:nvSpPr>
        <p:spPr>
          <a:xfrm>
            <a:off x="240631" y="1577591"/>
            <a:ext cx="938463" cy="400110"/>
          </a:xfrm>
          <a:prstGeom prst="rect">
            <a:avLst/>
          </a:prstGeom>
          <a:noFill/>
        </p:spPr>
        <p:txBody>
          <a:bodyPr wrap="square" rtlCol="0">
            <a:spAutoFit/>
          </a:bodyPr>
          <a:lstStyle/>
          <a:p>
            <a:r>
              <a:rPr lang="fr-FR" sz="2000" dirty="0"/>
              <a:t>59,5 h</a:t>
            </a:r>
          </a:p>
        </p:txBody>
      </p:sp>
      <p:sp>
        <p:nvSpPr>
          <p:cNvPr id="12" name="ZoneTexte 11"/>
          <p:cNvSpPr txBox="1"/>
          <p:nvPr/>
        </p:nvSpPr>
        <p:spPr>
          <a:xfrm>
            <a:off x="8008536" y="1497204"/>
            <a:ext cx="904352" cy="400110"/>
          </a:xfrm>
          <a:prstGeom prst="rect">
            <a:avLst/>
          </a:prstGeom>
          <a:noFill/>
        </p:spPr>
        <p:txBody>
          <a:bodyPr wrap="square" rtlCol="0">
            <a:spAutoFit/>
          </a:bodyPr>
          <a:lstStyle/>
          <a:p>
            <a:r>
              <a:rPr lang="fr-FR" sz="2000" dirty="0"/>
              <a:t>105 h</a:t>
            </a:r>
          </a:p>
        </p:txBody>
      </p:sp>
    </p:spTree>
    <p:extLst>
      <p:ext uri="{BB962C8B-B14F-4D97-AF65-F5344CB8AC3E}">
        <p14:creationId xmlns:p14="http://schemas.microsoft.com/office/powerpoint/2010/main" val="95055573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par>
                          <p:cTn id="8" fill="hold">
                            <p:stCondLst>
                              <p:cond delay="500"/>
                            </p:stCondLst>
                            <p:childTnLst>
                              <p:par>
                                <p:cTn id="9" presetID="1" presetClass="entr" presetSubtype="0" fill="hold" grpId="0" nodeType="afterEffect">
                                  <p:stCondLst>
                                    <p:cond delay="250"/>
                                  </p:stCondLst>
                                  <p:childTnLst>
                                    <p:set>
                                      <p:cBhvr>
                                        <p:cTn id="10" dur="1" fill="hold">
                                          <p:stCondLst>
                                            <p:cond delay="999"/>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1000" fill="hold"/>
                                        <p:tgtEl>
                                          <p:spTgt spid="10"/>
                                        </p:tgtEl>
                                        <p:attrNameLst>
                                          <p:attrName>ppt_x</p:attrName>
                                        </p:attrNameLst>
                                      </p:cBhvr>
                                      <p:tavLst>
                                        <p:tav tm="0">
                                          <p:val>
                                            <p:strVal val="#ppt_x"/>
                                          </p:val>
                                        </p:tav>
                                        <p:tav tm="100000">
                                          <p:val>
                                            <p:strVal val="#ppt_x"/>
                                          </p:val>
                                        </p:tav>
                                      </p:tavLst>
                                    </p:anim>
                                    <p:anim calcmode="lin" valueType="num">
                                      <p:cBhvr additive="base">
                                        <p:cTn id="16" dur="10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barn(inVertical)">
                                      <p:cBhvr>
                                        <p:cTn id="21" dur="500"/>
                                        <p:tgtEl>
                                          <p:spTgt spid="3"/>
                                        </p:tgtEl>
                                      </p:cBhvr>
                                    </p:animEffect>
                                  </p:childTnLst>
                                </p:cTn>
                              </p:par>
                            </p:childTnLst>
                          </p:cTn>
                        </p:par>
                        <p:par>
                          <p:cTn id="22" fill="hold">
                            <p:stCondLst>
                              <p:cond delay="500"/>
                            </p:stCondLst>
                            <p:childTnLst>
                              <p:par>
                                <p:cTn id="23" presetID="1" presetClass="entr" presetSubtype="0" fill="hold" grpId="0" nodeType="afterEffect">
                                  <p:stCondLst>
                                    <p:cond delay="250"/>
                                  </p:stCondLst>
                                  <p:childTnLst>
                                    <p:set>
                                      <p:cBhvr>
                                        <p:cTn id="24" dur="1" fill="hold">
                                          <p:stCondLst>
                                            <p:cond delay="999"/>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1000" fill="hold"/>
                                        <p:tgtEl>
                                          <p:spTgt spid="2"/>
                                        </p:tgtEl>
                                        <p:attrNameLst>
                                          <p:attrName>ppt_x</p:attrName>
                                        </p:attrNameLst>
                                      </p:cBhvr>
                                      <p:tavLst>
                                        <p:tav tm="0">
                                          <p:val>
                                            <p:strVal val="#ppt_x"/>
                                          </p:val>
                                        </p:tav>
                                        <p:tav tm="100000">
                                          <p:val>
                                            <p:strVal val="#ppt_x"/>
                                          </p:val>
                                        </p:tav>
                                      </p:tavLst>
                                    </p:anim>
                                    <p:anim calcmode="lin" valueType="num">
                                      <p:cBhvr additive="base">
                                        <p:cTn id="30"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2" grpId="0"/>
      <p:bldP spid="10" grpId="0"/>
      <p:bldP spid="11"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3"/>
          <p:cNvSpPr>
            <a:spLocks noGrp="1"/>
          </p:cNvSpPr>
          <p:nvPr>
            <p:ph type="title"/>
          </p:nvPr>
        </p:nvSpPr>
        <p:spPr>
          <a:xfrm>
            <a:off x="0" y="0"/>
            <a:ext cx="9340770" cy="1473998"/>
          </a:xfrm>
          <a:solidFill>
            <a:schemeClr val="bg1">
              <a:lumMod val="95000"/>
            </a:schemeClr>
          </a:solidFill>
        </p:spPr>
        <p:txBody>
          <a:bodyPr>
            <a:normAutofit fontScale="90000"/>
          </a:bodyPr>
          <a:lstStyle/>
          <a:p>
            <a:r>
              <a:rPr lang="en-US" sz="3200" dirty="0">
                <a:solidFill>
                  <a:schemeClr val="tx1"/>
                </a:solidFill>
              </a:rPr>
              <a:t>Technical modules </a:t>
            </a:r>
            <a:br>
              <a:rPr lang="en-US" sz="3200" dirty="0">
                <a:solidFill>
                  <a:schemeClr val="tx1"/>
                </a:solidFill>
              </a:rPr>
            </a:br>
            <a:r>
              <a:rPr lang="en-US" sz="2200" dirty="0">
                <a:solidFill>
                  <a:schemeClr val="tx1"/>
                </a:solidFill>
              </a:rPr>
              <a:t>Discovery and acquisition of the first professional gestures of the trades on technical platforms (workshops) and in companies (On-the-job training in </a:t>
            </a:r>
            <a:r>
              <a:rPr lang="en-US" sz="2200" dirty="0" err="1">
                <a:solidFill>
                  <a:schemeClr val="tx1"/>
                </a:solidFill>
              </a:rPr>
              <a:t>compagnies</a:t>
            </a:r>
            <a:r>
              <a:rPr lang="en-US" sz="2200" dirty="0">
                <a:solidFill>
                  <a:schemeClr val="tx1"/>
                </a:solidFill>
              </a:rPr>
              <a:t>)</a:t>
            </a:r>
            <a:endParaRPr lang="fr-FR" sz="1300" dirty="0">
              <a:solidFill>
                <a:schemeClr val="tx1"/>
              </a:solidFill>
            </a:endParaRPr>
          </a:p>
        </p:txBody>
      </p:sp>
      <p:sp>
        <p:nvSpPr>
          <p:cNvPr id="5" name="ZoneTexte 4"/>
          <p:cNvSpPr txBox="1"/>
          <p:nvPr/>
        </p:nvSpPr>
        <p:spPr>
          <a:xfrm>
            <a:off x="366724" y="6186111"/>
            <a:ext cx="9653572" cy="646331"/>
          </a:xfrm>
          <a:prstGeom prst="rect">
            <a:avLst/>
          </a:prstGeom>
          <a:noFill/>
        </p:spPr>
        <p:txBody>
          <a:bodyPr wrap="square" rtlCol="0">
            <a:spAutoFit/>
          </a:bodyPr>
          <a:lstStyle/>
          <a:p>
            <a:r>
              <a:rPr lang="fr-FR" b="1" dirty="0"/>
              <a:t>localisation: </a:t>
            </a:r>
          </a:p>
          <a:p>
            <a:r>
              <a:rPr lang="fr-FR" dirty="0">
                <a:solidFill>
                  <a:srgbClr val="00B0F0"/>
                </a:solidFill>
              </a:rPr>
              <a:t>le lycée de la fontaine des Eaux (Dinan)		</a:t>
            </a:r>
            <a:r>
              <a:rPr lang="fr-FR" dirty="0">
                <a:solidFill>
                  <a:srgbClr val="FF3399"/>
                </a:solidFill>
              </a:rPr>
              <a:t>le lycée Maupertuis ( St Malo)</a:t>
            </a:r>
          </a:p>
        </p:txBody>
      </p:sp>
      <p:sp>
        <p:nvSpPr>
          <p:cNvPr id="6" name="Forme libre 5"/>
          <p:cNvSpPr/>
          <p:nvPr/>
        </p:nvSpPr>
        <p:spPr>
          <a:xfrm>
            <a:off x="366724" y="1801500"/>
            <a:ext cx="1772726" cy="1667994"/>
          </a:xfrm>
          <a:custGeom>
            <a:avLst/>
            <a:gdLst>
              <a:gd name="connsiteX0" fmla="*/ 0 w 1783548"/>
              <a:gd name="connsiteY0" fmla="*/ 775844 h 1551687"/>
              <a:gd name="connsiteX1" fmla="*/ 387922 w 1783548"/>
              <a:gd name="connsiteY1" fmla="*/ 0 h 1551687"/>
              <a:gd name="connsiteX2" fmla="*/ 1395626 w 1783548"/>
              <a:gd name="connsiteY2" fmla="*/ 0 h 1551687"/>
              <a:gd name="connsiteX3" fmla="*/ 1783548 w 1783548"/>
              <a:gd name="connsiteY3" fmla="*/ 775844 h 1551687"/>
              <a:gd name="connsiteX4" fmla="*/ 1395626 w 1783548"/>
              <a:gd name="connsiteY4" fmla="*/ 1551687 h 1551687"/>
              <a:gd name="connsiteX5" fmla="*/ 387922 w 1783548"/>
              <a:gd name="connsiteY5" fmla="*/ 1551687 h 1551687"/>
              <a:gd name="connsiteX6" fmla="*/ 0 w 1783548"/>
              <a:gd name="connsiteY6" fmla="*/ 775844 h 1551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3548" h="1551687">
                <a:moveTo>
                  <a:pt x="891773" y="0"/>
                </a:moveTo>
                <a:lnTo>
                  <a:pt x="1783547" y="337492"/>
                </a:lnTo>
                <a:lnTo>
                  <a:pt x="1783547" y="1214195"/>
                </a:lnTo>
                <a:lnTo>
                  <a:pt x="891773" y="1551687"/>
                </a:lnTo>
                <a:lnTo>
                  <a:pt x="1" y="1214195"/>
                </a:lnTo>
                <a:lnTo>
                  <a:pt x="1" y="337492"/>
                </a:lnTo>
                <a:lnTo>
                  <a:pt x="891773" y="0"/>
                </a:lnTo>
                <a:close/>
              </a:path>
            </a:pathLst>
          </a:custGeom>
          <a:solidFill>
            <a:srgbClr val="00B0F0"/>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287525" tIns="323657" rIns="287526" bIns="323656" numCol="1" spcCol="1270" anchor="ctr" anchorCtr="0">
            <a:noAutofit/>
          </a:bodyPr>
          <a:lstStyle/>
          <a:p>
            <a:pPr algn="ctr" defTabSz="533400">
              <a:lnSpc>
                <a:spcPct val="90000"/>
              </a:lnSpc>
              <a:spcBef>
                <a:spcPct val="0"/>
              </a:spcBef>
              <a:spcAft>
                <a:spcPct val="35000"/>
              </a:spcAft>
            </a:pPr>
            <a:r>
              <a:rPr lang="fr-FR" sz="1600" dirty="0" err="1">
                <a:solidFill>
                  <a:srgbClr val="000000"/>
                </a:solidFill>
                <a:latin typeface="Roboto"/>
              </a:rPr>
              <a:t>industrial</a:t>
            </a:r>
            <a:r>
              <a:rPr lang="fr-FR" sz="1600" dirty="0">
                <a:solidFill>
                  <a:srgbClr val="000000"/>
                </a:solidFill>
                <a:latin typeface="Roboto"/>
              </a:rPr>
              <a:t> maintenance </a:t>
            </a:r>
            <a:r>
              <a:rPr lang="fr-FR" sz="1600" dirty="0" err="1">
                <a:solidFill>
                  <a:srgbClr val="000000"/>
                </a:solidFill>
                <a:latin typeface="Roboto"/>
              </a:rPr>
              <a:t>technician</a:t>
            </a:r>
            <a:endParaRPr lang="fr-FR" sz="1600" dirty="0">
              <a:latin typeface="Arial" panose="020B0604020202020204" pitchFamily="34" charset="0"/>
              <a:cs typeface="Arial" panose="020B0604020202020204" pitchFamily="34" charset="0"/>
            </a:endParaRPr>
          </a:p>
        </p:txBody>
      </p:sp>
      <p:sp>
        <p:nvSpPr>
          <p:cNvPr id="7" name="Forme libre 6"/>
          <p:cNvSpPr/>
          <p:nvPr/>
        </p:nvSpPr>
        <p:spPr>
          <a:xfrm>
            <a:off x="4034810" y="1314126"/>
            <a:ext cx="1772725" cy="1728441"/>
          </a:xfrm>
          <a:custGeom>
            <a:avLst/>
            <a:gdLst>
              <a:gd name="connsiteX0" fmla="*/ 0 w 1783548"/>
              <a:gd name="connsiteY0" fmla="*/ 775844 h 1551687"/>
              <a:gd name="connsiteX1" fmla="*/ 387922 w 1783548"/>
              <a:gd name="connsiteY1" fmla="*/ 0 h 1551687"/>
              <a:gd name="connsiteX2" fmla="*/ 1395626 w 1783548"/>
              <a:gd name="connsiteY2" fmla="*/ 0 h 1551687"/>
              <a:gd name="connsiteX3" fmla="*/ 1783548 w 1783548"/>
              <a:gd name="connsiteY3" fmla="*/ 775844 h 1551687"/>
              <a:gd name="connsiteX4" fmla="*/ 1395626 w 1783548"/>
              <a:gd name="connsiteY4" fmla="*/ 1551687 h 1551687"/>
              <a:gd name="connsiteX5" fmla="*/ 387922 w 1783548"/>
              <a:gd name="connsiteY5" fmla="*/ 1551687 h 1551687"/>
              <a:gd name="connsiteX6" fmla="*/ 0 w 1783548"/>
              <a:gd name="connsiteY6" fmla="*/ 775844 h 1551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3548" h="1551687">
                <a:moveTo>
                  <a:pt x="891773" y="0"/>
                </a:moveTo>
                <a:lnTo>
                  <a:pt x="1783547" y="337492"/>
                </a:lnTo>
                <a:lnTo>
                  <a:pt x="1783547" y="1214195"/>
                </a:lnTo>
                <a:lnTo>
                  <a:pt x="891773" y="1551687"/>
                </a:lnTo>
                <a:lnTo>
                  <a:pt x="1" y="1214195"/>
                </a:lnTo>
                <a:lnTo>
                  <a:pt x="1" y="337492"/>
                </a:lnTo>
                <a:lnTo>
                  <a:pt x="891773" y="0"/>
                </a:lnTo>
                <a:close/>
              </a:path>
            </a:pathLst>
          </a:custGeom>
          <a:solidFill>
            <a:srgbClr val="00B0F0"/>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287525" tIns="323657" rIns="287526" bIns="323656" numCol="1" spcCol="1270" anchor="ctr" anchorCtr="0">
            <a:noAutofit/>
          </a:bodyPr>
          <a:lstStyle/>
          <a:p>
            <a:pPr algn="ctr" defTabSz="533400">
              <a:lnSpc>
                <a:spcPct val="90000"/>
              </a:lnSpc>
              <a:spcBef>
                <a:spcPct val="0"/>
              </a:spcBef>
              <a:spcAft>
                <a:spcPct val="35000"/>
              </a:spcAft>
            </a:pPr>
            <a:r>
              <a:rPr lang="fr-FR" sz="1600" dirty="0" err="1">
                <a:solidFill>
                  <a:srgbClr val="000000"/>
                </a:solidFill>
                <a:latin typeface="Roboto"/>
              </a:rPr>
              <a:t>refrigeration</a:t>
            </a:r>
            <a:r>
              <a:rPr lang="fr-FR" sz="1600" dirty="0">
                <a:solidFill>
                  <a:srgbClr val="000000"/>
                </a:solidFill>
                <a:latin typeface="Roboto"/>
              </a:rPr>
              <a:t> </a:t>
            </a:r>
            <a:r>
              <a:rPr lang="fr-FR" sz="1600" dirty="0" err="1">
                <a:solidFill>
                  <a:srgbClr val="000000"/>
                </a:solidFill>
                <a:latin typeface="Roboto"/>
              </a:rPr>
              <a:t>technician</a:t>
            </a:r>
            <a:endParaRPr lang="fr-FR" sz="1600" dirty="0">
              <a:latin typeface="Arial" panose="020B0604020202020204" pitchFamily="34" charset="0"/>
              <a:cs typeface="Arial" panose="020B0604020202020204" pitchFamily="34" charset="0"/>
            </a:endParaRPr>
          </a:p>
        </p:txBody>
      </p:sp>
      <p:sp>
        <p:nvSpPr>
          <p:cNvPr id="8" name="Forme libre 7"/>
          <p:cNvSpPr/>
          <p:nvPr/>
        </p:nvSpPr>
        <p:spPr>
          <a:xfrm>
            <a:off x="5841490" y="3871707"/>
            <a:ext cx="1828664" cy="1641423"/>
          </a:xfrm>
          <a:custGeom>
            <a:avLst/>
            <a:gdLst>
              <a:gd name="connsiteX0" fmla="*/ 0 w 1783548"/>
              <a:gd name="connsiteY0" fmla="*/ 775844 h 1551687"/>
              <a:gd name="connsiteX1" fmla="*/ 387922 w 1783548"/>
              <a:gd name="connsiteY1" fmla="*/ 0 h 1551687"/>
              <a:gd name="connsiteX2" fmla="*/ 1395626 w 1783548"/>
              <a:gd name="connsiteY2" fmla="*/ 0 h 1551687"/>
              <a:gd name="connsiteX3" fmla="*/ 1783548 w 1783548"/>
              <a:gd name="connsiteY3" fmla="*/ 775844 h 1551687"/>
              <a:gd name="connsiteX4" fmla="*/ 1395626 w 1783548"/>
              <a:gd name="connsiteY4" fmla="*/ 1551687 h 1551687"/>
              <a:gd name="connsiteX5" fmla="*/ 387922 w 1783548"/>
              <a:gd name="connsiteY5" fmla="*/ 1551687 h 1551687"/>
              <a:gd name="connsiteX6" fmla="*/ 0 w 1783548"/>
              <a:gd name="connsiteY6" fmla="*/ 775844 h 1551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3548" h="1551687">
                <a:moveTo>
                  <a:pt x="891773" y="0"/>
                </a:moveTo>
                <a:lnTo>
                  <a:pt x="1783547" y="337492"/>
                </a:lnTo>
                <a:lnTo>
                  <a:pt x="1783547" y="1214195"/>
                </a:lnTo>
                <a:lnTo>
                  <a:pt x="891773" y="1551687"/>
                </a:lnTo>
                <a:lnTo>
                  <a:pt x="1" y="1214195"/>
                </a:lnTo>
                <a:lnTo>
                  <a:pt x="1" y="337492"/>
                </a:lnTo>
                <a:lnTo>
                  <a:pt x="891773" y="0"/>
                </a:lnTo>
                <a:close/>
              </a:path>
            </a:pathLst>
          </a:custGeom>
          <a:solidFill>
            <a:srgbClr val="FF3399"/>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287525" tIns="323657" rIns="287526" bIns="323656" numCol="1" spcCol="1270" anchor="ctr" anchorCtr="0">
            <a:noAutofit/>
          </a:bodyPr>
          <a:lstStyle/>
          <a:p>
            <a:pPr algn="ctr" defTabSz="533400">
              <a:lnSpc>
                <a:spcPct val="90000"/>
              </a:lnSpc>
              <a:spcBef>
                <a:spcPct val="0"/>
              </a:spcBef>
              <a:spcAft>
                <a:spcPct val="35000"/>
              </a:spcAft>
            </a:pPr>
            <a:r>
              <a:rPr lang="fr-FR" sz="1600" dirty="0" err="1">
                <a:latin typeface="Arial" panose="020B0604020202020204" pitchFamily="34" charset="0"/>
                <a:cs typeface="Arial" panose="020B0604020202020204" pitchFamily="34" charset="0"/>
              </a:rPr>
              <a:t>Electricity</a:t>
            </a:r>
            <a:endParaRPr lang="fr-FR" sz="1600" dirty="0">
              <a:latin typeface="Arial" panose="020B0604020202020204" pitchFamily="34" charset="0"/>
              <a:cs typeface="Arial" panose="020B0604020202020204" pitchFamily="34" charset="0"/>
            </a:endParaRPr>
          </a:p>
        </p:txBody>
      </p:sp>
      <p:sp>
        <p:nvSpPr>
          <p:cNvPr id="9" name="Forme libre 8"/>
          <p:cNvSpPr/>
          <p:nvPr/>
        </p:nvSpPr>
        <p:spPr>
          <a:xfrm>
            <a:off x="2579537" y="3770571"/>
            <a:ext cx="1828665" cy="1641423"/>
          </a:xfrm>
          <a:custGeom>
            <a:avLst/>
            <a:gdLst>
              <a:gd name="connsiteX0" fmla="*/ 0 w 1783548"/>
              <a:gd name="connsiteY0" fmla="*/ 775844 h 1551687"/>
              <a:gd name="connsiteX1" fmla="*/ 387922 w 1783548"/>
              <a:gd name="connsiteY1" fmla="*/ 0 h 1551687"/>
              <a:gd name="connsiteX2" fmla="*/ 1395626 w 1783548"/>
              <a:gd name="connsiteY2" fmla="*/ 0 h 1551687"/>
              <a:gd name="connsiteX3" fmla="*/ 1783548 w 1783548"/>
              <a:gd name="connsiteY3" fmla="*/ 775844 h 1551687"/>
              <a:gd name="connsiteX4" fmla="*/ 1395626 w 1783548"/>
              <a:gd name="connsiteY4" fmla="*/ 1551687 h 1551687"/>
              <a:gd name="connsiteX5" fmla="*/ 387922 w 1783548"/>
              <a:gd name="connsiteY5" fmla="*/ 1551687 h 1551687"/>
              <a:gd name="connsiteX6" fmla="*/ 0 w 1783548"/>
              <a:gd name="connsiteY6" fmla="*/ 775844 h 1551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3548" h="1551687">
                <a:moveTo>
                  <a:pt x="891773" y="0"/>
                </a:moveTo>
                <a:lnTo>
                  <a:pt x="1783547" y="337492"/>
                </a:lnTo>
                <a:lnTo>
                  <a:pt x="1783547" y="1214195"/>
                </a:lnTo>
                <a:lnTo>
                  <a:pt x="891773" y="1551687"/>
                </a:lnTo>
                <a:lnTo>
                  <a:pt x="1" y="1214195"/>
                </a:lnTo>
                <a:lnTo>
                  <a:pt x="1" y="337492"/>
                </a:lnTo>
                <a:lnTo>
                  <a:pt x="891773" y="0"/>
                </a:lnTo>
                <a:close/>
              </a:path>
            </a:pathLst>
          </a:custGeom>
          <a:solidFill>
            <a:srgbClr val="FF3399"/>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287525" tIns="323657" rIns="287526" bIns="323656" numCol="1" spcCol="1270" anchor="ctr" anchorCtr="0">
            <a:noAutofit/>
          </a:bodyPr>
          <a:lstStyle/>
          <a:p>
            <a:pPr algn="ctr" defTabSz="533400">
              <a:lnSpc>
                <a:spcPct val="90000"/>
              </a:lnSpc>
              <a:spcBef>
                <a:spcPct val="0"/>
              </a:spcBef>
              <a:spcAft>
                <a:spcPct val="35000"/>
              </a:spcAft>
            </a:pPr>
            <a:r>
              <a:rPr lang="fr-FR" sz="1600" dirty="0" err="1">
                <a:latin typeface="Arial" panose="020B0604020202020204" pitchFamily="34" charset="0"/>
                <a:cs typeface="Arial" panose="020B0604020202020204" pitchFamily="34" charset="0"/>
              </a:rPr>
              <a:t>Industrial</a:t>
            </a:r>
            <a:r>
              <a:rPr lang="fr-FR" sz="1600" dirty="0">
                <a:latin typeface="Arial" panose="020B0604020202020204" pitchFamily="34" charset="0"/>
                <a:cs typeface="Arial" panose="020B0604020202020204" pitchFamily="34" charset="0"/>
              </a:rPr>
              <a:t> </a:t>
            </a:r>
            <a:r>
              <a:rPr lang="fr-FR" sz="1600" dirty="0" err="1">
                <a:latin typeface="Arial" panose="020B0604020202020204" pitchFamily="34" charset="0"/>
                <a:cs typeface="Arial" panose="020B0604020202020204" pitchFamily="34" charset="0"/>
              </a:rPr>
              <a:t>boilmaker</a:t>
            </a:r>
            <a:endParaRPr lang="fr-FR" sz="1600" dirty="0">
              <a:latin typeface="Arial" panose="020B0604020202020204" pitchFamily="34" charset="0"/>
              <a:cs typeface="Arial" panose="020B0604020202020204" pitchFamily="34" charset="0"/>
            </a:endParaRPr>
          </a:p>
        </p:txBody>
      </p:sp>
      <p:sp>
        <p:nvSpPr>
          <p:cNvPr id="10" name="Forme libre 9"/>
          <p:cNvSpPr/>
          <p:nvPr/>
        </p:nvSpPr>
        <p:spPr>
          <a:xfrm>
            <a:off x="7702895" y="1796220"/>
            <a:ext cx="1828664" cy="1641423"/>
          </a:xfrm>
          <a:custGeom>
            <a:avLst/>
            <a:gdLst>
              <a:gd name="connsiteX0" fmla="*/ 0 w 1783548"/>
              <a:gd name="connsiteY0" fmla="*/ 775844 h 1551687"/>
              <a:gd name="connsiteX1" fmla="*/ 387922 w 1783548"/>
              <a:gd name="connsiteY1" fmla="*/ 0 h 1551687"/>
              <a:gd name="connsiteX2" fmla="*/ 1395626 w 1783548"/>
              <a:gd name="connsiteY2" fmla="*/ 0 h 1551687"/>
              <a:gd name="connsiteX3" fmla="*/ 1783548 w 1783548"/>
              <a:gd name="connsiteY3" fmla="*/ 775844 h 1551687"/>
              <a:gd name="connsiteX4" fmla="*/ 1395626 w 1783548"/>
              <a:gd name="connsiteY4" fmla="*/ 1551687 h 1551687"/>
              <a:gd name="connsiteX5" fmla="*/ 387922 w 1783548"/>
              <a:gd name="connsiteY5" fmla="*/ 1551687 h 1551687"/>
              <a:gd name="connsiteX6" fmla="*/ 0 w 1783548"/>
              <a:gd name="connsiteY6" fmla="*/ 775844 h 1551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3548" h="1551687">
                <a:moveTo>
                  <a:pt x="891773" y="0"/>
                </a:moveTo>
                <a:lnTo>
                  <a:pt x="1783547" y="337492"/>
                </a:lnTo>
                <a:lnTo>
                  <a:pt x="1783547" y="1214195"/>
                </a:lnTo>
                <a:lnTo>
                  <a:pt x="891773" y="1551687"/>
                </a:lnTo>
                <a:lnTo>
                  <a:pt x="1" y="1214195"/>
                </a:lnTo>
                <a:lnTo>
                  <a:pt x="1" y="337492"/>
                </a:lnTo>
                <a:lnTo>
                  <a:pt x="891773" y="0"/>
                </a:lnTo>
                <a:close/>
              </a:path>
            </a:pathLst>
          </a:custGeom>
          <a:solidFill>
            <a:schemeClr val="accent3">
              <a:lumMod val="75000"/>
            </a:schemeClr>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287525" tIns="323657" rIns="287526" bIns="323656" numCol="1" spcCol="1270" anchor="ctr" anchorCtr="0">
            <a:noAutofit/>
          </a:bodyPr>
          <a:lstStyle/>
          <a:p>
            <a:pPr algn="ctr" defTabSz="533400">
              <a:lnSpc>
                <a:spcPct val="90000"/>
              </a:lnSpc>
              <a:spcBef>
                <a:spcPct val="0"/>
              </a:spcBef>
              <a:spcAft>
                <a:spcPct val="35000"/>
              </a:spcAft>
            </a:pPr>
            <a:r>
              <a:rPr lang="fr-FR" sz="1600" dirty="0">
                <a:latin typeface="Arial" panose="020B0604020202020204" pitchFamily="34" charset="0"/>
                <a:cs typeface="Arial" panose="020B0604020202020204" pitchFamily="34" charset="0"/>
              </a:rPr>
              <a:t>Production </a:t>
            </a:r>
            <a:r>
              <a:rPr lang="fr-FR" sz="1600" dirty="0" err="1">
                <a:latin typeface="Arial" panose="020B0604020202020204" pitchFamily="34" charset="0"/>
                <a:cs typeface="Arial" panose="020B0604020202020204" pitchFamily="34" charset="0"/>
              </a:rPr>
              <a:t>operator</a:t>
            </a:r>
            <a:endParaRPr lang="fr-FR" sz="1600" dirty="0">
              <a:latin typeface="Arial" panose="020B0604020202020204" pitchFamily="34" charset="0"/>
              <a:cs typeface="Arial" panose="020B0604020202020204" pitchFamily="34" charset="0"/>
            </a:endParaRPr>
          </a:p>
        </p:txBody>
      </p:sp>
      <p:sp>
        <p:nvSpPr>
          <p:cNvPr id="12" name="ZoneTexte 11"/>
          <p:cNvSpPr txBox="1"/>
          <p:nvPr/>
        </p:nvSpPr>
        <p:spPr>
          <a:xfrm>
            <a:off x="233179" y="3520206"/>
            <a:ext cx="2039816" cy="369332"/>
          </a:xfrm>
          <a:prstGeom prst="rect">
            <a:avLst/>
          </a:prstGeom>
          <a:noFill/>
        </p:spPr>
        <p:txBody>
          <a:bodyPr wrap="square" rtlCol="0">
            <a:spAutoFit/>
          </a:bodyPr>
          <a:lstStyle/>
          <a:p>
            <a:r>
              <a:rPr lang="fr-FR" dirty="0"/>
              <a:t>28 h + 14 h FSPE</a:t>
            </a:r>
          </a:p>
        </p:txBody>
      </p:sp>
      <p:sp>
        <p:nvSpPr>
          <p:cNvPr id="13" name="ZoneTexte 12"/>
          <p:cNvSpPr txBox="1"/>
          <p:nvPr/>
        </p:nvSpPr>
        <p:spPr>
          <a:xfrm>
            <a:off x="6442363" y="5584664"/>
            <a:ext cx="1380785" cy="369332"/>
          </a:xfrm>
          <a:prstGeom prst="rect">
            <a:avLst/>
          </a:prstGeom>
          <a:noFill/>
        </p:spPr>
        <p:txBody>
          <a:bodyPr wrap="square" rtlCol="0">
            <a:spAutoFit/>
          </a:bodyPr>
          <a:lstStyle/>
          <a:p>
            <a:r>
              <a:rPr lang="fr-FR" dirty="0"/>
              <a:t>21 h</a:t>
            </a:r>
          </a:p>
        </p:txBody>
      </p:sp>
      <p:sp>
        <p:nvSpPr>
          <p:cNvPr id="14" name="ZoneTexte 13"/>
          <p:cNvSpPr txBox="1"/>
          <p:nvPr/>
        </p:nvSpPr>
        <p:spPr>
          <a:xfrm>
            <a:off x="2473962" y="5494557"/>
            <a:ext cx="2039816" cy="369332"/>
          </a:xfrm>
          <a:prstGeom prst="rect">
            <a:avLst/>
          </a:prstGeom>
          <a:noFill/>
        </p:spPr>
        <p:txBody>
          <a:bodyPr wrap="square" rtlCol="0">
            <a:spAutoFit/>
          </a:bodyPr>
          <a:lstStyle/>
          <a:p>
            <a:r>
              <a:rPr lang="fr-FR" dirty="0"/>
              <a:t>28 h + 14 h FSPE</a:t>
            </a:r>
          </a:p>
        </p:txBody>
      </p:sp>
      <p:sp>
        <p:nvSpPr>
          <p:cNvPr id="15" name="ZoneTexte 14"/>
          <p:cNvSpPr txBox="1"/>
          <p:nvPr/>
        </p:nvSpPr>
        <p:spPr>
          <a:xfrm>
            <a:off x="4323295" y="3118645"/>
            <a:ext cx="1195754" cy="369332"/>
          </a:xfrm>
          <a:prstGeom prst="rect">
            <a:avLst/>
          </a:prstGeom>
          <a:noFill/>
        </p:spPr>
        <p:txBody>
          <a:bodyPr wrap="square" rtlCol="0">
            <a:spAutoFit/>
          </a:bodyPr>
          <a:lstStyle/>
          <a:p>
            <a:pPr algn="ctr"/>
            <a:r>
              <a:rPr lang="fr-FR" dirty="0"/>
              <a:t>28 h</a:t>
            </a:r>
          </a:p>
        </p:txBody>
      </p:sp>
      <p:sp>
        <p:nvSpPr>
          <p:cNvPr id="16" name="ZoneTexte 15"/>
          <p:cNvSpPr txBox="1"/>
          <p:nvPr/>
        </p:nvSpPr>
        <p:spPr>
          <a:xfrm>
            <a:off x="7940146" y="3502375"/>
            <a:ext cx="1354161" cy="369332"/>
          </a:xfrm>
          <a:prstGeom prst="rect">
            <a:avLst/>
          </a:prstGeom>
          <a:noFill/>
        </p:spPr>
        <p:txBody>
          <a:bodyPr wrap="square" rtlCol="0">
            <a:spAutoFit/>
          </a:bodyPr>
          <a:lstStyle/>
          <a:p>
            <a:pPr algn="ctr"/>
            <a:r>
              <a:rPr lang="fr-FR" dirty="0"/>
              <a:t>14 h FSPE</a:t>
            </a:r>
          </a:p>
        </p:txBody>
      </p:sp>
    </p:spTree>
    <p:extLst>
      <p:ext uri="{BB962C8B-B14F-4D97-AF65-F5344CB8AC3E}">
        <p14:creationId xmlns:p14="http://schemas.microsoft.com/office/powerpoint/2010/main" val="336693242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50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par>
                          <p:cTn id="13" fill="hold">
                            <p:stCondLst>
                              <p:cond delay="500"/>
                            </p:stCondLst>
                            <p:childTnLst>
                              <p:par>
                                <p:cTn id="14" presetID="42" presetClass="entr" presetSubtype="0" fill="hold" grpId="0" nodeType="after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1000"/>
                                        <p:tgtEl>
                                          <p:spTgt spid="12"/>
                                        </p:tgtEl>
                                      </p:cBhvr>
                                    </p:animEffect>
                                    <p:anim calcmode="lin" valueType="num">
                                      <p:cBhvr>
                                        <p:cTn id="17" dur="1000" fill="hold"/>
                                        <p:tgtEl>
                                          <p:spTgt spid="12"/>
                                        </p:tgtEl>
                                        <p:attrNameLst>
                                          <p:attrName>ppt_x</p:attrName>
                                        </p:attrNameLst>
                                      </p:cBhvr>
                                      <p:tavLst>
                                        <p:tav tm="0">
                                          <p:val>
                                            <p:strVal val="#ppt_x"/>
                                          </p:val>
                                        </p:tav>
                                        <p:tav tm="100000">
                                          <p:val>
                                            <p:strVal val="#ppt_x"/>
                                          </p:val>
                                        </p:tav>
                                      </p:tavLst>
                                    </p:anim>
                                    <p:anim calcmode="lin" valueType="num">
                                      <p:cBhvr>
                                        <p:cTn id="18" dur="1000" fill="hold"/>
                                        <p:tgtEl>
                                          <p:spTgt spid="12"/>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16" presetClass="entr" presetSubtype="21" fill="hold" grpId="0" nodeType="afterEffect">
                                  <p:stCondLst>
                                    <p:cond delay="100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par>
                          <p:cTn id="23" fill="hold">
                            <p:stCondLst>
                              <p:cond delay="3000"/>
                            </p:stCondLst>
                            <p:childTnLst>
                              <p:par>
                                <p:cTn id="24" presetID="42" presetClass="entr" presetSubtype="0" fill="hold" grpId="0" nodeType="after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fade">
                                      <p:cBhvr>
                                        <p:cTn id="26" dur="1000"/>
                                        <p:tgtEl>
                                          <p:spTgt spid="15"/>
                                        </p:tgtEl>
                                      </p:cBhvr>
                                    </p:animEffect>
                                    <p:anim calcmode="lin" valueType="num">
                                      <p:cBhvr>
                                        <p:cTn id="27" dur="1000" fill="hold"/>
                                        <p:tgtEl>
                                          <p:spTgt spid="15"/>
                                        </p:tgtEl>
                                        <p:attrNameLst>
                                          <p:attrName>ppt_x</p:attrName>
                                        </p:attrNameLst>
                                      </p:cBhvr>
                                      <p:tavLst>
                                        <p:tav tm="0">
                                          <p:val>
                                            <p:strVal val="#ppt_x"/>
                                          </p:val>
                                        </p:tav>
                                        <p:tav tm="100000">
                                          <p:val>
                                            <p:strVal val="#ppt_x"/>
                                          </p:val>
                                        </p:tav>
                                      </p:tavLst>
                                    </p:anim>
                                    <p:anim calcmode="lin" valueType="num">
                                      <p:cBhvr>
                                        <p:cTn id="28" dur="1000" fill="hold"/>
                                        <p:tgtEl>
                                          <p:spTgt spid="15"/>
                                        </p:tgtEl>
                                        <p:attrNameLst>
                                          <p:attrName>ppt_y</p:attrName>
                                        </p:attrNameLst>
                                      </p:cBhvr>
                                      <p:tavLst>
                                        <p:tav tm="0">
                                          <p:val>
                                            <p:strVal val="#ppt_y+.1"/>
                                          </p:val>
                                        </p:tav>
                                        <p:tav tm="100000">
                                          <p:val>
                                            <p:strVal val="#ppt_y"/>
                                          </p:val>
                                        </p:tav>
                                      </p:tavLst>
                                    </p:anim>
                                  </p:childTnLst>
                                </p:cTn>
                              </p:par>
                            </p:childTnLst>
                          </p:cTn>
                        </p:par>
                        <p:par>
                          <p:cTn id="29" fill="hold">
                            <p:stCondLst>
                              <p:cond delay="4000"/>
                            </p:stCondLst>
                            <p:childTnLst>
                              <p:par>
                                <p:cTn id="30" presetID="16" presetClass="entr" presetSubtype="21" fill="hold" grpId="0" nodeType="afterEffect">
                                  <p:stCondLst>
                                    <p:cond delay="1000"/>
                                  </p:stCondLst>
                                  <p:childTnLst>
                                    <p:set>
                                      <p:cBhvr>
                                        <p:cTn id="31" dur="1" fill="hold">
                                          <p:stCondLst>
                                            <p:cond delay="0"/>
                                          </p:stCondLst>
                                        </p:cTn>
                                        <p:tgtEl>
                                          <p:spTgt spid="9"/>
                                        </p:tgtEl>
                                        <p:attrNameLst>
                                          <p:attrName>style.visibility</p:attrName>
                                        </p:attrNameLst>
                                      </p:cBhvr>
                                      <p:to>
                                        <p:strVal val="visible"/>
                                      </p:to>
                                    </p:set>
                                    <p:animEffect transition="in" filter="barn(inVertical)">
                                      <p:cBhvr>
                                        <p:cTn id="32" dur="500"/>
                                        <p:tgtEl>
                                          <p:spTgt spid="9"/>
                                        </p:tgtEl>
                                      </p:cBhvr>
                                    </p:animEffect>
                                  </p:childTnLst>
                                </p:cTn>
                              </p:par>
                            </p:childTnLst>
                          </p:cTn>
                        </p:par>
                        <p:par>
                          <p:cTn id="33" fill="hold">
                            <p:stCondLst>
                              <p:cond delay="5500"/>
                            </p:stCondLst>
                            <p:childTnLst>
                              <p:par>
                                <p:cTn id="34" presetID="42" presetClass="entr" presetSubtype="0" fill="hold" grpId="0" nodeType="after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1000"/>
                                        <p:tgtEl>
                                          <p:spTgt spid="14"/>
                                        </p:tgtEl>
                                      </p:cBhvr>
                                    </p:animEffect>
                                    <p:anim calcmode="lin" valueType="num">
                                      <p:cBhvr>
                                        <p:cTn id="37" dur="1000" fill="hold"/>
                                        <p:tgtEl>
                                          <p:spTgt spid="14"/>
                                        </p:tgtEl>
                                        <p:attrNameLst>
                                          <p:attrName>ppt_x</p:attrName>
                                        </p:attrNameLst>
                                      </p:cBhvr>
                                      <p:tavLst>
                                        <p:tav tm="0">
                                          <p:val>
                                            <p:strVal val="#ppt_x"/>
                                          </p:val>
                                        </p:tav>
                                        <p:tav tm="100000">
                                          <p:val>
                                            <p:strVal val="#ppt_x"/>
                                          </p:val>
                                        </p:tav>
                                      </p:tavLst>
                                    </p:anim>
                                    <p:anim calcmode="lin" valueType="num">
                                      <p:cBhvr>
                                        <p:cTn id="38" dur="1000" fill="hold"/>
                                        <p:tgtEl>
                                          <p:spTgt spid="14"/>
                                        </p:tgtEl>
                                        <p:attrNameLst>
                                          <p:attrName>ppt_y</p:attrName>
                                        </p:attrNameLst>
                                      </p:cBhvr>
                                      <p:tavLst>
                                        <p:tav tm="0">
                                          <p:val>
                                            <p:strVal val="#ppt_y+.1"/>
                                          </p:val>
                                        </p:tav>
                                        <p:tav tm="100000">
                                          <p:val>
                                            <p:strVal val="#ppt_y"/>
                                          </p:val>
                                        </p:tav>
                                      </p:tavLst>
                                    </p:anim>
                                  </p:childTnLst>
                                </p:cTn>
                              </p:par>
                            </p:childTnLst>
                          </p:cTn>
                        </p:par>
                        <p:par>
                          <p:cTn id="39" fill="hold">
                            <p:stCondLst>
                              <p:cond delay="6500"/>
                            </p:stCondLst>
                            <p:childTnLst>
                              <p:par>
                                <p:cTn id="40" presetID="16" presetClass="entr" presetSubtype="21" fill="hold" grpId="0" nodeType="afterEffect">
                                  <p:stCondLst>
                                    <p:cond delay="1000"/>
                                  </p:stCondLst>
                                  <p:childTnLst>
                                    <p:set>
                                      <p:cBhvr>
                                        <p:cTn id="41" dur="1" fill="hold">
                                          <p:stCondLst>
                                            <p:cond delay="0"/>
                                          </p:stCondLst>
                                        </p:cTn>
                                        <p:tgtEl>
                                          <p:spTgt spid="8"/>
                                        </p:tgtEl>
                                        <p:attrNameLst>
                                          <p:attrName>style.visibility</p:attrName>
                                        </p:attrNameLst>
                                      </p:cBhvr>
                                      <p:to>
                                        <p:strVal val="visible"/>
                                      </p:to>
                                    </p:set>
                                    <p:animEffect transition="in" filter="barn(inVertical)">
                                      <p:cBhvr>
                                        <p:cTn id="42" dur="500"/>
                                        <p:tgtEl>
                                          <p:spTgt spid="8"/>
                                        </p:tgtEl>
                                      </p:cBhvr>
                                    </p:animEffect>
                                  </p:childTnLst>
                                </p:cTn>
                              </p:par>
                            </p:childTnLst>
                          </p:cTn>
                        </p:par>
                        <p:par>
                          <p:cTn id="43" fill="hold">
                            <p:stCondLst>
                              <p:cond delay="8000"/>
                            </p:stCondLst>
                            <p:childTnLst>
                              <p:par>
                                <p:cTn id="44" presetID="42" presetClass="entr" presetSubtype="0"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1000"/>
                                        <p:tgtEl>
                                          <p:spTgt spid="13"/>
                                        </p:tgtEl>
                                      </p:cBhvr>
                                    </p:animEffect>
                                    <p:anim calcmode="lin" valueType="num">
                                      <p:cBhvr>
                                        <p:cTn id="47" dur="1000" fill="hold"/>
                                        <p:tgtEl>
                                          <p:spTgt spid="13"/>
                                        </p:tgtEl>
                                        <p:attrNameLst>
                                          <p:attrName>ppt_x</p:attrName>
                                        </p:attrNameLst>
                                      </p:cBhvr>
                                      <p:tavLst>
                                        <p:tav tm="0">
                                          <p:val>
                                            <p:strVal val="#ppt_x"/>
                                          </p:val>
                                        </p:tav>
                                        <p:tav tm="100000">
                                          <p:val>
                                            <p:strVal val="#ppt_x"/>
                                          </p:val>
                                        </p:tav>
                                      </p:tavLst>
                                    </p:anim>
                                    <p:anim calcmode="lin" valueType="num">
                                      <p:cBhvr>
                                        <p:cTn id="48" dur="1000" fill="hold"/>
                                        <p:tgtEl>
                                          <p:spTgt spid="13"/>
                                        </p:tgtEl>
                                        <p:attrNameLst>
                                          <p:attrName>ppt_y</p:attrName>
                                        </p:attrNameLst>
                                      </p:cBhvr>
                                      <p:tavLst>
                                        <p:tav tm="0">
                                          <p:val>
                                            <p:strVal val="#ppt_y+.1"/>
                                          </p:val>
                                        </p:tav>
                                        <p:tav tm="100000">
                                          <p:val>
                                            <p:strVal val="#ppt_y"/>
                                          </p:val>
                                        </p:tav>
                                      </p:tavLst>
                                    </p:anim>
                                  </p:childTnLst>
                                </p:cTn>
                              </p:par>
                            </p:childTnLst>
                          </p:cTn>
                        </p:par>
                        <p:par>
                          <p:cTn id="49" fill="hold">
                            <p:stCondLst>
                              <p:cond delay="9000"/>
                            </p:stCondLst>
                            <p:childTnLst>
                              <p:par>
                                <p:cTn id="50" presetID="16" presetClass="entr" presetSubtype="21" fill="hold" grpId="0" nodeType="afterEffect">
                                  <p:stCondLst>
                                    <p:cond delay="1000"/>
                                  </p:stCondLst>
                                  <p:childTnLst>
                                    <p:set>
                                      <p:cBhvr>
                                        <p:cTn id="51" dur="1" fill="hold">
                                          <p:stCondLst>
                                            <p:cond delay="0"/>
                                          </p:stCondLst>
                                        </p:cTn>
                                        <p:tgtEl>
                                          <p:spTgt spid="10"/>
                                        </p:tgtEl>
                                        <p:attrNameLst>
                                          <p:attrName>style.visibility</p:attrName>
                                        </p:attrNameLst>
                                      </p:cBhvr>
                                      <p:to>
                                        <p:strVal val="visible"/>
                                      </p:to>
                                    </p:set>
                                    <p:animEffect transition="in" filter="barn(inVertical)">
                                      <p:cBhvr>
                                        <p:cTn id="52" dur="500"/>
                                        <p:tgtEl>
                                          <p:spTgt spid="10"/>
                                        </p:tgtEl>
                                      </p:cBhvr>
                                    </p:animEffect>
                                  </p:childTnLst>
                                </p:cTn>
                              </p:par>
                            </p:childTnLst>
                          </p:cTn>
                        </p:par>
                        <p:par>
                          <p:cTn id="53" fill="hold">
                            <p:stCondLst>
                              <p:cond delay="10500"/>
                            </p:stCondLst>
                            <p:childTnLst>
                              <p:par>
                                <p:cTn id="54" presetID="42" presetClass="entr" presetSubtype="0" fill="hold" grpId="0" nodeType="after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fade">
                                      <p:cBhvr>
                                        <p:cTn id="56" dur="1000"/>
                                        <p:tgtEl>
                                          <p:spTgt spid="16"/>
                                        </p:tgtEl>
                                      </p:cBhvr>
                                    </p:animEffect>
                                    <p:anim calcmode="lin" valueType="num">
                                      <p:cBhvr>
                                        <p:cTn id="57" dur="1000" fill="hold"/>
                                        <p:tgtEl>
                                          <p:spTgt spid="16"/>
                                        </p:tgtEl>
                                        <p:attrNameLst>
                                          <p:attrName>ppt_x</p:attrName>
                                        </p:attrNameLst>
                                      </p:cBhvr>
                                      <p:tavLst>
                                        <p:tav tm="0">
                                          <p:val>
                                            <p:strVal val="#ppt_x"/>
                                          </p:val>
                                        </p:tav>
                                        <p:tav tm="100000">
                                          <p:val>
                                            <p:strVal val="#ppt_x"/>
                                          </p:val>
                                        </p:tav>
                                      </p:tavLst>
                                    </p:anim>
                                    <p:anim calcmode="lin" valueType="num">
                                      <p:cBhvr>
                                        <p:cTn id="58"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animBg="1"/>
      <p:bldP spid="8" grpId="0" animBg="1"/>
      <p:bldP spid="9" grpId="0" animBg="1"/>
      <p:bldP spid="10" grpId="0" animBg="1"/>
      <p:bldP spid="12" grpId="0"/>
      <p:bldP spid="13" grpId="0"/>
      <p:bldP spid="14" grpId="0"/>
      <p:bldP spid="15" grpId="0"/>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 y="0"/>
            <a:ext cx="9300411" cy="661737"/>
          </a:xfrm>
          <a:solidFill>
            <a:schemeClr val="bg1">
              <a:lumMod val="95000"/>
            </a:schemeClr>
          </a:solidFill>
        </p:spPr>
        <p:txBody>
          <a:bodyPr>
            <a:normAutofit/>
          </a:bodyPr>
          <a:lstStyle/>
          <a:p>
            <a:r>
              <a:rPr lang="fr-FR" sz="3200" dirty="0">
                <a:solidFill>
                  <a:schemeClr val="tx1"/>
                </a:solidFill>
              </a:rPr>
              <a:t>Modules</a:t>
            </a:r>
          </a:p>
        </p:txBody>
      </p:sp>
      <p:sp>
        <p:nvSpPr>
          <p:cNvPr id="3" name="Forme libre 2"/>
          <p:cNvSpPr/>
          <p:nvPr/>
        </p:nvSpPr>
        <p:spPr>
          <a:xfrm>
            <a:off x="1705647" y="860183"/>
            <a:ext cx="2480544" cy="2170189"/>
          </a:xfrm>
          <a:custGeom>
            <a:avLst/>
            <a:gdLst>
              <a:gd name="connsiteX0" fmla="*/ 0 w 1783548"/>
              <a:gd name="connsiteY0" fmla="*/ 775844 h 1551687"/>
              <a:gd name="connsiteX1" fmla="*/ 387922 w 1783548"/>
              <a:gd name="connsiteY1" fmla="*/ 0 h 1551687"/>
              <a:gd name="connsiteX2" fmla="*/ 1395626 w 1783548"/>
              <a:gd name="connsiteY2" fmla="*/ 0 h 1551687"/>
              <a:gd name="connsiteX3" fmla="*/ 1783548 w 1783548"/>
              <a:gd name="connsiteY3" fmla="*/ 775844 h 1551687"/>
              <a:gd name="connsiteX4" fmla="*/ 1395626 w 1783548"/>
              <a:gd name="connsiteY4" fmla="*/ 1551687 h 1551687"/>
              <a:gd name="connsiteX5" fmla="*/ 387922 w 1783548"/>
              <a:gd name="connsiteY5" fmla="*/ 1551687 h 1551687"/>
              <a:gd name="connsiteX6" fmla="*/ 0 w 1783548"/>
              <a:gd name="connsiteY6" fmla="*/ 775844 h 1551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3548" h="1551687">
                <a:moveTo>
                  <a:pt x="891773" y="0"/>
                </a:moveTo>
                <a:lnTo>
                  <a:pt x="1783547" y="337492"/>
                </a:lnTo>
                <a:lnTo>
                  <a:pt x="1783547" y="1214195"/>
                </a:lnTo>
                <a:lnTo>
                  <a:pt x="891773" y="1551687"/>
                </a:lnTo>
                <a:lnTo>
                  <a:pt x="1" y="1214195"/>
                </a:lnTo>
                <a:lnTo>
                  <a:pt x="1" y="337492"/>
                </a:lnTo>
                <a:lnTo>
                  <a:pt x="891773" y="0"/>
                </a:lnTo>
                <a:close/>
              </a:path>
            </a:pathLst>
          </a:custGeom>
          <a:solidFill>
            <a:schemeClr val="accent2">
              <a:lumMod val="75000"/>
            </a:schemeClr>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287525" tIns="323657" rIns="287526" bIns="323656" numCol="1" spcCol="1270" anchor="ctr" anchorCtr="0">
            <a:noAutofit/>
          </a:bodyPr>
          <a:lstStyle/>
          <a:p>
            <a:pPr algn="ctr" defTabSz="533400">
              <a:lnSpc>
                <a:spcPct val="90000"/>
              </a:lnSpc>
              <a:spcBef>
                <a:spcPct val="0"/>
              </a:spcBef>
              <a:spcAft>
                <a:spcPct val="35000"/>
              </a:spcAft>
            </a:pPr>
            <a:r>
              <a:rPr lang="en-US" dirty="0">
                <a:solidFill>
                  <a:schemeClr val="accent6">
                    <a:lumMod val="40000"/>
                    <a:lumOff val="60000"/>
                  </a:schemeClr>
                </a:solidFill>
                <a:latin typeface="Roboto"/>
              </a:rPr>
              <a:t>Project validation internship in a company</a:t>
            </a:r>
            <a:endParaRPr lang="fr-FR" dirty="0">
              <a:solidFill>
                <a:schemeClr val="accent6">
                  <a:lumMod val="40000"/>
                  <a:lumOff val="60000"/>
                </a:schemeClr>
              </a:solidFill>
              <a:latin typeface="Arial" panose="020B0604020202020204" pitchFamily="34" charset="0"/>
              <a:cs typeface="Arial" panose="020B0604020202020204" pitchFamily="34" charset="0"/>
            </a:endParaRPr>
          </a:p>
        </p:txBody>
      </p:sp>
      <p:sp>
        <p:nvSpPr>
          <p:cNvPr id="5" name="Forme libre 4"/>
          <p:cNvSpPr/>
          <p:nvPr/>
        </p:nvSpPr>
        <p:spPr>
          <a:xfrm>
            <a:off x="3578671" y="3696119"/>
            <a:ext cx="2480544" cy="2170189"/>
          </a:xfrm>
          <a:custGeom>
            <a:avLst/>
            <a:gdLst>
              <a:gd name="connsiteX0" fmla="*/ 0 w 1783548"/>
              <a:gd name="connsiteY0" fmla="*/ 775844 h 1551687"/>
              <a:gd name="connsiteX1" fmla="*/ 387922 w 1783548"/>
              <a:gd name="connsiteY1" fmla="*/ 0 h 1551687"/>
              <a:gd name="connsiteX2" fmla="*/ 1395626 w 1783548"/>
              <a:gd name="connsiteY2" fmla="*/ 0 h 1551687"/>
              <a:gd name="connsiteX3" fmla="*/ 1783548 w 1783548"/>
              <a:gd name="connsiteY3" fmla="*/ 775844 h 1551687"/>
              <a:gd name="connsiteX4" fmla="*/ 1395626 w 1783548"/>
              <a:gd name="connsiteY4" fmla="*/ 1551687 h 1551687"/>
              <a:gd name="connsiteX5" fmla="*/ 387922 w 1783548"/>
              <a:gd name="connsiteY5" fmla="*/ 1551687 h 1551687"/>
              <a:gd name="connsiteX6" fmla="*/ 0 w 1783548"/>
              <a:gd name="connsiteY6" fmla="*/ 775844 h 1551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3548" h="1551687">
                <a:moveTo>
                  <a:pt x="891773" y="0"/>
                </a:moveTo>
                <a:lnTo>
                  <a:pt x="1783547" y="337492"/>
                </a:lnTo>
                <a:lnTo>
                  <a:pt x="1783547" y="1214195"/>
                </a:lnTo>
                <a:lnTo>
                  <a:pt x="891773" y="1551687"/>
                </a:lnTo>
                <a:lnTo>
                  <a:pt x="1" y="1214195"/>
                </a:lnTo>
                <a:lnTo>
                  <a:pt x="1" y="337492"/>
                </a:lnTo>
                <a:lnTo>
                  <a:pt x="891773" y="0"/>
                </a:lnTo>
                <a:close/>
              </a:path>
            </a:pathLst>
          </a:custGeom>
          <a:solidFill>
            <a:srgbClr val="00B0F0"/>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287525" tIns="323657" rIns="287526" bIns="323656" numCol="1" spcCol="1270" anchor="ctr" anchorCtr="0">
            <a:noAutofit/>
          </a:bodyPr>
          <a:lstStyle/>
          <a:p>
            <a:pPr algn="ctr" defTabSz="533400">
              <a:lnSpc>
                <a:spcPct val="90000"/>
              </a:lnSpc>
              <a:spcBef>
                <a:spcPct val="0"/>
              </a:spcBef>
              <a:spcAft>
                <a:spcPct val="35000"/>
              </a:spcAft>
            </a:pPr>
            <a:r>
              <a:rPr lang="fr-FR" dirty="0">
                <a:solidFill>
                  <a:schemeClr val="bg1"/>
                </a:solidFill>
                <a:latin typeface="Roboto"/>
              </a:rPr>
              <a:t>Balance </a:t>
            </a:r>
            <a:r>
              <a:rPr lang="fr-FR" dirty="0" err="1">
                <a:solidFill>
                  <a:schemeClr val="bg1"/>
                </a:solidFill>
                <a:latin typeface="Roboto"/>
              </a:rPr>
              <a:t>sheet</a:t>
            </a:r>
            <a:r>
              <a:rPr lang="fr-FR" dirty="0">
                <a:solidFill>
                  <a:schemeClr val="bg1"/>
                </a:solidFill>
                <a:latin typeface="Roboto"/>
              </a:rPr>
              <a:t> Ratings </a:t>
            </a:r>
            <a:r>
              <a:rPr lang="fr-FR" dirty="0" err="1">
                <a:solidFill>
                  <a:schemeClr val="bg1"/>
                </a:solidFill>
                <a:latin typeface="Roboto"/>
              </a:rPr>
              <a:t>Certificates</a:t>
            </a:r>
            <a:endParaRPr lang="fr-FR" dirty="0">
              <a:solidFill>
                <a:schemeClr val="bg1"/>
              </a:solidFill>
              <a:latin typeface="Arial" panose="020B0604020202020204" pitchFamily="34" charset="0"/>
              <a:cs typeface="Arial" panose="020B0604020202020204" pitchFamily="34" charset="0"/>
            </a:endParaRPr>
          </a:p>
        </p:txBody>
      </p:sp>
      <p:sp>
        <p:nvSpPr>
          <p:cNvPr id="6" name="Forme libre 5"/>
          <p:cNvSpPr/>
          <p:nvPr/>
        </p:nvSpPr>
        <p:spPr>
          <a:xfrm>
            <a:off x="5793393" y="1327484"/>
            <a:ext cx="2480544" cy="2170189"/>
          </a:xfrm>
          <a:custGeom>
            <a:avLst/>
            <a:gdLst>
              <a:gd name="connsiteX0" fmla="*/ 0 w 1783548"/>
              <a:gd name="connsiteY0" fmla="*/ 775844 h 1551687"/>
              <a:gd name="connsiteX1" fmla="*/ 387922 w 1783548"/>
              <a:gd name="connsiteY1" fmla="*/ 0 h 1551687"/>
              <a:gd name="connsiteX2" fmla="*/ 1395626 w 1783548"/>
              <a:gd name="connsiteY2" fmla="*/ 0 h 1551687"/>
              <a:gd name="connsiteX3" fmla="*/ 1783548 w 1783548"/>
              <a:gd name="connsiteY3" fmla="*/ 775844 h 1551687"/>
              <a:gd name="connsiteX4" fmla="*/ 1395626 w 1783548"/>
              <a:gd name="connsiteY4" fmla="*/ 1551687 h 1551687"/>
              <a:gd name="connsiteX5" fmla="*/ 387922 w 1783548"/>
              <a:gd name="connsiteY5" fmla="*/ 1551687 h 1551687"/>
              <a:gd name="connsiteX6" fmla="*/ 0 w 1783548"/>
              <a:gd name="connsiteY6" fmla="*/ 775844 h 1551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3548" h="1551687">
                <a:moveTo>
                  <a:pt x="891773" y="0"/>
                </a:moveTo>
                <a:lnTo>
                  <a:pt x="1783547" y="337492"/>
                </a:lnTo>
                <a:lnTo>
                  <a:pt x="1783547" y="1214195"/>
                </a:lnTo>
                <a:lnTo>
                  <a:pt x="891773" y="1551687"/>
                </a:lnTo>
                <a:lnTo>
                  <a:pt x="1" y="1214195"/>
                </a:lnTo>
                <a:lnTo>
                  <a:pt x="1" y="337492"/>
                </a:lnTo>
                <a:lnTo>
                  <a:pt x="891773" y="0"/>
                </a:lnTo>
                <a:close/>
              </a:path>
            </a:pathLst>
          </a:custGeom>
          <a:solidFill>
            <a:srgbClr val="00B0F0"/>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287525" tIns="323657" rIns="287526" bIns="323656" numCol="1" spcCol="1270" anchor="ctr" anchorCtr="0">
            <a:noAutofit/>
          </a:bodyPr>
          <a:lstStyle/>
          <a:p>
            <a:pPr algn="ctr" defTabSz="533400">
              <a:lnSpc>
                <a:spcPct val="90000"/>
              </a:lnSpc>
              <a:spcBef>
                <a:spcPct val="0"/>
              </a:spcBef>
              <a:spcAft>
                <a:spcPct val="35000"/>
              </a:spcAft>
            </a:pPr>
            <a:r>
              <a:rPr lang="fr-FR" dirty="0" err="1">
                <a:latin typeface="Arial" panose="020B0604020202020204" pitchFamily="34" charset="0"/>
                <a:cs typeface="Arial" panose="020B0604020202020204" pitchFamily="34" charset="0"/>
              </a:rPr>
              <a:t>Rescuer</a:t>
            </a:r>
            <a:r>
              <a:rPr lang="fr-FR" dirty="0">
                <a:latin typeface="Arial" panose="020B0604020202020204" pitchFamily="34" charset="0"/>
                <a:cs typeface="Arial" panose="020B0604020202020204" pitchFamily="34" charset="0"/>
              </a:rPr>
              <a:t> of </a:t>
            </a:r>
            <a:r>
              <a:rPr lang="fr-FR" dirty="0" err="1">
                <a:latin typeface="Arial" panose="020B0604020202020204" pitchFamily="34" charset="0"/>
                <a:cs typeface="Arial" panose="020B0604020202020204" pitchFamily="34" charset="0"/>
              </a:rPr>
              <a:t>work</a:t>
            </a:r>
            <a:endParaRPr lang="fr-FR" dirty="0">
              <a:latin typeface="Arial" panose="020B0604020202020204" pitchFamily="34" charset="0"/>
              <a:cs typeface="Arial" panose="020B0604020202020204" pitchFamily="34" charset="0"/>
            </a:endParaRPr>
          </a:p>
        </p:txBody>
      </p:sp>
      <p:sp>
        <p:nvSpPr>
          <p:cNvPr id="2" name="ZoneTexte 1"/>
          <p:cNvSpPr txBox="1"/>
          <p:nvPr/>
        </p:nvSpPr>
        <p:spPr>
          <a:xfrm>
            <a:off x="397042" y="1525930"/>
            <a:ext cx="998621" cy="400110"/>
          </a:xfrm>
          <a:prstGeom prst="rect">
            <a:avLst/>
          </a:prstGeom>
          <a:noFill/>
        </p:spPr>
        <p:txBody>
          <a:bodyPr wrap="square" rtlCol="0">
            <a:spAutoFit/>
          </a:bodyPr>
          <a:lstStyle/>
          <a:p>
            <a:r>
              <a:rPr lang="fr-FR" sz="2000" dirty="0"/>
              <a:t>105 h</a:t>
            </a:r>
          </a:p>
        </p:txBody>
      </p:sp>
      <p:sp>
        <p:nvSpPr>
          <p:cNvPr id="7" name="ZoneTexte 6"/>
          <p:cNvSpPr txBox="1"/>
          <p:nvPr/>
        </p:nvSpPr>
        <p:spPr>
          <a:xfrm>
            <a:off x="8686800" y="2117558"/>
            <a:ext cx="782053" cy="400110"/>
          </a:xfrm>
          <a:prstGeom prst="rect">
            <a:avLst/>
          </a:prstGeom>
          <a:noFill/>
        </p:spPr>
        <p:txBody>
          <a:bodyPr wrap="square" rtlCol="0">
            <a:spAutoFit/>
          </a:bodyPr>
          <a:lstStyle/>
          <a:p>
            <a:r>
              <a:rPr lang="fr-FR" sz="2000" dirty="0"/>
              <a:t>14 h</a:t>
            </a:r>
          </a:p>
        </p:txBody>
      </p:sp>
      <p:sp>
        <p:nvSpPr>
          <p:cNvPr id="8" name="ZoneTexte 7"/>
          <p:cNvSpPr txBox="1"/>
          <p:nvPr/>
        </p:nvSpPr>
        <p:spPr>
          <a:xfrm>
            <a:off x="6352674" y="4584032"/>
            <a:ext cx="1744579" cy="400110"/>
          </a:xfrm>
          <a:prstGeom prst="rect">
            <a:avLst/>
          </a:prstGeom>
          <a:noFill/>
        </p:spPr>
        <p:txBody>
          <a:bodyPr wrap="square" rtlCol="0">
            <a:spAutoFit/>
          </a:bodyPr>
          <a:lstStyle/>
          <a:p>
            <a:r>
              <a:rPr lang="fr-FR" sz="2000" dirty="0"/>
              <a:t>24,5 h</a:t>
            </a:r>
          </a:p>
        </p:txBody>
      </p:sp>
    </p:spTree>
    <p:extLst>
      <p:ext uri="{BB962C8B-B14F-4D97-AF65-F5344CB8AC3E}">
        <p14:creationId xmlns:p14="http://schemas.microsoft.com/office/powerpoint/2010/main" val="299687073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16" presetClass="entr" presetSubtype="21" fill="hold" grpId="0" nodeType="afterEffect">
                                  <p:stCondLst>
                                    <p:cond delay="100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par>
                          <p:cTn id="18" fill="hold">
                            <p:stCondLst>
                              <p:cond delay="3000"/>
                            </p:stCondLst>
                            <p:childTnLst>
                              <p:par>
                                <p:cTn id="19" presetID="42" presetClass="entr" presetSubtype="0"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par>
                          <p:cTn id="24" fill="hold">
                            <p:stCondLst>
                              <p:cond delay="4000"/>
                            </p:stCondLst>
                            <p:childTnLst>
                              <p:par>
                                <p:cTn id="25" presetID="16" presetClass="entr" presetSubtype="21" fill="hold" grpId="0" nodeType="afterEffect">
                                  <p:stCondLst>
                                    <p:cond delay="1000"/>
                                  </p:stCondLst>
                                  <p:childTnLst>
                                    <p:set>
                                      <p:cBhvr>
                                        <p:cTn id="26" dur="1" fill="hold">
                                          <p:stCondLst>
                                            <p:cond delay="0"/>
                                          </p:stCondLst>
                                        </p:cTn>
                                        <p:tgtEl>
                                          <p:spTgt spid="5"/>
                                        </p:tgtEl>
                                        <p:attrNameLst>
                                          <p:attrName>style.visibility</p:attrName>
                                        </p:attrNameLst>
                                      </p:cBhvr>
                                      <p:to>
                                        <p:strVal val="visible"/>
                                      </p:to>
                                    </p:set>
                                    <p:animEffect transition="in" filter="barn(inVertical)">
                                      <p:cBhvr>
                                        <p:cTn id="27" dur="500"/>
                                        <p:tgtEl>
                                          <p:spTgt spid="5"/>
                                        </p:tgtEl>
                                      </p:cBhvr>
                                    </p:animEffect>
                                  </p:childTnLst>
                                </p:cTn>
                              </p:par>
                            </p:childTnLst>
                          </p:cTn>
                        </p:par>
                        <p:par>
                          <p:cTn id="28" fill="hold">
                            <p:stCondLst>
                              <p:cond delay="5500"/>
                            </p:stCondLst>
                            <p:childTnLst>
                              <p:par>
                                <p:cTn id="29" presetID="42" presetClass="entr" presetSubtype="0"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1000"/>
                                        <p:tgtEl>
                                          <p:spTgt spid="8"/>
                                        </p:tgtEl>
                                      </p:cBhvr>
                                    </p:animEffect>
                                    <p:anim calcmode="lin" valueType="num">
                                      <p:cBhvr>
                                        <p:cTn id="32" dur="1000" fill="hold"/>
                                        <p:tgtEl>
                                          <p:spTgt spid="8"/>
                                        </p:tgtEl>
                                        <p:attrNameLst>
                                          <p:attrName>ppt_x</p:attrName>
                                        </p:attrNameLst>
                                      </p:cBhvr>
                                      <p:tavLst>
                                        <p:tav tm="0">
                                          <p:val>
                                            <p:strVal val="#ppt_x"/>
                                          </p:val>
                                        </p:tav>
                                        <p:tav tm="100000">
                                          <p:val>
                                            <p:strVal val="#ppt_x"/>
                                          </p:val>
                                        </p:tav>
                                      </p:tavLst>
                                    </p:anim>
                                    <p:anim calcmode="lin" valueType="num">
                                      <p:cBhvr>
                                        <p:cTn id="3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2" grpId="0"/>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0" y="-1"/>
            <a:ext cx="9317736" cy="883227"/>
          </a:xfrm>
          <a:prstGeom prst="rect">
            <a:avLst/>
          </a:prstGeom>
          <a:solidFill>
            <a:schemeClr val="bg1">
              <a:lumMod val="95000"/>
            </a:schemeClr>
          </a:solidFill>
        </p:spPr>
        <p:txBody>
          <a:bodyPr/>
          <a:lstStyle>
            <a:lvl1pPr algn="ctr" defTabSz="914400" rtl="0" eaLnBrk="1" latinLnBrk="0" hangingPunct="1">
              <a:spcBef>
                <a:spcPct val="0"/>
              </a:spcBef>
              <a:buNone/>
              <a:defRPr sz="4400" b="1" kern="1200">
                <a:solidFill>
                  <a:schemeClr val="bg1"/>
                </a:solidFill>
                <a:latin typeface="Arial Narrow" panose="020B0606020202030204" pitchFamily="34" charset="0"/>
                <a:ea typeface="+mj-ea"/>
                <a:cs typeface="+mj-cs"/>
              </a:defRPr>
            </a:lvl1pPr>
          </a:lstStyle>
          <a:p>
            <a:pPr algn="l"/>
            <a:r>
              <a:rPr lang="fr-FR" sz="2400" b="0" dirty="0">
                <a:solidFill>
                  <a:schemeClr val="tx1"/>
                </a:solidFill>
                <a:latin typeface="+mj-lt"/>
              </a:rPr>
              <a:t>La Formation</a:t>
            </a:r>
          </a:p>
          <a:p>
            <a:pPr algn="l"/>
            <a:r>
              <a:rPr lang="en-US" sz="2400" b="0" dirty="0">
                <a:solidFill>
                  <a:schemeClr val="tx1"/>
                </a:solidFill>
                <a:latin typeface="+mj-lt"/>
              </a:rPr>
              <a:t>Discovery training in industrial professions</a:t>
            </a:r>
          </a:p>
        </p:txBody>
      </p:sp>
      <p:pic>
        <p:nvPicPr>
          <p:cNvPr id="4" name="Espace réservé du contenu 3">
            <a:hlinkClick r:id="rId3" action="ppaction://hlinkpres?slideindex=1&amp;slidetitle="/>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31991" y="5883973"/>
            <a:ext cx="1404984" cy="522514"/>
          </a:xfrm>
          <a:prstGeom prst="rect">
            <a:avLst/>
          </a:prstGeom>
        </p:spPr>
      </p:pic>
      <p:sp>
        <p:nvSpPr>
          <p:cNvPr id="6" name="Sous-titre 2"/>
          <p:cNvSpPr txBox="1">
            <a:spLocks/>
          </p:cNvSpPr>
          <p:nvPr/>
        </p:nvSpPr>
        <p:spPr>
          <a:xfrm>
            <a:off x="460375" y="1231915"/>
            <a:ext cx="8492561" cy="4687220"/>
          </a:xfrm>
          <a:prstGeom prst="rect">
            <a:avLst/>
          </a:prstGeom>
        </p:spPr>
        <p:txBody>
          <a:bodyPr>
            <a:normAutofit fontScale="92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nSpc>
                <a:spcPct val="150000"/>
              </a:lnSpc>
              <a:buNone/>
            </a:pPr>
            <a:r>
              <a:rPr lang="fr-FR" sz="2800" dirty="0" err="1">
                <a:solidFill>
                  <a:srgbClr val="000000"/>
                </a:solidFill>
                <a:latin typeface="Roboto"/>
              </a:rPr>
              <a:t>Some</a:t>
            </a:r>
            <a:r>
              <a:rPr lang="fr-FR" sz="2800" dirty="0">
                <a:solidFill>
                  <a:srgbClr val="000000"/>
                </a:solidFill>
                <a:latin typeface="Roboto"/>
              </a:rPr>
              <a:t> </a:t>
            </a:r>
            <a:r>
              <a:rPr lang="fr-FR" sz="2800" dirty="0" err="1">
                <a:solidFill>
                  <a:srgbClr val="000000"/>
                </a:solidFill>
                <a:latin typeface="Roboto"/>
              </a:rPr>
              <a:t>partner</a:t>
            </a:r>
            <a:r>
              <a:rPr lang="fr-FR" sz="2800" dirty="0">
                <a:solidFill>
                  <a:srgbClr val="000000"/>
                </a:solidFill>
                <a:latin typeface="Roboto"/>
              </a:rPr>
              <a:t> </a:t>
            </a:r>
            <a:r>
              <a:rPr lang="fr-FR" sz="2800" dirty="0" err="1">
                <a:solidFill>
                  <a:srgbClr val="000000"/>
                </a:solidFill>
                <a:latin typeface="Roboto"/>
              </a:rPr>
              <a:t>companies</a:t>
            </a:r>
            <a:r>
              <a:rPr lang="fr-FR" sz="2800" dirty="0">
                <a:solidFill>
                  <a:srgbClr val="000000"/>
                </a:solidFill>
                <a:latin typeface="Roboto"/>
              </a:rPr>
              <a:t>…</a:t>
            </a:r>
          </a:p>
          <a:p>
            <a:pPr>
              <a:lnSpc>
                <a:spcPct val="150000"/>
              </a:lnSpc>
            </a:pPr>
            <a:r>
              <a:rPr lang="fr-FR" sz="1900" b="1" dirty="0">
                <a:solidFill>
                  <a:schemeClr val="bg2">
                    <a:lumMod val="10000"/>
                  </a:schemeClr>
                </a:solidFill>
              </a:rPr>
              <a:t>TIMAC Agro à Saint-Malo</a:t>
            </a:r>
          </a:p>
          <a:p>
            <a:pPr>
              <a:lnSpc>
                <a:spcPct val="150000"/>
              </a:lnSpc>
            </a:pPr>
            <a:r>
              <a:rPr lang="fr-FR" sz="1900" b="1" dirty="0">
                <a:solidFill>
                  <a:schemeClr val="bg2">
                    <a:lumMod val="10000"/>
                  </a:schemeClr>
                </a:solidFill>
              </a:rPr>
              <a:t>SDEM à </a:t>
            </a:r>
            <a:r>
              <a:rPr lang="fr-FR" sz="1900" b="1" dirty="0" err="1">
                <a:solidFill>
                  <a:schemeClr val="bg2">
                    <a:lumMod val="10000"/>
                  </a:schemeClr>
                </a:solidFill>
              </a:rPr>
              <a:t>Quévert</a:t>
            </a:r>
            <a:r>
              <a:rPr lang="fr-FR" sz="1900" b="1" dirty="0">
                <a:solidFill>
                  <a:schemeClr val="bg2">
                    <a:lumMod val="10000"/>
                  </a:schemeClr>
                </a:solidFill>
              </a:rPr>
              <a:t> </a:t>
            </a:r>
          </a:p>
          <a:p>
            <a:pPr>
              <a:lnSpc>
                <a:spcPct val="150000"/>
              </a:lnSpc>
            </a:pPr>
            <a:r>
              <a:rPr lang="fr-FR" sz="1900" b="1" dirty="0" err="1">
                <a:solidFill>
                  <a:schemeClr val="bg2">
                    <a:lumMod val="10000"/>
                  </a:schemeClr>
                </a:solidFill>
              </a:rPr>
              <a:t>Tech’métaux</a:t>
            </a:r>
            <a:r>
              <a:rPr lang="fr-FR" sz="1900" b="1" dirty="0">
                <a:solidFill>
                  <a:schemeClr val="bg2">
                    <a:lumMod val="10000"/>
                  </a:schemeClr>
                </a:solidFill>
              </a:rPr>
              <a:t> 35 à </a:t>
            </a:r>
            <a:r>
              <a:rPr lang="fr-FR" sz="1900" b="1" dirty="0" err="1">
                <a:solidFill>
                  <a:schemeClr val="bg2">
                    <a:lumMod val="10000"/>
                  </a:schemeClr>
                </a:solidFill>
              </a:rPr>
              <a:t>Miniac</a:t>
            </a:r>
            <a:r>
              <a:rPr lang="fr-FR" sz="1900" b="1" dirty="0">
                <a:solidFill>
                  <a:schemeClr val="bg2">
                    <a:lumMod val="10000"/>
                  </a:schemeClr>
                </a:solidFill>
              </a:rPr>
              <a:t> Morvan</a:t>
            </a:r>
          </a:p>
          <a:p>
            <a:pPr>
              <a:lnSpc>
                <a:spcPct val="150000"/>
              </a:lnSpc>
            </a:pPr>
            <a:r>
              <a:rPr lang="fr-FR" sz="1900" b="1" dirty="0">
                <a:solidFill>
                  <a:schemeClr val="bg2">
                    <a:lumMod val="10000"/>
                  </a:schemeClr>
                </a:solidFill>
              </a:rPr>
              <a:t>SACME à La </a:t>
            </a:r>
            <a:r>
              <a:rPr lang="fr-FR" sz="1900" b="1" dirty="0" err="1">
                <a:solidFill>
                  <a:schemeClr val="bg2">
                    <a:lumMod val="10000"/>
                  </a:schemeClr>
                </a:solidFill>
              </a:rPr>
              <a:t>Gouesnière</a:t>
            </a:r>
            <a:endParaRPr lang="fr-FR" sz="1900" b="1" dirty="0">
              <a:solidFill>
                <a:schemeClr val="bg2">
                  <a:lumMod val="10000"/>
                </a:schemeClr>
              </a:solidFill>
            </a:endParaRPr>
          </a:p>
          <a:p>
            <a:pPr>
              <a:lnSpc>
                <a:spcPct val="150000"/>
              </a:lnSpc>
            </a:pPr>
            <a:r>
              <a:rPr lang="fr-FR" sz="1900" b="1" dirty="0">
                <a:solidFill>
                  <a:schemeClr val="bg2">
                    <a:lumMod val="10000"/>
                  </a:schemeClr>
                </a:solidFill>
              </a:rPr>
              <a:t>Les Celliers Associés (Val de Rance) à </a:t>
            </a:r>
            <a:r>
              <a:rPr lang="fr-FR" sz="1900" b="1" dirty="0" err="1">
                <a:solidFill>
                  <a:schemeClr val="bg2">
                    <a:lumMod val="10000"/>
                  </a:schemeClr>
                </a:solidFill>
              </a:rPr>
              <a:t>Pleudihen</a:t>
            </a:r>
            <a:r>
              <a:rPr lang="fr-FR" sz="1900" b="1" dirty="0">
                <a:solidFill>
                  <a:schemeClr val="bg2">
                    <a:lumMod val="10000"/>
                  </a:schemeClr>
                </a:solidFill>
              </a:rPr>
              <a:t> sur Rance</a:t>
            </a:r>
          </a:p>
          <a:p>
            <a:pPr>
              <a:lnSpc>
                <a:spcPct val="150000"/>
              </a:lnSpc>
            </a:pPr>
            <a:r>
              <a:rPr lang="fr-FR" sz="1900" b="1" dirty="0">
                <a:solidFill>
                  <a:schemeClr val="bg2">
                    <a:lumMod val="10000"/>
                  </a:schemeClr>
                </a:solidFill>
              </a:rPr>
              <a:t>Cordon à </a:t>
            </a:r>
            <a:r>
              <a:rPr lang="fr-FR" sz="1900" b="1" dirty="0" err="1">
                <a:solidFill>
                  <a:schemeClr val="bg2">
                    <a:lumMod val="10000"/>
                  </a:schemeClr>
                </a:solidFill>
              </a:rPr>
              <a:t>Quévert</a:t>
            </a:r>
            <a:endParaRPr lang="fr-FR" sz="1900" b="1" dirty="0">
              <a:solidFill>
                <a:schemeClr val="bg2">
                  <a:lumMod val="10000"/>
                </a:schemeClr>
              </a:solidFill>
            </a:endParaRPr>
          </a:p>
          <a:p>
            <a:pPr>
              <a:lnSpc>
                <a:spcPct val="150000"/>
              </a:lnSpc>
            </a:pPr>
            <a:r>
              <a:rPr lang="fr-FR" sz="1900" b="1" dirty="0" err="1">
                <a:solidFill>
                  <a:schemeClr val="bg2">
                    <a:lumMod val="10000"/>
                  </a:schemeClr>
                </a:solidFill>
              </a:rPr>
              <a:t>Sanden</a:t>
            </a:r>
            <a:r>
              <a:rPr lang="fr-FR" sz="1900" b="1" dirty="0">
                <a:solidFill>
                  <a:schemeClr val="bg2">
                    <a:lumMod val="10000"/>
                  </a:schemeClr>
                </a:solidFill>
              </a:rPr>
              <a:t> à Tinténiac</a:t>
            </a:r>
          </a:p>
          <a:p>
            <a:pPr>
              <a:lnSpc>
                <a:spcPct val="150000"/>
              </a:lnSpc>
            </a:pPr>
            <a:r>
              <a:rPr lang="fr-FR" sz="1900" b="1" dirty="0">
                <a:solidFill>
                  <a:schemeClr val="bg2">
                    <a:lumMod val="10000"/>
                  </a:schemeClr>
                </a:solidFill>
              </a:rPr>
              <a:t>…</a:t>
            </a:r>
          </a:p>
          <a:p>
            <a:pPr>
              <a:lnSpc>
                <a:spcPct val="150000"/>
              </a:lnSpc>
            </a:pPr>
            <a:endParaRPr lang="fr-FR" b="1" dirty="0">
              <a:solidFill>
                <a:schemeClr val="bg2">
                  <a:lumMod val="10000"/>
                </a:schemeClr>
              </a:solidFill>
            </a:endParaRPr>
          </a:p>
        </p:txBody>
      </p:sp>
    </p:spTree>
    <p:extLst>
      <p:ext uri="{BB962C8B-B14F-4D97-AF65-F5344CB8AC3E}">
        <p14:creationId xmlns:p14="http://schemas.microsoft.com/office/powerpoint/2010/main" val="7356482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re 3"/>
          <p:cNvSpPr>
            <a:spLocks noGrp="1"/>
          </p:cNvSpPr>
          <p:nvPr>
            <p:ph type="title"/>
          </p:nvPr>
        </p:nvSpPr>
        <p:spPr>
          <a:xfrm>
            <a:off x="-1" y="0"/>
            <a:ext cx="9348537" cy="762000"/>
          </a:xfrm>
          <a:solidFill>
            <a:schemeClr val="bg1">
              <a:lumMod val="95000"/>
            </a:schemeClr>
          </a:solidFill>
        </p:spPr>
        <p:txBody>
          <a:bodyPr>
            <a:normAutofit/>
          </a:bodyPr>
          <a:lstStyle/>
          <a:p>
            <a:r>
              <a:rPr lang="fr-FR" sz="3200" dirty="0" err="1">
                <a:solidFill>
                  <a:schemeClr val="tx1"/>
                </a:solidFill>
              </a:rPr>
              <a:t>Previsional</a:t>
            </a:r>
            <a:r>
              <a:rPr lang="fr-FR" sz="3200" dirty="0">
                <a:solidFill>
                  <a:schemeClr val="tx1"/>
                </a:solidFill>
              </a:rPr>
              <a:t> Schedule </a:t>
            </a:r>
          </a:p>
        </p:txBody>
      </p:sp>
      <p:sp>
        <p:nvSpPr>
          <p:cNvPr id="2" name="ZoneTexte 1"/>
          <p:cNvSpPr txBox="1"/>
          <p:nvPr/>
        </p:nvSpPr>
        <p:spPr>
          <a:xfrm>
            <a:off x="674267" y="1371600"/>
            <a:ext cx="6334080" cy="1200329"/>
          </a:xfrm>
          <a:prstGeom prst="rect">
            <a:avLst/>
          </a:prstGeom>
          <a:noFill/>
        </p:spPr>
        <p:txBody>
          <a:bodyPr wrap="square" rtlCol="0">
            <a:spAutoFit/>
          </a:bodyPr>
          <a:lstStyle/>
          <a:p>
            <a:r>
              <a:rPr lang="fr-FR" sz="2400" b="1" dirty="0">
                <a:solidFill>
                  <a:schemeClr val="accent6">
                    <a:lumMod val="50000"/>
                  </a:schemeClr>
                </a:solidFill>
                <a:hlinkClick r:id="rId3" action="ppaction://hlinkfile"/>
              </a:rPr>
              <a:t>Du 31 octobre 2022 au 13 février 2023</a:t>
            </a:r>
            <a:endParaRPr lang="fr-FR" sz="2400" b="1" dirty="0">
              <a:solidFill>
                <a:schemeClr val="accent6">
                  <a:lumMod val="50000"/>
                </a:schemeClr>
              </a:solidFill>
            </a:endParaRPr>
          </a:p>
          <a:p>
            <a:endParaRPr lang="fr-FR" sz="2400" b="1" dirty="0">
              <a:solidFill>
                <a:schemeClr val="accent6">
                  <a:lumMod val="50000"/>
                </a:schemeClr>
              </a:solidFill>
            </a:endParaRPr>
          </a:p>
          <a:p>
            <a:r>
              <a:rPr lang="fr-FR" sz="2400" b="1" dirty="0">
                <a:solidFill>
                  <a:schemeClr val="accent6">
                    <a:lumMod val="50000"/>
                  </a:schemeClr>
                </a:solidFill>
                <a:hlinkClick r:id="rId4" action="ppaction://hlinkfile"/>
              </a:rPr>
              <a:t>La plaquette de présentation</a:t>
            </a:r>
            <a:endParaRPr lang="fr-FR" sz="2400" b="1" dirty="0">
              <a:solidFill>
                <a:schemeClr val="accent6">
                  <a:lumMod val="50000"/>
                </a:schemeClr>
              </a:solidFill>
            </a:endParaRPr>
          </a:p>
        </p:txBody>
      </p:sp>
    </p:spTree>
    <p:extLst>
      <p:ext uri="{BB962C8B-B14F-4D97-AF65-F5344CB8AC3E}">
        <p14:creationId xmlns:p14="http://schemas.microsoft.com/office/powerpoint/2010/main" val="117002154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 y="0"/>
            <a:ext cx="9348537" cy="762000"/>
          </a:xfrm>
          <a:solidFill>
            <a:schemeClr val="bg1">
              <a:lumMod val="95000"/>
            </a:schemeClr>
          </a:solidFill>
        </p:spPr>
        <p:txBody>
          <a:bodyPr>
            <a:normAutofit/>
          </a:bodyPr>
          <a:lstStyle/>
          <a:p>
            <a:r>
              <a:rPr lang="fr-FR" sz="3200" dirty="0">
                <a:solidFill>
                  <a:schemeClr val="tx1"/>
                </a:solidFill>
              </a:rPr>
              <a:t>Continuation of training course</a:t>
            </a:r>
          </a:p>
        </p:txBody>
      </p:sp>
      <p:sp>
        <p:nvSpPr>
          <p:cNvPr id="3" name="ZoneTexte 2"/>
          <p:cNvSpPr txBox="1"/>
          <p:nvPr/>
        </p:nvSpPr>
        <p:spPr>
          <a:xfrm>
            <a:off x="807209" y="1935503"/>
            <a:ext cx="8541327" cy="3170099"/>
          </a:xfrm>
          <a:prstGeom prst="rect">
            <a:avLst/>
          </a:prstGeom>
          <a:noFill/>
        </p:spPr>
        <p:txBody>
          <a:bodyPr wrap="square" rtlCol="0">
            <a:spAutoFit/>
          </a:bodyPr>
          <a:lstStyle/>
          <a:p>
            <a:pPr marL="342900" indent="-342900">
              <a:buFont typeface="Wingdings" panose="05000000000000000000" pitchFamily="2" charset="2"/>
              <a:buChar char="q"/>
            </a:pPr>
            <a:r>
              <a:rPr lang="fr-FR" sz="2000" dirty="0"/>
              <a:t>Job </a:t>
            </a:r>
          </a:p>
          <a:p>
            <a:pPr marL="342900" indent="-342900">
              <a:buFont typeface="Wingdings" panose="05000000000000000000" pitchFamily="2" charset="2"/>
              <a:buChar char="q"/>
            </a:pPr>
            <a:endParaRPr lang="fr-FR" sz="2000" dirty="0"/>
          </a:p>
          <a:p>
            <a:pPr marL="342900" indent="-342900">
              <a:buFont typeface="Wingdings" panose="05000000000000000000" pitchFamily="2" charset="2"/>
              <a:buChar char="q"/>
            </a:pPr>
            <a:r>
              <a:rPr lang="fr-FR" sz="2000" dirty="0"/>
              <a:t>Dual </a:t>
            </a:r>
            <a:r>
              <a:rPr lang="fr-FR" sz="2000" dirty="0" err="1"/>
              <a:t>apprentiship</a:t>
            </a:r>
            <a:r>
              <a:rPr lang="fr-FR" sz="2000" dirty="0"/>
              <a:t> </a:t>
            </a:r>
          </a:p>
          <a:p>
            <a:pPr marL="342900" indent="-342900">
              <a:buFont typeface="Wingdings" panose="05000000000000000000" pitchFamily="2" charset="2"/>
              <a:buChar char="q"/>
            </a:pPr>
            <a:endParaRPr lang="fr-FR" sz="2000" dirty="0"/>
          </a:p>
          <a:p>
            <a:pPr marL="342900" indent="-342900">
              <a:buFont typeface="Wingdings" panose="05000000000000000000" pitchFamily="2" charset="2"/>
              <a:buChar char="q"/>
            </a:pPr>
            <a:r>
              <a:rPr lang="fr-FR" sz="2000" dirty="0" err="1"/>
              <a:t>Different</a:t>
            </a:r>
            <a:r>
              <a:rPr lang="fr-FR" sz="2000" dirty="0"/>
              <a:t> types of </a:t>
            </a:r>
            <a:r>
              <a:rPr lang="fr-FR" sz="2000" dirty="0" err="1"/>
              <a:t>certifying</a:t>
            </a:r>
            <a:r>
              <a:rPr lang="fr-FR" sz="2000" dirty="0"/>
              <a:t> training :</a:t>
            </a:r>
          </a:p>
          <a:p>
            <a:pPr marL="893763" indent="-269875">
              <a:buFont typeface="Courier New" panose="02070309020205020404" pitchFamily="49" charset="0"/>
              <a:buChar char="o"/>
              <a:tabLst>
                <a:tab pos="1081088" algn="l"/>
              </a:tabLst>
            </a:pPr>
            <a:r>
              <a:rPr lang="fr-FR" sz="2000" dirty="0" err="1"/>
              <a:t>Industrial</a:t>
            </a:r>
            <a:r>
              <a:rPr lang="fr-FR" sz="2000" dirty="0"/>
              <a:t> maintenance </a:t>
            </a:r>
            <a:r>
              <a:rPr lang="fr-FR" sz="2000" dirty="0" err="1"/>
              <a:t>technician</a:t>
            </a:r>
            <a:r>
              <a:rPr lang="fr-FR" sz="2000" dirty="0"/>
              <a:t> - </a:t>
            </a:r>
            <a:r>
              <a:rPr lang="fr-FR" sz="2000" dirty="0" err="1"/>
              <a:t>Level</a:t>
            </a:r>
            <a:r>
              <a:rPr lang="fr-FR" sz="2000" dirty="0"/>
              <a:t> 4</a:t>
            </a:r>
          </a:p>
          <a:p>
            <a:pPr marL="893763" indent="-269875">
              <a:buFont typeface="Courier New" panose="02070309020205020404" pitchFamily="49" charset="0"/>
              <a:buChar char="o"/>
              <a:tabLst>
                <a:tab pos="1081088" algn="l"/>
              </a:tabLst>
            </a:pPr>
            <a:r>
              <a:rPr lang="fr-FR" sz="2000" dirty="0" err="1"/>
              <a:t>Senir</a:t>
            </a:r>
            <a:r>
              <a:rPr lang="fr-FR" sz="2000" dirty="0"/>
              <a:t> </a:t>
            </a:r>
            <a:r>
              <a:rPr lang="fr-FR" sz="2000" dirty="0" err="1"/>
              <a:t>Industrial</a:t>
            </a:r>
            <a:r>
              <a:rPr lang="fr-FR" sz="2000" dirty="0"/>
              <a:t> maintenance </a:t>
            </a:r>
            <a:r>
              <a:rPr lang="fr-FR" sz="2000" dirty="0" err="1"/>
              <a:t>technician</a:t>
            </a:r>
            <a:r>
              <a:rPr lang="fr-FR" sz="2000" dirty="0"/>
              <a:t> </a:t>
            </a:r>
            <a:r>
              <a:rPr lang="fr-FR" sz="2000" dirty="0" err="1"/>
              <a:t>Level</a:t>
            </a:r>
            <a:r>
              <a:rPr lang="fr-FR" sz="2000" dirty="0"/>
              <a:t> 5</a:t>
            </a:r>
          </a:p>
          <a:p>
            <a:pPr marL="893763" indent="-269875">
              <a:buFont typeface="Courier New" panose="02070309020205020404" pitchFamily="49" charset="0"/>
              <a:buChar char="o"/>
              <a:tabLst>
                <a:tab pos="1081088" algn="l"/>
              </a:tabLst>
            </a:pPr>
            <a:r>
              <a:rPr lang="fr-FR" sz="2000" dirty="0" err="1"/>
              <a:t>Refrigeration</a:t>
            </a:r>
            <a:r>
              <a:rPr lang="fr-FR" sz="2000" dirty="0"/>
              <a:t> </a:t>
            </a:r>
            <a:r>
              <a:rPr lang="fr-FR" sz="2000" dirty="0" err="1"/>
              <a:t>Technician</a:t>
            </a:r>
            <a:r>
              <a:rPr lang="fr-FR" sz="2000" dirty="0"/>
              <a:t> </a:t>
            </a:r>
          </a:p>
          <a:p>
            <a:pPr marL="893763" indent="-269875">
              <a:buFont typeface="Courier New" panose="02070309020205020404" pitchFamily="49" charset="0"/>
              <a:buChar char="o"/>
              <a:tabLst>
                <a:tab pos="1081088" algn="l"/>
              </a:tabLst>
            </a:pPr>
            <a:r>
              <a:rPr lang="fr-FR" sz="2000" dirty="0"/>
              <a:t>…    </a:t>
            </a:r>
          </a:p>
          <a:p>
            <a:endParaRPr lang="fr-FR" sz="2000" dirty="0"/>
          </a:p>
        </p:txBody>
      </p:sp>
    </p:spTree>
    <p:extLst>
      <p:ext uri="{BB962C8B-B14F-4D97-AF65-F5344CB8AC3E}">
        <p14:creationId xmlns:p14="http://schemas.microsoft.com/office/powerpoint/2010/main" val="327841452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100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4" fill="hold" nodeType="afterEffect">
                                  <p:stCondLst>
                                    <p:cond delay="100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4" fill="hold" nodeType="afterEffect">
                                  <p:stCondLst>
                                    <p:cond delay="100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 presetClass="entr" presetSubtype="4" fill="hold" nodeType="afterEffect">
                                  <p:stCondLst>
                                    <p:cond delay="1000"/>
                                  </p:stCondLst>
                                  <p:childTnLst>
                                    <p:set>
                                      <p:cBhvr>
                                        <p:cTn id="21" dur="1" fill="hold">
                                          <p:stCondLst>
                                            <p:cond delay="0"/>
                                          </p:stCondLst>
                                        </p:cTn>
                                        <p:tgtEl>
                                          <p:spTgt spid="3">
                                            <p:txEl>
                                              <p:pRg st="5" end="5"/>
                                            </p:txEl>
                                          </p:spTgt>
                                        </p:tgtEl>
                                        <p:attrNameLst>
                                          <p:attrName>style.visibility</p:attrName>
                                        </p:attrNameLst>
                                      </p:cBhvr>
                                      <p:to>
                                        <p:strVal val="visible"/>
                                      </p:to>
                                    </p:set>
                                    <p:anim calcmode="lin" valueType="num">
                                      <p:cBhvr additive="base">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24" fill="hold">
                            <p:stCondLst>
                              <p:cond delay="8000"/>
                            </p:stCondLst>
                            <p:childTnLst>
                              <p:par>
                                <p:cTn id="25" presetID="2" presetClass="entr" presetSubtype="4" fill="hold" nodeType="afterEffect">
                                  <p:stCondLst>
                                    <p:cond delay="100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29" fill="hold">
                            <p:stCondLst>
                              <p:cond delay="10000"/>
                            </p:stCondLst>
                            <p:childTnLst>
                              <p:par>
                                <p:cTn id="30" presetID="2" presetClass="entr" presetSubtype="4" fill="hold" nodeType="afterEffect">
                                  <p:stCondLst>
                                    <p:cond delay="1000"/>
                                  </p:stCondLst>
                                  <p:childTnLst>
                                    <p:set>
                                      <p:cBhvr>
                                        <p:cTn id="31" dur="1" fill="hold">
                                          <p:stCondLst>
                                            <p:cond delay="0"/>
                                          </p:stCondLst>
                                        </p:cTn>
                                        <p:tgtEl>
                                          <p:spTgt spid="3">
                                            <p:txEl>
                                              <p:pRg st="7" end="7"/>
                                            </p:txEl>
                                          </p:spTgt>
                                        </p:tgtEl>
                                        <p:attrNameLst>
                                          <p:attrName>style.visibility</p:attrName>
                                        </p:attrNameLst>
                                      </p:cBhvr>
                                      <p:to>
                                        <p:strVal val="visible"/>
                                      </p:to>
                                    </p:set>
                                    <p:anim calcmode="lin" valueType="num">
                                      <p:cBhvr additive="base">
                                        <p:cTn id="3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34" fill="hold">
                            <p:stCondLst>
                              <p:cond delay="12000"/>
                            </p:stCondLst>
                            <p:childTnLst>
                              <p:par>
                                <p:cTn id="35" presetID="2" presetClass="entr" presetSubtype="4" fill="hold" nodeType="afterEffect">
                                  <p:stCondLst>
                                    <p:cond delay="100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accent1">
                    <a:lumMod val="50000"/>
                  </a:schemeClr>
                </a:solidFill>
              </a:rPr>
              <a:t>Merci pour votre participation</a:t>
            </a:r>
          </a:p>
        </p:txBody>
      </p:sp>
    </p:spTree>
    <p:extLst>
      <p:ext uri="{BB962C8B-B14F-4D97-AF65-F5344CB8AC3E}">
        <p14:creationId xmlns:p14="http://schemas.microsoft.com/office/powerpoint/2010/main" val="17562710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re 3"/>
          <p:cNvSpPr>
            <a:spLocks noGrp="1"/>
          </p:cNvSpPr>
          <p:nvPr>
            <p:ph type="title"/>
          </p:nvPr>
        </p:nvSpPr>
        <p:spPr>
          <a:xfrm>
            <a:off x="0" y="0"/>
            <a:ext cx="4261104" cy="713232"/>
          </a:xfrm>
          <a:solidFill>
            <a:schemeClr val="bg1">
              <a:lumMod val="95000"/>
            </a:schemeClr>
          </a:solidFill>
        </p:spPr>
        <p:txBody>
          <a:bodyPr>
            <a:normAutofit fontScale="90000"/>
          </a:bodyPr>
          <a:lstStyle/>
          <a:p>
            <a:r>
              <a:rPr lang="fr-FR" b="1" dirty="0">
                <a:solidFill>
                  <a:schemeClr val="tx1"/>
                </a:solidFill>
              </a:rPr>
              <a:t>Sommaire</a:t>
            </a:r>
            <a:br>
              <a:rPr lang="fr-FR" b="1" dirty="0">
                <a:solidFill>
                  <a:schemeClr val="tx1"/>
                </a:solidFill>
              </a:rPr>
            </a:br>
            <a:endParaRPr lang="fr-FR" b="1" dirty="0">
              <a:solidFill>
                <a:schemeClr val="tx1"/>
              </a:solidFill>
            </a:endParaRPr>
          </a:p>
        </p:txBody>
      </p:sp>
      <p:sp>
        <p:nvSpPr>
          <p:cNvPr id="3" name="Titre 3"/>
          <p:cNvSpPr txBox="1">
            <a:spLocks/>
          </p:cNvSpPr>
          <p:nvPr/>
        </p:nvSpPr>
        <p:spPr>
          <a:xfrm>
            <a:off x="1809943" y="2164772"/>
            <a:ext cx="8596668" cy="2923032"/>
          </a:xfrm>
          <a:prstGeom prst="rect">
            <a:avLst/>
          </a:prstGeom>
        </p:spPr>
        <p:txBody>
          <a:bodyPr vert="horz" lIns="91440" tIns="45720" rIns="91440" bIns="45720" rtlCol="0" anchor="t">
            <a:normAutofit fontScale="625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571500" indent="-571500">
              <a:spcBef>
                <a:spcPts val="600"/>
              </a:spcBef>
              <a:buFont typeface="Wingdings" panose="05000000000000000000" pitchFamily="2" charset="2"/>
              <a:buChar char="q"/>
            </a:pPr>
            <a:r>
              <a:rPr lang="fr-FR" dirty="0">
                <a:solidFill>
                  <a:schemeClr val="tx1"/>
                </a:solidFill>
              </a:rPr>
              <a:t>Présentation of the Greta-CFA</a:t>
            </a:r>
          </a:p>
          <a:p>
            <a:pPr marL="571500" indent="-571500">
              <a:spcBef>
                <a:spcPts val="600"/>
              </a:spcBef>
              <a:buFont typeface="Wingdings" panose="05000000000000000000" pitchFamily="2" charset="2"/>
              <a:buChar char="q"/>
            </a:pPr>
            <a:r>
              <a:rPr lang="fr-FR" dirty="0" err="1">
                <a:solidFill>
                  <a:schemeClr val="tx1"/>
                </a:solidFill>
              </a:rPr>
              <a:t>Origins</a:t>
            </a:r>
            <a:r>
              <a:rPr lang="fr-FR" dirty="0">
                <a:solidFill>
                  <a:schemeClr val="tx1"/>
                </a:solidFill>
              </a:rPr>
              <a:t> of the </a:t>
            </a:r>
            <a:r>
              <a:rPr lang="fr-FR" dirty="0" err="1">
                <a:solidFill>
                  <a:schemeClr val="tx1"/>
                </a:solidFill>
              </a:rPr>
              <a:t>project</a:t>
            </a:r>
            <a:endParaRPr lang="fr-FR" dirty="0">
              <a:solidFill>
                <a:schemeClr val="tx1"/>
              </a:solidFill>
            </a:endParaRPr>
          </a:p>
          <a:p>
            <a:pPr marL="571500" indent="-571500">
              <a:spcBef>
                <a:spcPts val="600"/>
              </a:spcBef>
              <a:buFont typeface="Wingdings" panose="05000000000000000000" pitchFamily="2" charset="2"/>
              <a:buChar char="q"/>
            </a:pPr>
            <a:r>
              <a:rPr lang="fr-FR" dirty="0">
                <a:solidFill>
                  <a:schemeClr val="tx1"/>
                </a:solidFill>
              </a:rPr>
              <a:t>Training goals </a:t>
            </a:r>
          </a:p>
          <a:p>
            <a:pPr marL="571500" indent="-571500">
              <a:spcBef>
                <a:spcPts val="600"/>
              </a:spcBef>
              <a:buFont typeface="Wingdings" panose="05000000000000000000" pitchFamily="2" charset="2"/>
              <a:buChar char="q"/>
            </a:pPr>
            <a:r>
              <a:rPr lang="fr-FR" dirty="0" err="1">
                <a:solidFill>
                  <a:schemeClr val="tx1"/>
                </a:solidFill>
              </a:rPr>
              <a:t>pédagogy</a:t>
            </a:r>
            <a:endParaRPr lang="fr-FR" dirty="0">
              <a:solidFill>
                <a:schemeClr val="tx1"/>
              </a:solidFill>
            </a:endParaRPr>
          </a:p>
          <a:p>
            <a:pPr marL="571500" indent="-571500">
              <a:spcBef>
                <a:spcPts val="600"/>
              </a:spcBef>
              <a:buFont typeface="Wingdings" panose="05000000000000000000" pitchFamily="2" charset="2"/>
              <a:buChar char="q"/>
            </a:pPr>
            <a:r>
              <a:rPr lang="fr-FR" dirty="0">
                <a:solidFill>
                  <a:schemeClr val="tx1"/>
                </a:solidFill>
              </a:rPr>
              <a:t>Training program</a:t>
            </a:r>
          </a:p>
          <a:p>
            <a:pPr marL="571500" indent="-571500">
              <a:spcBef>
                <a:spcPts val="600"/>
              </a:spcBef>
              <a:buFont typeface="Wingdings" panose="05000000000000000000" pitchFamily="2" charset="2"/>
              <a:buChar char="q"/>
            </a:pPr>
            <a:r>
              <a:rPr lang="fr-FR" dirty="0" err="1">
                <a:solidFill>
                  <a:schemeClr val="tx1"/>
                </a:solidFill>
              </a:rPr>
              <a:t>Companies</a:t>
            </a:r>
            <a:r>
              <a:rPr lang="fr-FR" dirty="0">
                <a:solidFill>
                  <a:schemeClr val="tx1"/>
                </a:solidFill>
              </a:rPr>
              <a:t> </a:t>
            </a:r>
            <a:r>
              <a:rPr lang="fr-FR" dirty="0" err="1">
                <a:solidFill>
                  <a:schemeClr val="tx1"/>
                </a:solidFill>
              </a:rPr>
              <a:t>Involved</a:t>
            </a:r>
            <a:endParaRPr lang="fr-FR" dirty="0">
              <a:solidFill>
                <a:schemeClr val="tx1"/>
              </a:solidFill>
            </a:endParaRPr>
          </a:p>
          <a:p>
            <a:pPr marL="571500" indent="-571500">
              <a:spcBef>
                <a:spcPts val="600"/>
              </a:spcBef>
              <a:buFont typeface="Wingdings" panose="05000000000000000000" pitchFamily="2" charset="2"/>
              <a:buChar char="q"/>
            </a:pPr>
            <a:r>
              <a:rPr lang="fr-FR" dirty="0">
                <a:solidFill>
                  <a:schemeClr val="tx1"/>
                </a:solidFill>
              </a:rPr>
              <a:t>Continuation</a:t>
            </a:r>
            <a:br>
              <a:rPr lang="fr-FR" dirty="0">
                <a:solidFill>
                  <a:schemeClr val="tx1"/>
                </a:solidFill>
              </a:rPr>
            </a:br>
            <a:endParaRPr lang="fr-FR" dirty="0">
              <a:solidFill>
                <a:schemeClr val="tx1"/>
              </a:solidFill>
            </a:endParaRPr>
          </a:p>
        </p:txBody>
      </p:sp>
    </p:spTree>
    <p:extLst>
      <p:ext uri="{BB962C8B-B14F-4D97-AF65-F5344CB8AC3E}">
        <p14:creationId xmlns:p14="http://schemas.microsoft.com/office/powerpoint/2010/main" val="270014341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nodeType="afterEffect">
                                  <p:stCondLst>
                                    <p:cond delay="100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3000"/>
                            </p:stCondLst>
                            <p:childTnLst>
                              <p:par>
                                <p:cTn id="15" presetID="2" presetClass="entr" presetSubtype="4" fill="hold" nodeType="afterEffect">
                                  <p:stCondLst>
                                    <p:cond delay="100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5000"/>
                            </p:stCondLst>
                            <p:childTnLst>
                              <p:par>
                                <p:cTn id="20" presetID="2" presetClass="entr" presetSubtype="4" fill="hold" nodeType="afterEffect">
                                  <p:stCondLst>
                                    <p:cond delay="100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7000"/>
                            </p:stCondLst>
                            <p:childTnLst>
                              <p:par>
                                <p:cTn id="25" presetID="2" presetClass="entr" presetSubtype="4" fill="hold" nodeType="afterEffect">
                                  <p:stCondLst>
                                    <p:cond delay="100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9000"/>
                            </p:stCondLst>
                            <p:childTnLst>
                              <p:par>
                                <p:cTn id="30" presetID="2" presetClass="entr" presetSubtype="4" fill="hold" nodeType="afterEffect">
                                  <p:stCondLst>
                                    <p:cond delay="100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11000"/>
                            </p:stCondLst>
                            <p:childTnLst>
                              <p:par>
                                <p:cTn id="35" presetID="2" presetClass="entr" presetSubtype="4" fill="hold" nodeType="afterEffect">
                                  <p:stCondLst>
                                    <p:cond delay="100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0" y="0"/>
            <a:ext cx="9345168" cy="599768"/>
          </a:xfrm>
          <a:solidFill>
            <a:schemeClr val="bg1">
              <a:lumMod val="95000"/>
            </a:schemeClr>
          </a:solidFill>
        </p:spPr>
        <p:txBody>
          <a:bodyPr>
            <a:normAutofit fontScale="90000"/>
          </a:bodyPr>
          <a:lstStyle/>
          <a:p>
            <a:r>
              <a:rPr lang="fr-FR" dirty="0">
                <a:solidFill>
                  <a:schemeClr val="tx1"/>
                </a:solidFill>
              </a:rPr>
              <a:t>Le GRETA-CFA									</a:t>
            </a:r>
            <a:endParaRPr lang="fr-FR" sz="2400" dirty="0">
              <a:solidFill>
                <a:schemeClr val="tx1"/>
              </a:solidFill>
            </a:endParaRPr>
          </a:p>
        </p:txBody>
      </p:sp>
      <p:sp>
        <p:nvSpPr>
          <p:cNvPr id="5" name="ZoneTexte 4"/>
          <p:cNvSpPr txBox="1"/>
          <p:nvPr/>
        </p:nvSpPr>
        <p:spPr>
          <a:xfrm>
            <a:off x="93518" y="1569027"/>
            <a:ext cx="10000407" cy="584775"/>
          </a:xfrm>
          <a:prstGeom prst="rect">
            <a:avLst/>
          </a:prstGeom>
          <a:noFill/>
        </p:spPr>
        <p:txBody>
          <a:bodyPr wrap="square">
            <a:spAutoFit/>
          </a:bodyPr>
          <a:lstStyle/>
          <a:p>
            <a:pPr algn="ctr">
              <a:defRPr/>
            </a:pPr>
            <a:r>
              <a:rPr lang="fr-FR" sz="3200" b="1" dirty="0"/>
              <a:t>GRETA </a:t>
            </a:r>
            <a:r>
              <a:rPr lang="fr-FR" sz="3200" b="1" dirty="0" err="1"/>
              <a:t>is</a:t>
            </a:r>
            <a:r>
              <a:rPr lang="fr-FR" sz="3200" b="1" dirty="0"/>
              <a:t> </a:t>
            </a:r>
            <a:r>
              <a:rPr lang="fr-FR" sz="2800" b="1" dirty="0"/>
              <a:t>Public Institution </a:t>
            </a:r>
          </a:p>
        </p:txBody>
      </p:sp>
      <p:sp>
        <p:nvSpPr>
          <p:cNvPr id="6" name="ZoneTexte 5"/>
          <p:cNvSpPr txBox="1"/>
          <p:nvPr/>
        </p:nvSpPr>
        <p:spPr>
          <a:xfrm>
            <a:off x="1110793" y="2591172"/>
            <a:ext cx="7560000" cy="3231654"/>
          </a:xfrm>
          <a:prstGeom prst="rect">
            <a:avLst/>
          </a:prstGeom>
          <a:solidFill>
            <a:schemeClr val="bg1">
              <a:lumMod val="85000"/>
            </a:schemeClr>
          </a:solidFill>
          <a:ln w="19050">
            <a:solidFill>
              <a:schemeClr val="tx2"/>
            </a:solidFill>
          </a:ln>
        </p:spPr>
        <p:txBody>
          <a:bodyPr wrap="square" rtlCol="0">
            <a:spAutoFit/>
          </a:bodyPr>
          <a:lstStyle/>
          <a:p>
            <a:pPr algn="ctr"/>
            <a:r>
              <a:rPr lang="en-US" sz="2800" dirty="0" err="1"/>
              <a:t>Ministery</a:t>
            </a:r>
            <a:r>
              <a:rPr lang="en-US" sz="2800" dirty="0"/>
              <a:t> of National Education training center that offers vocational and educational training to job seekers and employees </a:t>
            </a:r>
          </a:p>
          <a:p>
            <a:pPr algn="ctr"/>
            <a:endParaRPr lang="en-US" sz="2800" dirty="0"/>
          </a:p>
          <a:p>
            <a:pPr algn="ctr"/>
            <a:r>
              <a:rPr lang="en-US" sz="2800" dirty="0"/>
              <a:t>We are also Dual Vocational Training </a:t>
            </a:r>
          </a:p>
          <a:p>
            <a:pPr algn="ctr"/>
            <a:r>
              <a:rPr lang="en-US" sz="2800" dirty="0"/>
              <a:t>Center since 2020</a:t>
            </a:r>
          </a:p>
          <a:p>
            <a:pPr algn="ctr"/>
            <a:endParaRPr lang="fr-FR" sz="3600" b="1" dirty="0">
              <a:solidFill>
                <a:schemeClr val="tx2"/>
              </a:solidFill>
            </a:endParaRPr>
          </a:p>
        </p:txBody>
      </p:sp>
    </p:spTree>
    <p:extLst>
      <p:ext uri="{BB962C8B-B14F-4D97-AF65-F5344CB8AC3E}">
        <p14:creationId xmlns:p14="http://schemas.microsoft.com/office/powerpoint/2010/main" val="35914183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42" presetClass="entr" presetSubtype="0" fill="hold" grpId="0" nodeType="afterEffect">
                                  <p:stCondLst>
                                    <p:cond delay="50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0" y="0"/>
            <a:ext cx="9345168" cy="599768"/>
          </a:xfrm>
          <a:solidFill>
            <a:schemeClr val="bg1">
              <a:lumMod val="95000"/>
            </a:schemeClr>
          </a:solidFill>
        </p:spPr>
        <p:txBody>
          <a:bodyPr>
            <a:normAutofit fontScale="90000"/>
          </a:bodyPr>
          <a:lstStyle/>
          <a:p>
            <a:r>
              <a:rPr lang="fr-FR" dirty="0" err="1">
                <a:solidFill>
                  <a:schemeClr val="tx1"/>
                </a:solidFill>
              </a:rPr>
              <a:t>Origin</a:t>
            </a:r>
            <a:r>
              <a:rPr lang="fr-FR" dirty="0">
                <a:solidFill>
                  <a:schemeClr val="tx1"/>
                </a:solidFill>
              </a:rPr>
              <a:t> of the </a:t>
            </a:r>
            <a:r>
              <a:rPr lang="fr-FR" dirty="0" err="1">
                <a:solidFill>
                  <a:schemeClr val="tx1"/>
                </a:solidFill>
              </a:rPr>
              <a:t>project</a:t>
            </a:r>
            <a:r>
              <a:rPr lang="fr-FR" dirty="0">
                <a:solidFill>
                  <a:schemeClr val="tx1"/>
                </a:solidFill>
              </a:rPr>
              <a:t> 								</a:t>
            </a:r>
            <a:endParaRPr lang="fr-FR" sz="2400" dirty="0">
              <a:solidFill>
                <a:schemeClr val="tx1"/>
              </a:solidFill>
            </a:endParaRPr>
          </a:p>
        </p:txBody>
      </p:sp>
      <p:sp>
        <p:nvSpPr>
          <p:cNvPr id="2" name="ZoneTexte 1"/>
          <p:cNvSpPr txBox="1"/>
          <p:nvPr/>
        </p:nvSpPr>
        <p:spPr>
          <a:xfrm>
            <a:off x="677334" y="1512496"/>
            <a:ext cx="8768418" cy="2970044"/>
          </a:xfrm>
          <a:prstGeom prst="rect">
            <a:avLst/>
          </a:prstGeom>
          <a:noFill/>
        </p:spPr>
        <p:txBody>
          <a:bodyPr wrap="square" rtlCol="0">
            <a:spAutoFit/>
          </a:bodyPr>
          <a:lstStyle/>
          <a:p>
            <a:pPr algn="ctr"/>
            <a:r>
              <a:rPr lang="fr-FR" sz="2800" b="1" dirty="0">
                <a:solidFill>
                  <a:srgbClr val="A3238E"/>
                </a:solidFill>
              </a:rPr>
              <a:t>Diagnostic </a:t>
            </a:r>
          </a:p>
          <a:p>
            <a:endParaRPr lang="fr-FR" sz="1500" dirty="0"/>
          </a:p>
          <a:p>
            <a:pPr marL="285750" indent="-285750">
              <a:buFont typeface="Wingdings" panose="05000000000000000000" pitchFamily="2" charset="2"/>
              <a:buChar char="§"/>
            </a:pPr>
            <a:r>
              <a:rPr lang="fr-FR" dirty="0"/>
              <a:t>A </a:t>
            </a:r>
            <a:r>
              <a:rPr lang="fr-FR" dirty="0" err="1"/>
              <a:t>lack</a:t>
            </a:r>
            <a:r>
              <a:rPr lang="fr-FR" dirty="0"/>
              <a:t> of </a:t>
            </a:r>
            <a:r>
              <a:rPr lang="fr-FR" dirty="0" err="1"/>
              <a:t>manpower</a:t>
            </a:r>
            <a:r>
              <a:rPr lang="fr-FR" dirty="0"/>
              <a:t>, a </a:t>
            </a:r>
            <a:r>
              <a:rPr lang="fr-FR" dirty="0" err="1"/>
              <a:t>low</a:t>
            </a:r>
            <a:r>
              <a:rPr lang="fr-FR" dirty="0"/>
              <a:t> rate of </a:t>
            </a:r>
            <a:r>
              <a:rPr lang="fr-FR" dirty="0" err="1"/>
              <a:t>unemployement</a:t>
            </a:r>
            <a:r>
              <a:rPr lang="fr-FR" dirty="0"/>
              <a:t> in </a:t>
            </a:r>
            <a:r>
              <a:rPr lang="fr-FR" dirty="0" err="1"/>
              <a:t>industrial</a:t>
            </a:r>
            <a:r>
              <a:rPr lang="fr-FR" dirty="0"/>
              <a:t> </a:t>
            </a:r>
            <a:r>
              <a:rPr lang="fr-FR" dirty="0" err="1"/>
              <a:t>sector</a:t>
            </a:r>
            <a:r>
              <a:rPr lang="fr-FR" dirty="0"/>
              <a:t>  </a:t>
            </a:r>
          </a:p>
          <a:p>
            <a:pPr marL="285750" indent="-285750">
              <a:buFont typeface="Wingdings" panose="05000000000000000000" pitchFamily="2" charset="2"/>
              <a:buChar char="§"/>
            </a:pPr>
            <a:r>
              <a:rPr lang="fr-FR" dirty="0" err="1"/>
              <a:t>Difficulties</a:t>
            </a:r>
            <a:r>
              <a:rPr lang="fr-FR" dirty="0"/>
              <a:t> in </a:t>
            </a:r>
            <a:r>
              <a:rPr lang="fr-FR" dirty="0" err="1"/>
              <a:t>recruiting</a:t>
            </a:r>
            <a:r>
              <a:rPr lang="fr-FR" dirty="0"/>
              <a:t> people in training  and </a:t>
            </a:r>
            <a:r>
              <a:rPr lang="fr-FR" dirty="0" err="1"/>
              <a:t>also</a:t>
            </a:r>
            <a:r>
              <a:rPr lang="fr-FR" dirty="0"/>
              <a:t> in business </a:t>
            </a:r>
          </a:p>
          <a:p>
            <a:pPr marL="285750" indent="-285750">
              <a:buFont typeface="Wingdings" panose="05000000000000000000" pitchFamily="2" charset="2"/>
              <a:buChar char="§"/>
            </a:pPr>
            <a:r>
              <a:rPr lang="fr-FR" dirty="0" err="1"/>
              <a:t>Unfilled</a:t>
            </a:r>
            <a:r>
              <a:rPr lang="fr-FR" dirty="0"/>
              <a:t> job </a:t>
            </a:r>
            <a:r>
              <a:rPr lang="fr-FR" dirty="0" err="1"/>
              <a:t>offers</a:t>
            </a:r>
            <a:endParaRPr lang="fr-FR" dirty="0"/>
          </a:p>
          <a:p>
            <a:pPr marL="285750" indent="-285750">
              <a:buFont typeface="Wingdings" panose="05000000000000000000" pitchFamily="2" charset="2"/>
              <a:buChar char="§"/>
            </a:pPr>
            <a:r>
              <a:rPr lang="en-US" dirty="0"/>
              <a:t>Many stereotypes: an unattractive sector</a:t>
            </a:r>
            <a:endParaRPr lang="fr-FR" dirty="0"/>
          </a:p>
          <a:p>
            <a:pPr marL="285750" indent="-285750">
              <a:buFont typeface="Wingdings" panose="05000000000000000000" pitchFamily="2" charset="2"/>
              <a:buChar char="§"/>
            </a:pPr>
            <a:r>
              <a:rPr lang="en-US" dirty="0"/>
              <a:t>An inconspicuous industrial sector : an image of tourist territory that hides the industrial reality</a:t>
            </a:r>
            <a:endParaRPr lang="fr-FR" dirty="0"/>
          </a:p>
          <a:p>
            <a:pPr marL="285750" indent="-285750">
              <a:buFont typeface="Wingdings" panose="05000000000000000000" pitchFamily="2" charset="2"/>
              <a:buChar char="§"/>
            </a:pPr>
            <a:r>
              <a:rPr lang="en-US" dirty="0"/>
              <a:t>Aging workers: a replacement need</a:t>
            </a:r>
            <a:endParaRPr lang="fr-FR" dirty="0"/>
          </a:p>
          <a:p>
            <a:pPr marL="285750" indent="-285750">
              <a:buFont typeface="Wingdings" panose="05000000000000000000" pitchFamily="2" charset="2"/>
              <a:buChar char="§"/>
            </a:pPr>
            <a:r>
              <a:rPr lang="fr-FR" dirty="0"/>
              <a:t>A </a:t>
            </a:r>
            <a:r>
              <a:rPr lang="fr-FR" dirty="0" err="1"/>
              <a:t>need</a:t>
            </a:r>
            <a:r>
              <a:rPr lang="fr-FR" dirty="0"/>
              <a:t> of </a:t>
            </a:r>
            <a:r>
              <a:rPr lang="fr-FR" dirty="0" err="1"/>
              <a:t>skilled</a:t>
            </a:r>
            <a:r>
              <a:rPr lang="fr-FR" dirty="0"/>
              <a:t> workers for business </a:t>
            </a:r>
            <a:r>
              <a:rPr lang="fr-FR" dirty="0" err="1"/>
              <a:t>especially</a:t>
            </a:r>
            <a:r>
              <a:rPr lang="fr-FR" dirty="0"/>
              <a:t> </a:t>
            </a:r>
            <a:r>
              <a:rPr lang="fr-FR" dirty="0" err="1"/>
              <a:t>technicians</a:t>
            </a:r>
            <a:r>
              <a:rPr lang="fr-FR" dirty="0"/>
              <a:t>. </a:t>
            </a:r>
          </a:p>
        </p:txBody>
      </p:sp>
    </p:spTree>
    <p:extLst>
      <p:ext uri="{BB962C8B-B14F-4D97-AF65-F5344CB8AC3E}">
        <p14:creationId xmlns:p14="http://schemas.microsoft.com/office/powerpoint/2010/main" val="297848025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par>
                          <p:cTn id="15" fill="hold">
                            <p:stCondLst>
                              <p:cond delay="0"/>
                            </p:stCondLst>
                            <p:childTnLst>
                              <p:par>
                                <p:cTn id="16" presetID="2" presetClass="entr" presetSubtype="4" fill="hold" nodeType="afterEffect">
                                  <p:stCondLst>
                                    <p:cond delay="1000"/>
                                  </p:stCondLst>
                                  <p:childTnLst>
                                    <p:set>
                                      <p:cBhvr>
                                        <p:cTn id="17" dur="1" fill="hold">
                                          <p:stCondLst>
                                            <p:cond delay="0"/>
                                          </p:stCondLst>
                                        </p:cTn>
                                        <p:tgtEl>
                                          <p:spTgt spid="2">
                                            <p:txEl>
                                              <p:pRg st="4" end="4"/>
                                            </p:txEl>
                                          </p:spTgt>
                                        </p:tgtEl>
                                        <p:attrNameLst>
                                          <p:attrName>style.visibility</p:attrName>
                                        </p:attrNameLst>
                                      </p:cBhvr>
                                      <p:to>
                                        <p:strVal val="visible"/>
                                      </p:to>
                                    </p:set>
                                    <p:anim calcmode="lin" valueType="num">
                                      <p:cBhvr additive="base">
                                        <p:cTn id="1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9" dur="1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par>
                          <p:cTn id="20" fill="hold">
                            <p:stCondLst>
                              <p:cond delay="2000"/>
                            </p:stCondLst>
                            <p:childTnLst>
                              <p:par>
                                <p:cTn id="21" presetID="2" presetClass="entr" presetSubtype="4" fill="hold" nodeType="afterEffect">
                                  <p:stCondLst>
                                    <p:cond delay="1000"/>
                                  </p:stCondLst>
                                  <p:childTnLst>
                                    <p:set>
                                      <p:cBhvr>
                                        <p:cTn id="22" dur="1" fill="hold">
                                          <p:stCondLst>
                                            <p:cond delay="0"/>
                                          </p:stCondLst>
                                        </p:cTn>
                                        <p:tgtEl>
                                          <p:spTgt spid="2">
                                            <p:txEl>
                                              <p:pRg st="5" end="5"/>
                                            </p:txEl>
                                          </p:spTgt>
                                        </p:tgtEl>
                                        <p:attrNameLst>
                                          <p:attrName>style.visibility</p:attrName>
                                        </p:attrNameLst>
                                      </p:cBhvr>
                                      <p:to>
                                        <p:strVal val="visible"/>
                                      </p:to>
                                    </p:set>
                                    <p:anim calcmode="lin" valueType="num">
                                      <p:cBhvr additive="base">
                                        <p:cTn id="2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par>
                          <p:cTn id="25" fill="hold">
                            <p:stCondLst>
                              <p:cond delay="4000"/>
                            </p:stCondLst>
                            <p:childTnLst>
                              <p:par>
                                <p:cTn id="26" presetID="2" presetClass="entr" presetSubtype="4" fill="hold" nodeType="afterEffect">
                                  <p:stCondLst>
                                    <p:cond delay="1000"/>
                                  </p:stCondLst>
                                  <p:childTnLst>
                                    <p:set>
                                      <p:cBhvr>
                                        <p:cTn id="27" dur="1" fill="hold">
                                          <p:stCondLst>
                                            <p:cond delay="0"/>
                                          </p:stCondLst>
                                        </p:cTn>
                                        <p:tgtEl>
                                          <p:spTgt spid="2">
                                            <p:txEl>
                                              <p:pRg st="6" end="6"/>
                                            </p:txEl>
                                          </p:spTgt>
                                        </p:tgtEl>
                                        <p:attrNameLst>
                                          <p:attrName>style.visibility</p:attrName>
                                        </p:attrNameLst>
                                      </p:cBhvr>
                                      <p:to>
                                        <p:strVal val="visible"/>
                                      </p:to>
                                    </p:set>
                                    <p:anim calcmode="lin" valueType="num">
                                      <p:cBhvr additive="base">
                                        <p:cTn id="2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9" dur="10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par>
                          <p:cTn id="30" fill="hold">
                            <p:stCondLst>
                              <p:cond delay="6000"/>
                            </p:stCondLst>
                            <p:childTnLst>
                              <p:par>
                                <p:cTn id="31" presetID="2" presetClass="entr" presetSubtype="4" fill="hold" nodeType="afterEffect">
                                  <p:stCondLst>
                                    <p:cond delay="1000"/>
                                  </p:stCondLst>
                                  <p:childTnLst>
                                    <p:set>
                                      <p:cBhvr>
                                        <p:cTn id="32" dur="1" fill="hold">
                                          <p:stCondLst>
                                            <p:cond delay="0"/>
                                          </p:stCondLst>
                                        </p:cTn>
                                        <p:tgtEl>
                                          <p:spTgt spid="2">
                                            <p:txEl>
                                              <p:pRg st="7" end="7"/>
                                            </p:txEl>
                                          </p:spTgt>
                                        </p:tgtEl>
                                        <p:attrNameLst>
                                          <p:attrName>style.visibility</p:attrName>
                                        </p:attrNameLst>
                                      </p:cBhvr>
                                      <p:to>
                                        <p:strVal val="visible"/>
                                      </p:to>
                                    </p:set>
                                    <p:anim calcmode="lin" valueType="num">
                                      <p:cBhvr additive="base">
                                        <p:cTn id="3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4" dur="10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par>
                          <p:cTn id="35" fill="hold">
                            <p:stCondLst>
                              <p:cond delay="8000"/>
                            </p:stCondLst>
                            <p:childTnLst>
                              <p:par>
                                <p:cTn id="36" presetID="2" presetClass="entr" presetSubtype="4" fill="hold" nodeType="afterEffect">
                                  <p:stCondLst>
                                    <p:cond delay="1000"/>
                                  </p:stCondLst>
                                  <p:childTnLst>
                                    <p:set>
                                      <p:cBhvr>
                                        <p:cTn id="37" dur="1" fill="hold">
                                          <p:stCondLst>
                                            <p:cond delay="0"/>
                                          </p:stCondLst>
                                        </p:cTn>
                                        <p:tgtEl>
                                          <p:spTgt spid="2">
                                            <p:txEl>
                                              <p:pRg st="8" end="8"/>
                                            </p:txEl>
                                          </p:spTgt>
                                        </p:tgtEl>
                                        <p:attrNameLst>
                                          <p:attrName>style.visibility</p:attrName>
                                        </p:attrNameLst>
                                      </p:cBhvr>
                                      <p:to>
                                        <p:strVal val="visible"/>
                                      </p:to>
                                    </p:set>
                                    <p:anim calcmode="lin" valueType="num">
                                      <p:cBhvr additive="base">
                                        <p:cTn id="38"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9" dur="10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930973" y="3273936"/>
            <a:ext cx="7551748" cy="2878282"/>
          </a:xfrm>
          <a:prstGeom prst="rect">
            <a:avLst/>
          </a:prstGeom>
        </p:spPr>
        <p:txBody>
          <a:bodyPr>
            <a:normAutofit/>
          </a:bodyPr>
          <a:lstStyle/>
          <a:p>
            <a:pPr marL="0" indent="0" algn="ctr">
              <a:spcBef>
                <a:spcPts val="0"/>
              </a:spcBef>
              <a:buNone/>
            </a:pPr>
            <a:r>
              <a:rPr lang="fr-FR" sz="2200" b="1" dirty="0" err="1">
                <a:solidFill>
                  <a:srgbClr val="A3238E"/>
                </a:solidFill>
              </a:rPr>
              <a:t>Operational</a:t>
            </a:r>
            <a:r>
              <a:rPr lang="fr-FR" sz="2200" b="1" dirty="0">
                <a:solidFill>
                  <a:srgbClr val="A3238E"/>
                </a:solidFill>
              </a:rPr>
              <a:t> objectives</a:t>
            </a:r>
          </a:p>
          <a:p>
            <a:pPr marL="0" indent="0" algn="ctr">
              <a:spcBef>
                <a:spcPts val="0"/>
              </a:spcBef>
              <a:buNone/>
            </a:pPr>
            <a:endParaRPr lang="fr-FR" sz="2200" b="1" dirty="0">
              <a:solidFill>
                <a:srgbClr val="A3238E"/>
              </a:solidFill>
            </a:endParaRPr>
          </a:p>
          <a:p>
            <a:pPr>
              <a:spcBef>
                <a:spcPts val="0"/>
              </a:spcBef>
            </a:pPr>
            <a:r>
              <a:rPr lang="fr-FR" dirty="0" err="1">
                <a:latin typeface="+mj-lt"/>
              </a:rPr>
              <a:t>Acquire</a:t>
            </a:r>
            <a:r>
              <a:rPr lang="fr-FR" dirty="0">
                <a:latin typeface="+mj-lt"/>
              </a:rPr>
              <a:t> a </a:t>
            </a:r>
            <a:r>
              <a:rPr lang="fr-FR" dirty="0" err="1">
                <a:latin typeface="+mj-lt"/>
              </a:rPr>
              <a:t>professional</a:t>
            </a:r>
            <a:r>
              <a:rPr lang="fr-FR" dirty="0">
                <a:latin typeface="+mj-lt"/>
              </a:rPr>
              <a:t> attitude</a:t>
            </a:r>
          </a:p>
          <a:p>
            <a:pPr marL="0" indent="0">
              <a:spcBef>
                <a:spcPts val="0"/>
              </a:spcBef>
              <a:buNone/>
            </a:pPr>
            <a:endParaRPr lang="fr-FR" dirty="0">
              <a:latin typeface="+mj-lt"/>
            </a:endParaRPr>
          </a:p>
          <a:p>
            <a:pPr>
              <a:spcBef>
                <a:spcPts val="0"/>
              </a:spcBef>
            </a:pPr>
            <a:r>
              <a:rPr lang="fr-FR" dirty="0">
                <a:latin typeface="+mj-lt"/>
              </a:rPr>
              <a:t>Basic </a:t>
            </a:r>
            <a:r>
              <a:rPr lang="fr-FR" dirty="0" err="1">
                <a:latin typeface="+mj-lt"/>
              </a:rPr>
              <a:t>skills</a:t>
            </a:r>
            <a:r>
              <a:rPr lang="fr-FR" dirty="0">
                <a:latin typeface="+mj-lt"/>
              </a:rPr>
              <a:t> upgrade (</a:t>
            </a:r>
            <a:r>
              <a:rPr lang="fr-FR" dirty="0" err="1">
                <a:latin typeface="+mj-lt"/>
              </a:rPr>
              <a:t>read</a:t>
            </a:r>
            <a:r>
              <a:rPr lang="fr-FR" dirty="0">
                <a:latin typeface="+mj-lt"/>
              </a:rPr>
              <a:t>, count, digital </a:t>
            </a:r>
            <a:r>
              <a:rPr lang="fr-FR" dirty="0" err="1">
                <a:latin typeface="+mj-lt"/>
              </a:rPr>
              <a:t>skills</a:t>
            </a:r>
            <a:r>
              <a:rPr lang="fr-FR" dirty="0">
                <a:latin typeface="+mj-lt"/>
              </a:rPr>
              <a:t>…) </a:t>
            </a:r>
          </a:p>
          <a:p>
            <a:r>
              <a:rPr lang="fr-FR" dirty="0">
                <a:latin typeface="+mj-lt"/>
              </a:rPr>
              <a:t>First aider at </a:t>
            </a:r>
            <a:r>
              <a:rPr lang="fr-FR" dirty="0" err="1">
                <a:latin typeface="+mj-lt"/>
              </a:rPr>
              <a:t>work</a:t>
            </a:r>
            <a:r>
              <a:rPr lang="fr-FR" dirty="0">
                <a:latin typeface="+mj-lt"/>
              </a:rPr>
              <a:t> </a:t>
            </a:r>
          </a:p>
          <a:p>
            <a:r>
              <a:rPr lang="fr-FR" dirty="0" err="1">
                <a:latin typeface="+mj-lt"/>
              </a:rPr>
              <a:t>Develop</a:t>
            </a:r>
            <a:r>
              <a:rPr lang="fr-FR" dirty="0">
                <a:latin typeface="+mj-lt"/>
              </a:rPr>
              <a:t> </a:t>
            </a:r>
            <a:r>
              <a:rPr lang="fr-FR" dirty="0" err="1">
                <a:latin typeface="+mj-lt"/>
              </a:rPr>
              <a:t>mobility</a:t>
            </a:r>
            <a:r>
              <a:rPr lang="fr-FR" dirty="0">
                <a:latin typeface="+mj-lt"/>
              </a:rPr>
              <a:t> </a:t>
            </a:r>
            <a:r>
              <a:rPr lang="fr-FR" dirty="0" err="1">
                <a:latin typeface="+mj-lt"/>
              </a:rPr>
              <a:t>skills</a:t>
            </a:r>
            <a:r>
              <a:rPr lang="fr-FR" dirty="0">
                <a:latin typeface="+mj-lt"/>
              </a:rPr>
              <a:t> </a:t>
            </a:r>
          </a:p>
          <a:p>
            <a:r>
              <a:rPr lang="en-US" dirty="0"/>
              <a:t>Secure access to certified training or employment</a:t>
            </a:r>
            <a:endParaRPr lang="fr-FR" dirty="0">
              <a:latin typeface="+mj-lt"/>
            </a:endParaRPr>
          </a:p>
        </p:txBody>
      </p:sp>
      <p:sp>
        <p:nvSpPr>
          <p:cNvPr id="5" name="Titre 1"/>
          <p:cNvSpPr txBox="1">
            <a:spLocks/>
          </p:cNvSpPr>
          <p:nvPr/>
        </p:nvSpPr>
        <p:spPr>
          <a:xfrm>
            <a:off x="0" y="0"/>
            <a:ext cx="9317736" cy="484632"/>
          </a:xfrm>
          <a:prstGeom prst="rect">
            <a:avLst/>
          </a:prstGeom>
          <a:solidFill>
            <a:schemeClr val="bg1">
              <a:lumMod val="95000"/>
            </a:schemeClr>
          </a:solidFill>
        </p:spPr>
        <p:txBody>
          <a:bodyPr/>
          <a:lstStyle>
            <a:lvl1pPr algn="ctr" defTabSz="914400" rtl="0" eaLnBrk="1" latinLnBrk="0" hangingPunct="1">
              <a:spcBef>
                <a:spcPct val="0"/>
              </a:spcBef>
              <a:buNone/>
              <a:defRPr sz="4400" b="1" kern="1200">
                <a:solidFill>
                  <a:schemeClr val="bg1"/>
                </a:solidFill>
                <a:latin typeface="Arial Narrow" panose="020B0606020202030204" pitchFamily="34" charset="0"/>
                <a:ea typeface="+mj-ea"/>
                <a:cs typeface="+mj-cs"/>
              </a:defRPr>
            </a:lvl1pPr>
          </a:lstStyle>
          <a:p>
            <a:r>
              <a:rPr lang="fr-FR" sz="2400" b="0" dirty="0" err="1">
                <a:solidFill>
                  <a:schemeClr val="tx1"/>
                </a:solidFill>
                <a:latin typeface="+mj-lt"/>
              </a:rPr>
              <a:t>Answer</a:t>
            </a:r>
            <a:r>
              <a:rPr lang="fr-FR" sz="2400" b="0" dirty="0">
                <a:solidFill>
                  <a:schemeClr val="tx1"/>
                </a:solidFill>
                <a:latin typeface="+mj-lt"/>
              </a:rPr>
              <a:t> to the </a:t>
            </a:r>
            <a:r>
              <a:rPr lang="fr-FR" sz="2400" b="0" dirty="0" err="1">
                <a:solidFill>
                  <a:schemeClr val="tx1"/>
                </a:solidFill>
                <a:latin typeface="+mj-lt"/>
              </a:rPr>
              <a:t>needs</a:t>
            </a:r>
            <a:r>
              <a:rPr lang="fr-FR" sz="2400" b="0" dirty="0">
                <a:solidFill>
                  <a:schemeClr val="tx1"/>
                </a:solidFill>
                <a:latin typeface="+mj-lt"/>
              </a:rPr>
              <a:t> : </a:t>
            </a:r>
            <a:r>
              <a:rPr lang="en-US" sz="2400" b="0" dirty="0">
                <a:solidFill>
                  <a:schemeClr val="tx1"/>
                </a:solidFill>
                <a:latin typeface="+mj-lt"/>
              </a:rPr>
              <a:t>discovery training in industrial professions</a:t>
            </a:r>
            <a:endParaRPr lang="fr-FR" sz="2400" b="0" dirty="0">
              <a:solidFill>
                <a:schemeClr val="tx1"/>
              </a:solidFill>
              <a:latin typeface="+mj-lt"/>
            </a:endParaRPr>
          </a:p>
        </p:txBody>
      </p:sp>
      <p:pic>
        <p:nvPicPr>
          <p:cNvPr id="4" name="Espace réservé du contenu 3">
            <a:hlinkClick r:id="rId3" action="ppaction://hlinkpres?slideindex=1&amp;slidetitle="/>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31991" y="5883973"/>
            <a:ext cx="1404984" cy="522514"/>
          </a:xfrm>
          <a:prstGeom prst="rect">
            <a:avLst/>
          </a:prstGeom>
        </p:spPr>
      </p:pic>
      <p:sp>
        <p:nvSpPr>
          <p:cNvPr id="6" name="ZoneTexte 5"/>
          <p:cNvSpPr txBox="1"/>
          <p:nvPr/>
        </p:nvSpPr>
        <p:spPr>
          <a:xfrm>
            <a:off x="1295365" y="682248"/>
            <a:ext cx="7647709" cy="1877437"/>
          </a:xfrm>
          <a:prstGeom prst="rect">
            <a:avLst/>
          </a:prstGeom>
          <a:noFill/>
        </p:spPr>
        <p:txBody>
          <a:bodyPr wrap="square" rtlCol="0">
            <a:spAutoFit/>
          </a:bodyPr>
          <a:lstStyle/>
          <a:p>
            <a:pPr algn="ctr"/>
            <a:r>
              <a:rPr lang="en-US" sz="2200" b="1" dirty="0">
                <a:solidFill>
                  <a:srgbClr val="A3238E"/>
                </a:solidFill>
              </a:rPr>
              <a:t>General objective of the action</a:t>
            </a:r>
          </a:p>
          <a:p>
            <a:pPr algn="ctr"/>
            <a:endParaRPr lang="fr-FR" sz="2200" b="1" dirty="0">
              <a:solidFill>
                <a:srgbClr val="A3238E"/>
              </a:solidFill>
            </a:endParaRPr>
          </a:p>
          <a:p>
            <a:pPr algn="just"/>
            <a:r>
              <a:rPr lang="en-US" dirty="0"/>
              <a:t>Acquire the technical skills and knowledge necessary to pursue certifying training in trades in the industry sector </a:t>
            </a:r>
            <a:r>
              <a:rPr lang="fr-FR" dirty="0">
                <a:latin typeface="+mj-lt"/>
              </a:rPr>
              <a:t>: </a:t>
            </a:r>
          </a:p>
          <a:p>
            <a:pPr algn="just"/>
            <a:r>
              <a:rPr lang="fr-FR" dirty="0" err="1">
                <a:latin typeface="+mj-lt"/>
              </a:rPr>
              <a:t>Industrial</a:t>
            </a:r>
            <a:r>
              <a:rPr lang="fr-FR" dirty="0">
                <a:latin typeface="+mj-lt"/>
              </a:rPr>
              <a:t> maintenance, </a:t>
            </a:r>
            <a:r>
              <a:rPr lang="fr-FR" dirty="0" err="1">
                <a:latin typeface="+mj-lt"/>
              </a:rPr>
              <a:t>electricity</a:t>
            </a:r>
            <a:r>
              <a:rPr lang="fr-FR" dirty="0">
                <a:latin typeface="+mj-lt"/>
              </a:rPr>
              <a:t>, </a:t>
            </a:r>
            <a:r>
              <a:rPr lang="fr-FR" dirty="0" err="1">
                <a:latin typeface="+mj-lt"/>
              </a:rPr>
              <a:t>refrigeration</a:t>
            </a:r>
            <a:r>
              <a:rPr lang="fr-FR" dirty="0">
                <a:latin typeface="+mj-lt"/>
              </a:rPr>
              <a:t>, </a:t>
            </a:r>
            <a:r>
              <a:rPr lang="fr-FR" dirty="0" err="1">
                <a:latin typeface="+mj-lt"/>
              </a:rPr>
              <a:t>metallurgy</a:t>
            </a:r>
            <a:r>
              <a:rPr lang="fr-FR" dirty="0">
                <a:latin typeface="+mj-lt"/>
              </a:rPr>
              <a:t> (</a:t>
            </a:r>
            <a:r>
              <a:rPr lang="fr-FR" dirty="0" err="1">
                <a:latin typeface="+mj-lt"/>
              </a:rPr>
              <a:t>welding</a:t>
            </a:r>
            <a:r>
              <a:rPr lang="fr-FR" dirty="0">
                <a:latin typeface="+mj-lt"/>
              </a:rPr>
              <a:t> and </a:t>
            </a:r>
            <a:r>
              <a:rPr lang="fr-FR" dirty="0" err="1">
                <a:latin typeface="+mj-lt"/>
              </a:rPr>
              <a:t>boilermaking</a:t>
            </a:r>
            <a:r>
              <a:rPr lang="fr-FR" dirty="0">
                <a:latin typeface="+mj-lt"/>
              </a:rPr>
              <a:t>)</a:t>
            </a:r>
          </a:p>
        </p:txBody>
      </p:sp>
    </p:spTree>
    <p:extLst>
      <p:ext uri="{BB962C8B-B14F-4D97-AF65-F5344CB8AC3E}">
        <p14:creationId xmlns:p14="http://schemas.microsoft.com/office/powerpoint/2010/main" val="337391666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9"/>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500"/>
                            </p:stCondLst>
                            <p:childTnLst>
                              <p:par>
                                <p:cTn id="20" presetID="2" presetClass="entr" presetSubtype="4" fill="hold" grpId="0" nodeType="after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additive="base">
                                        <p:cTn id="2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0" fill="hold">
                            <p:stCondLst>
                              <p:cond delay="500"/>
                            </p:stCondLst>
                            <p:childTnLst>
                              <p:par>
                                <p:cTn id="31" presetID="2" presetClass="entr" presetSubtype="4" fill="hold" grpId="0" nodeType="after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555930" y="1711105"/>
            <a:ext cx="8551494" cy="4767384"/>
          </a:xfrm>
          <a:prstGeom prst="rect">
            <a:avLst/>
          </a:prstGeom>
        </p:spPr>
        <p:txBody>
          <a:bodyPr>
            <a:normAutofit/>
          </a:bodyPr>
          <a:lstStyle/>
          <a:p>
            <a:pPr marL="0" indent="0">
              <a:buNone/>
            </a:pPr>
            <a:r>
              <a:rPr lang="fr-FR" b="1" dirty="0">
                <a:solidFill>
                  <a:srgbClr val="A3238E"/>
                </a:solidFill>
              </a:rPr>
              <a:t>Business </a:t>
            </a:r>
            <a:r>
              <a:rPr lang="fr-FR" b="1" dirty="0" err="1">
                <a:solidFill>
                  <a:srgbClr val="A3238E"/>
                </a:solidFill>
              </a:rPr>
              <a:t>needs</a:t>
            </a:r>
            <a:r>
              <a:rPr lang="fr-FR" b="1" dirty="0">
                <a:solidFill>
                  <a:srgbClr val="A3238E"/>
                </a:solidFill>
              </a:rPr>
              <a:t> </a:t>
            </a:r>
          </a:p>
          <a:p>
            <a:endParaRPr lang="fr-FR" sz="1500" dirty="0"/>
          </a:p>
          <a:p>
            <a:r>
              <a:rPr lang="en-US" dirty="0"/>
              <a:t>Knowledge of the environment and the company </a:t>
            </a:r>
          </a:p>
          <a:p>
            <a:r>
              <a:rPr lang="en-US" dirty="0"/>
              <a:t>Knowledge of equipment </a:t>
            </a:r>
          </a:p>
          <a:p>
            <a:r>
              <a:rPr lang="en-US" dirty="0"/>
              <a:t>Adapted skills to the industrial </a:t>
            </a:r>
            <a:r>
              <a:rPr lang="en-US" dirty="0" err="1"/>
              <a:t>contexte</a:t>
            </a:r>
            <a:r>
              <a:rPr lang="en-US" dirty="0"/>
              <a:t> </a:t>
            </a:r>
          </a:p>
          <a:p>
            <a:r>
              <a:rPr lang="en-US" dirty="0"/>
              <a:t>Basic skills </a:t>
            </a:r>
          </a:p>
          <a:p>
            <a:r>
              <a:rPr lang="en-US" dirty="0"/>
              <a:t>Safety and quality awareness</a:t>
            </a:r>
          </a:p>
          <a:p>
            <a:endParaRPr lang="fr-FR" dirty="0"/>
          </a:p>
          <a:p>
            <a:pPr marL="0" indent="0">
              <a:buNone/>
            </a:pPr>
            <a:r>
              <a:rPr lang="fr-FR" b="1" dirty="0">
                <a:solidFill>
                  <a:srgbClr val="A3238E"/>
                </a:solidFill>
              </a:rPr>
              <a:t>VET </a:t>
            </a:r>
            <a:r>
              <a:rPr lang="fr-FR" b="1" dirty="0" err="1">
                <a:solidFill>
                  <a:srgbClr val="A3238E"/>
                </a:solidFill>
              </a:rPr>
              <a:t>center’s</a:t>
            </a:r>
            <a:r>
              <a:rPr lang="fr-FR" b="1" dirty="0">
                <a:solidFill>
                  <a:srgbClr val="A3238E"/>
                </a:solidFill>
              </a:rPr>
              <a:t> </a:t>
            </a:r>
            <a:r>
              <a:rPr lang="fr-FR" b="1" dirty="0" err="1">
                <a:solidFill>
                  <a:srgbClr val="A3238E"/>
                </a:solidFill>
              </a:rPr>
              <a:t>capacity</a:t>
            </a:r>
            <a:r>
              <a:rPr lang="fr-FR" b="1" dirty="0">
                <a:solidFill>
                  <a:srgbClr val="A3238E"/>
                </a:solidFill>
              </a:rPr>
              <a:t> </a:t>
            </a:r>
            <a:endParaRPr lang="fr-FR" dirty="0"/>
          </a:p>
          <a:p>
            <a:endParaRPr lang="fr-FR" dirty="0"/>
          </a:p>
          <a:p>
            <a:r>
              <a:rPr lang="fr-FR" dirty="0"/>
              <a:t>Dinan et Saint-Malo </a:t>
            </a:r>
          </a:p>
          <a:p>
            <a:r>
              <a:rPr lang="fr-FR" dirty="0" err="1"/>
              <a:t>Two</a:t>
            </a:r>
            <a:r>
              <a:rPr lang="fr-FR" dirty="0"/>
              <a:t> high-performance </a:t>
            </a:r>
            <a:r>
              <a:rPr lang="fr-FR" dirty="0" err="1"/>
              <a:t>technical</a:t>
            </a:r>
            <a:r>
              <a:rPr lang="fr-FR" dirty="0"/>
              <a:t> </a:t>
            </a:r>
            <a:r>
              <a:rPr lang="fr-FR" dirty="0" err="1"/>
              <a:t>platforms</a:t>
            </a:r>
            <a:endParaRPr lang="fr-FR" sz="1500" dirty="0"/>
          </a:p>
          <a:p>
            <a:endParaRPr lang="fr-FR" dirty="0"/>
          </a:p>
        </p:txBody>
      </p:sp>
      <p:sp>
        <p:nvSpPr>
          <p:cNvPr id="5" name="Titre 1"/>
          <p:cNvSpPr txBox="1">
            <a:spLocks/>
          </p:cNvSpPr>
          <p:nvPr/>
        </p:nvSpPr>
        <p:spPr>
          <a:xfrm>
            <a:off x="0" y="-18288"/>
            <a:ext cx="9317736" cy="461135"/>
          </a:xfrm>
          <a:prstGeom prst="rect">
            <a:avLst/>
          </a:prstGeom>
          <a:solidFill>
            <a:schemeClr val="bg1">
              <a:lumMod val="95000"/>
            </a:schemeClr>
          </a:solidFill>
        </p:spPr>
        <p:txBody>
          <a:bodyPr/>
          <a:lstStyle>
            <a:lvl1pPr algn="ctr" defTabSz="914400" rtl="0" eaLnBrk="1" latinLnBrk="0" hangingPunct="1">
              <a:spcBef>
                <a:spcPct val="0"/>
              </a:spcBef>
              <a:buNone/>
              <a:defRPr sz="4400" b="1" kern="1200">
                <a:solidFill>
                  <a:schemeClr val="bg1"/>
                </a:solidFill>
                <a:latin typeface="Arial Narrow" panose="020B0606020202030204" pitchFamily="34" charset="0"/>
                <a:ea typeface="+mj-ea"/>
                <a:cs typeface="+mj-cs"/>
              </a:defRPr>
            </a:lvl1pPr>
          </a:lstStyle>
          <a:p>
            <a:r>
              <a:rPr lang="en-US" sz="2400" b="0" dirty="0">
                <a:solidFill>
                  <a:schemeClr val="tx1"/>
                </a:solidFill>
                <a:latin typeface="+mj-lt"/>
              </a:rPr>
              <a:t>Discovery training in industrial professions</a:t>
            </a:r>
            <a:endParaRPr lang="fr-FR" sz="2400" b="0" dirty="0">
              <a:solidFill>
                <a:schemeClr val="tx1"/>
              </a:solidFill>
              <a:latin typeface="+mj-lt"/>
            </a:endParaRPr>
          </a:p>
        </p:txBody>
      </p:sp>
      <p:sp>
        <p:nvSpPr>
          <p:cNvPr id="2" name="ZoneTexte 1"/>
          <p:cNvSpPr txBox="1"/>
          <p:nvPr/>
        </p:nvSpPr>
        <p:spPr>
          <a:xfrm>
            <a:off x="555930" y="892310"/>
            <a:ext cx="6336704" cy="523220"/>
          </a:xfrm>
          <a:prstGeom prst="rect">
            <a:avLst/>
          </a:prstGeom>
          <a:noFill/>
        </p:spPr>
        <p:txBody>
          <a:bodyPr wrap="square" rtlCol="0">
            <a:spAutoFit/>
          </a:bodyPr>
          <a:lstStyle/>
          <a:p>
            <a:r>
              <a:rPr lang="fr-FR" sz="2800" b="1" dirty="0">
                <a:solidFill>
                  <a:srgbClr val="990099"/>
                </a:solidFill>
              </a:rPr>
              <a:t>A training </a:t>
            </a:r>
            <a:r>
              <a:rPr lang="fr-FR" sz="2800" b="1" dirty="0" err="1">
                <a:solidFill>
                  <a:srgbClr val="990099"/>
                </a:solidFill>
              </a:rPr>
              <a:t>based</a:t>
            </a:r>
            <a:r>
              <a:rPr lang="fr-FR" sz="2800" b="1" dirty="0">
                <a:solidFill>
                  <a:srgbClr val="990099"/>
                </a:solidFill>
              </a:rPr>
              <a:t> on :  </a:t>
            </a:r>
          </a:p>
        </p:txBody>
      </p:sp>
      <p:pic>
        <p:nvPicPr>
          <p:cNvPr id="6" name="Espace réservé du contenu 3">
            <a:hlinkClick r:id="rId3" action="ppaction://hlinkpres?slideindex=1&amp;slidetitle="/>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31991" y="5883973"/>
            <a:ext cx="1404984" cy="522514"/>
          </a:xfrm>
          <a:prstGeom prst="rect">
            <a:avLst/>
          </a:prstGeom>
        </p:spPr>
      </p:pic>
    </p:spTree>
    <p:extLst>
      <p:ext uri="{BB962C8B-B14F-4D97-AF65-F5344CB8AC3E}">
        <p14:creationId xmlns:p14="http://schemas.microsoft.com/office/powerpoint/2010/main" val="223698504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9"/>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512445" y="1043593"/>
            <a:ext cx="8293227" cy="4968552"/>
          </a:xfrm>
          <a:prstGeom prst="rect">
            <a:avLst/>
          </a:prstGeom>
        </p:spPr>
        <p:txBody>
          <a:bodyPr>
            <a:normAutofit/>
          </a:bodyPr>
          <a:lstStyle/>
          <a:p>
            <a:pPr marL="0" indent="0">
              <a:buNone/>
            </a:pPr>
            <a:r>
              <a:rPr lang="fr-FR" b="1" dirty="0">
                <a:solidFill>
                  <a:srgbClr val="A3238E"/>
                </a:solidFill>
              </a:rPr>
              <a:t>A network of </a:t>
            </a:r>
            <a:r>
              <a:rPr lang="fr-FR" b="1" dirty="0" err="1">
                <a:solidFill>
                  <a:srgbClr val="A3238E"/>
                </a:solidFill>
              </a:rPr>
              <a:t>corporate</a:t>
            </a:r>
            <a:r>
              <a:rPr lang="fr-FR" b="1" dirty="0">
                <a:solidFill>
                  <a:srgbClr val="A3238E"/>
                </a:solidFill>
              </a:rPr>
              <a:t> </a:t>
            </a:r>
            <a:r>
              <a:rPr lang="fr-FR" b="1" dirty="0" err="1">
                <a:solidFill>
                  <a:srgbClr val="A3238E"/>
                </a:solidFill>
              </a:rPr>
              <a:t>partners</a:t>
            </a:r>
            <a:endParaRPr lang="fr-FR" b="1" dirty="0">
              <a:solidFill>
                <a:srgbClr val="A3238E"/>
              </a:solidFill>
            </a:endParaRPr>
          </a:p>
          <a:p>
            <a:endParaRPr lang="fr-FR" sz="1500" dirty="0"/>
          </a:p>
          <a:p>
            <a:r>
              <a:rPr lang="fr-FR" sz="1700" dirty="0">
                <a:latin typeface="+mj-lt"/>
              </a:rPr>
              <a:t>On-the-job training </a:t>
            </a:r>
          </a:p>
          <a:p>
            <a:r>
              <a:rPr lang="fr-FR" sz="1700" dirty="0">
                <a:latin typeface="+mj-lt"/>
              </a:rPr>
              <a:t>A </a:t>
            </a:r>
            <a:r>
              <a:rPr lang="fr-FR" sz="1700" dirty="0" err="1">
                <a:latin typeface="+mj-lt"/>
              </a:rPr>
              <a:t>project</a:t>
            </a:r>
            <a:r>
              <a:rPr lang="fr-FR" sz="1700" dirty="0">
                <a:latin typeface="+mj-lt"/>
              </a:rPr>
              <a:t> validation </a:t>
            </a:r>
            <a:r>
              <a:rPr lang="fr-FR" sz="1700" dirty="0" err="1">
                <a:latin typeface="+mj-lt"/>
              </a:rPr>
              <a:t>internship</a:t>
            </a:r>
            <a:r>
              <a:rPr lang="fr-FR" sz="1700" dirty="0">
                <a:latin typeface="+mj-lt"/>
              </a:rPr>
              <a:t> : </a:t>
            </a:r>
            <a:r>
              <a:rPr lang="fr-FR" sz="1700" dirty="0" err="1">
                <a:latin typeface="+mj-lt"/>
              </a:rPr>
              <a:t>during</a:t>
            </a:r>
            <a:r>
              <a:rPr lang="fr-FR" sz="1700" dirty="0">
                <a:latin typeface="+mj-lt"/>
              </a:rPr>
              <a:t> 3 </a:t>
            </a:r>
            <a:r>
              <a:rPr lang="fr-FR" sz="1700" dirty="0" err="1">
                <a:latin typeface="+mj-lt"/>
              </a:rPr>
              <a:t>weeks</a:t>
            </a:r>
            <a:r>
              <a:rPr lang="fr-FR" sz="1700" dirty="0">
                <a:latin typeface="+mj-lt"/>
              </a:rPr>
              <a:t> at the end of the program</a:t>
            </a:r>
          </a:p>
          <a:p>
            <a:endParaRPr lang="fr-FR" dirty="0"/>
          </a:p>
          <a:p>
            <a:pPr marL="0" indent="0">
              <a:buNone/>
            </a:pPr>
            <a:r>
              <a:rPr lang="fr-FR" b="1" dirty="0" err="1">
                <a:solidFill>
                  <a:srgbClr val="990099"/>
                </a:solidFill>
              </a:rPr>
              <a:t>Recruitment</a:t>
            </a:r>
            <a:r>
              <a:rPr lang="fr-FR" b="1" dirty="0">
                <a:solidFill>
                  <a:srgbClr val="990099"/>
                </a:solidFill>
              </a:rPr>
              <a:t> </a:t>
            </a:r>
          </a:p>
          <a:p>
            <a:r>
              <a:rPr lang="fr-FR" sz="1700" dirty="0" err="1">
                <a:latin typeface="+mj-lt"/>
              </a:rPr>
              <a:t>Expanding</a:t>
            </a:r>
            <a:r>
              <a:rPr lang="fr-FR" sz="1700" dirty="0">
                <a:latin typeface="+mj-lt"/>
              </a:rPr>
              <a:t> the area </a:t>
            </a:r>
          </a:p>
          <a:p>
            <a:r>
              <a:rPr lang="fr-FR" sz="1700" dirty="0" err="1">
                <a:latin typeface="+mj-lt"/>
              </a:rPr>
              <a:t>Articulate</a:t>
            </a:r>
            <a:r>
              <a:rPr lang="fr-FR" sz="1700" dirty="0">
                <a:latin typeface="+mj-lt"/>
              </a:rPr>
              <a:t> training </a:t>
            </a:r>
            <a:r>
              <a:rPr lang="fr-FR" sz="1700" dirty="0" err="1">
                <a:latin typeface="+mj-lt"/>
              </a:rPr>
              <a:t>with</a:t>
            </a:r>
            <a:r>
              <a:rPr lang="fr-FR" sz="1700" dirty="0">
                <a:latin typeface="+mj-lt"/>
              </a:rPr>
              <a:t> </a:t>
            </a:r>
            <a:r>
              <a:rPr lang="fr-FR" sz="1700" dirty="0" err="1">
                <a:latin typeface="+mj-lt"/>
              </a:rPr>
              <a:t>stakeholders</a:t>
            </a:r>
            <a:r>
              <a:rPr lang="fr-FR" sz="1700" dirty="0">
                <a:latin typeface="+mj-lt"/>
              </a:rPr>
              <a:t> : </a:t>
            </a:r>
            <a:r>
              <a:rPr lang="fr-FR" sz="1700" dirty="0" err="1">
                <a:latin typeface="+mj-lt"/>
              </a:rPr>
              <a:t>others</a:t>
            </a:r>
            <a:r>
              <a:rPr lang="fr-FR" sz="1700" dirty="0">
                <a:latin typeface="+mj-lt"/>
              </a:rPr>
              <a:t> VET program </a:t>
            </a:r>
          </a:p>
          <a:p>
            <a:r>
              <a:rPr lang="fr-FR" sz="1700" dirty="0" err="1">
                <a:latin typeface="+mj-lt"/>
              </a:rPr>
              <a:t>Organize</a:t>
            </a:r>
            <a:r>
              <a:rPr lang="fr-FR" sz="1700" dirty="0">
                <a:latin typeface="+mj-lt"/>
              </a:rPr>
              <a:t> open </a:t>
            </a:r>
            <a:r>
              <a:rPr lang="fr-FR" sz="1700" dirty="0" err="1">
                <a:latin typeface="+mj-lt"/>
              </a:rPr>
              <a:t>days</a:t>
            </a:r>
            <a:r>
              <a:rPr lang="fr-FR" sz="1700" dirty="0">
                <a:latin typeface="+mj-lt"/>
              </a:rPr>
              <a:t> </a:t>
            </a:r>
          </a:p>
          <a:p>
            <a:r>
              <a:rPr lang="fr-FR" sz="1700" dirty="0" err="1">
                <a:latin typeface="+mj-lt"/>
              </a:rPr>
              <a:t>Communi</a:t>
            </a:r>
            <a:endParaRPr lang="fr-FR" sz="1700" dirty="0">
              <a:latin typeface="+mj-lt"/>
            </a:endParaRPr>
          </a:p>
          <a:p>
            <a:r>
              <a:rPr lang="fr-FR" sz="1700" dirty="0" err="1">
                <a:latin typeface="+mj-lt"/>
              </a:rPr>
              <a:t>Involve</a:t>
            </a:r>
            <a:r>
              <a:rPr lang="fr-FR" sz="1700" dirty="0">
                <a:latin typeface="+mj-lt"/>
              </a:rPr>
              <a:t> guidance organisations </a:t>
            </a:r>
          </a:p>
          <a:p>
            <a:endParaRPr lang="fr-FR" dirty="0"/>
          </a:p>
          <a:p>
            <a:endParaRPr lang="fr-FR" dirty="0"/>
          </a:p>
          <a:p>
            <a:endParaRPr lang="fr-FR" sz="1500" dirty="0"/>
          </a:p>
          <a:p>
            <a:endParaRPr lang="fr-FR" sz="1500" dirty="0"/>
          </a:p>
          <a:p>
            <a:endParaRPr lang="fr-FR" dirty="0"/>
          </a:p>
        </p:txBody>
      </p:sp>
      <p:sp>
        <p:nvSpPr>
          <p:cNvPr id="5" name="Titre 1"/>
          <p:cNvSpPr txBox="1">
            <a:spLocks/>
          </p:cNvSpPr>
          <p:nvPr/>
        </p:nvSpPr>
        <p:spPr>
          <a:xfrm>
            <a:off x="0" y="0"/>
            <a:ext cx="9326880" cy="461135"/>
          </a:xfrm>
          <a:prstGeom prst="rect">
            <a:avLst/>
          </a:prstGeom>
          <a:solidFill>
            <a:schemeClr val="bg1">
              <a:lumMod val="95000"/>
            </a:schemeClr>
          </a:solidFill>
        </p:spPr>
        <p:txBody>
          <a:bodyPr/>
          <a:lstStyle>
            <a:lvl1pPr algn="ctr" defTabSz="914400" rtl="0" eaLnBrk="1" latinLnBrk="0" hangingPunct="1">
              <a:spcBef>
                <a:spcPct val="0"/>
              </a:spcBef>
              <a:buNone/>
              <a:defRPr sz="4400" b="1" kern="1200">
                <a:solidFill>
                  <a:schemeClr val="bg1"/>
                </a:solidFill>
                <a:latin typeface="Arial Narrow" panose="020B0606020202030204" pitchFamily="34" charset="0"/>
                <a:ea typeface="+mj-ea"/>
                <a:cs typeface="+mj-cs"/>
              </a:defRPr>
            </a:lvl1pPr>
          </a:lstStyle>
          <a:p>
            <a:r>
              <a:rPr lang="en-US" sz="2400" b="0" dirty="0">
                <a:solidFill>
                  <a:schemeClr val="tx1"/>
                </a:solidFill>
                <a:latin typeface="+mj-lt"/>
              </a:rPr>
              <a:t>Discovery training in industrial professions</a:t>
            </a:r>
            <a:endParaRPr lang="fr-FR" sz="2400" b="0" dirty="0">
              <a:solidFill>
                <a:schemeClr val="tx1"/>
              </a:solidFill>
              <a:latin typeface="+mj-lt"/>
            </a:endParaRPr>
          </a:p>
        </p:txBody>
      </p:sp>
      <p:pic>
        <p:nvPicPr>
          <p:cNvPr id="4" name="Espace réservé du contenu 3">
            <a:hlinkClick r:id="rId3" action="ppaction://hlinkpres?slideindex=1&amp;slidetitle="/>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31991" y="5883973"/>
            <a:ext cx="1404984" cy="522514"/>
          </a:xfrm>
          <a:prstGeom prst="rect">
            <a:avLst/>
          </a:prstGeom>
        </p:spPr>
      </p:pic>
    </p:spTree>
    <p:extLst>
      <p:ext uri="{BB962C8B-B14F-4D97-AF65-F5344CB8AC3E}">
        <p14:creationId xmlns:p14="http://schemas.microsoft.com/office/powerpoint/2010/main" val="872069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9"/>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re 3"/>
          <p:cNvSpPr>
            <a:spLocks noGrp="1"/>
          </p:cNvSpPr>
          <p:nvPr>
            <p:ph type="title"/>
          </p:nvPr>
        </p:nvSpPr>
        <p:spPr>
          <a:xfrm>
            <a:off x="64008" y="43956"/>
            <a:ext cx="9326880" cy="652272"/>
          </a:xfrm>
          <a:solidFill>
            <a:schemeClr val="bg1">
              <a:lumMod val="95000"/>
            </a:schemeClr>
          </a:solidFill>
        </p:spPr>
        <p:txBody>
          <a:bodyPr>
            <a:normAutofit/>
          </a:bodyPr>
          <a:lstStyle/>
          <a:p>
            <a:r>
              <a:rPr lang="fr-FR" sz="3200" b="1" dirty="0" err="1">
                <a:solidFill>
                  <a:schemeClr val="tx1"/>
                </a:solidFill>
              </a:rPr>
              <a:t>Pedagogy</a:t>
            </a:r>
            <a:endParaRPr lang="fr-FR" sz="3200" b="1" dirty="0">
              <a:solidFill>
                <a:schemeClr val="tx1"/>
              </a:solidFill>
            </a:endParaRPr>
          </a:p>
        </p:txBody>
      </p:sp>
      <p:sp>
        <p:nvSpPr>
          <p:cNvPr id="3" name="ZoneTexte 2"/>
          <p:cNvSpPr txBox="1"/>
          <p:nvPr/>
        </p:nvSpPr>
        <p:spPr>
          <a:xfrm>
            <a:off x="93170" y="874991"/>
            <a:ext cx="4012486" cy="800219"/>
          </a:xfrm>
          <a:prstGeom prst="rect">
            <a:avLst/>
          </a:prstGeom>
          <a:noFill/>
        </p:spPr>
        <p:txBody>
          <a:bodyPr wrap="square" rtlCol="0">
            <a:spAutoFit/>
          </a:bodyPr>
          <a:lstStyle/>
          <a:p>
            <a:r>
              <a:rPr lang="fr-FR" sz="2800" dirty="0"/>
              <a:t>Il s’articule autour de:</a:t>
            </a:r>
          </a:p>
          <a:p>
            <a:endParaRPr lang="fr-FR" dirty="0"/>
          </a:p>
        </p:txBody>
      </p:sp>
      <p:sp>
        <p:nvSpPr>
          <p:cNvPr id="6" name="ZoneTexte 5"/>
          <p:cNvSpPr txBox="1"/>
          <p:nvPr/>
        </p:nvSpPr>
        <p:spPr>
          <a:xfrm>
            <a:off x="973836" y="2104304"/>
            <a:ext cx="3081528" cy="461665"/>
          </a:xfrm>
          <a:prstGeom prst="rect">
            <a:avLst/>
          </a:prstGeom>
          <a:noFill/>
        </p:spPr>
        <p:txBody>
          <a:bodyPr wrap="square" rtlCol="0">
            <a:spAutoFit/>
          </a:bodyPr>
          <a:lstStyle/>
          <a:p>
            <a:pPr marL="342900" indent="-342900" algn="ctr">
              <a:buFont typeface="Wingdings" panose="05000000000000000000" pitchFamily="2" charset="2"/>
              <a:buChar char="q"/>
            </a:pPr>
            <a:r>
              <a:rPr lang="fr-FR" sz="2400" dirty="0"/>
              <a:t>Individualisation</a:t>
            </a:r>
          </a:p>
        </p:txBody>
      </p:sp>
      <p:sp>
        <p:nvSpPr>
          <p:cNvPr id="7" name="ZoneTexte 6"/>
          <p:cNvSpPr txBox="1"/>
          <p:nvPr/>
        </p:nvSpPr>
        <p:spPr>
          <a:xfrm>
            <a:off x="1257458" y="4457002"/>
            <a:ext cx="2980944" cy="830997"/>
          </a:xfrm>
          <a:prstGeom prst="rect">
            <a:avLst/>
          </a:prstGeom>
          <a:noFill/>
        </p:spPr>
        <p:txBody>
          <a:bodyPr wrap="square" rtlCol="0">
            <a:spAutoFit/>
          </a:bodyPr>
          <a:lstStyle/>
          <a:p>
            <a:pPr marL="342900" indent="-342900" algn="ctr">
              <a:buFont typeface="Wingdings" panose="05000000000000000000" pitchFamily="2" charset="2"/>
              <a:buChar char="q"/>
            </a:pPr>
            <a:r>
              <a:rPr lang="fr-FR" sz="2400" dirty="0">
                <a:latin typeface="+mj-lt"/>
              </a:rPr>
              <a:t>In-the-job training model</a:t>
            </a:r>
          </a:p>
        </p:txBody>
      </p:sp>
      <p:sp>
        <p:nvSpPr>
          <p:cNvPr id="8" name="ZoneTexte 7"/>
          <p:cNvSpPr txBox="1"/>
          <p:nvPr/>
        </p:nvSpPr>
        <p:spPr>
          <a:xfrm>
            <a:off x="3666744" y="3175620"/>
            <a:ext cx="2569464" cy="461665"/>
          </a:xfrm>
          <a:prstGeom prst="rect">
            <a:avLst/>
          </a:prstGeom>
          <a:noFill/>
        </p:spPr>
        <p:txBody>
          <a:bodyPr wrap="square" rtlCol="0">
            <a:spAutoFit/>
          </a:bodyPr>
          <a:lstStyle/>
          <a:p>
            <a:pPr marL="342900" indent="-342900" algn="ctr">
              <a:buFont typeface="Wingdings" panose="05000000000000000000" pitchFamily="2" charset="2"/>
              <a:buChar char="q"/>
            </a:pPr>
            <a:r>
              <a:rPr lang="fr-FR" sz="2400" dirty="0"/>
              <a:t>L’alternation </a:t>
            </a:r>
          </a:p>
        </p:txBody>
      </p:sp>
      <p:sp>
        <p:nvSpPr>
          <p:cNvPr id="9" name="ZoneTexte 8"/>
          <p:cNvSpPr txBox="1"/>
          <p:nvPr/>
        </p:nvSpPr>
        <p:spPr>
          <a:xfrm>
            <a:off x="3449574" y="5643734"/>
            <a:ext cx="3447288" cy="461665"/>
          </a:xfrm>
          <a:prstGeom prst="rect">
            <a:avLst/>
          </a:prstGeom>
          <a:noFill/>
        </p:spPr>
        <p:txBody>
          <a:bodyPr wrap="square" rtlCol="0">
            <a:spAutoFit/>
          </a:bodyPr>
          <a:lstStyle/>
          <a:p>
            <a:pPr marL="342900" indent="-342900" algn="ctr">
              <a:buFont typeface="Wingdings" panose="05000000000000000000" pitchFamily="2" charset="2"/>
              <a:buChar char="q"/>
            </a:pPr>
            <a:r>
              <a:rPr lang="fr-FR" sz="2400" dirty="0"/>
              <a:t>L’</a:t>
            </a:r>
            <a:r>
              <a:rPr lang="fr-FR" sz="2400" dirty="0" err="1"/>
              <a:t>accompaniement</a:t>
            </a:r>
            <a:endParaRPr lang="fr-FR" sz="2400" dirty="0"/>
          </a:p>
        </p:txBody>
      </p:sp>
      <p:sp>
        <p:nvSpPr>
          <p:cNvPr id="15" name="ZoneTexte 14"/>
          <p:cNvSpPr txBox="1"/>
          <p:nvPr/>
        </p:nvSpPr>
        <p:spPr>
          <a:xfrm>
            <a:off x="5490972" y="1610070"/>
            <a:ext cx="2496312" cy="369332"/>
          </a:xfrm>
          <a:prstGeom prst="rect">
            <a:avLst/>
          </a:prstGeom>
          <a:noFill/>
        </p:spPr>
        <p:txBody>
          <a:bodyPr wrap="square" rtlCol="0">
            <a:spAutoFit/>
          </a:bodyPr>
          <a:lstStyle/>
          <a:p>
            <a:r>
              <a:rPr lang="fr-FR" dirty="0" err="1"/>
              <a:t>Individual</a:t>
            </a:r>
            <a:r>
              <a:rPr lang="fr-FR" dirty="0"/>
              <a:t> </a:t>
            </a:r>
            <a:r>
              <a:rPr lang="fr-FR" dirty="0" err="1"/>
              <a:t>positionning</a:t>
            </a:r>
            <a:r>
              <a:rPr lang="fr-FR" dirty="0"/>
              <a:t> </a:t>
            </a:r>
          </a:p>
        </p:txBody>
      </p:sp>
      <p:sp>
        <p:nvSpPr>
          <p:cNvPr id="16" name="ZoneTexte 15"/>
          <p:cNvSpPr txBox="1"/>
          <p:nvPr/>
        </p:nvSpPr>
        <p:spPr>
          <a:xfrm>
            <a:off x="5490972" y="2381303"/>
            <a:ext cx="3899916" cy="369332"/>
          </a:xfrm>
          <a:prstGeom prst="rect">
            <a:avLst/>
          </a:prstGeom>
          <a:noFill/>
        </p:spPr>
        <p:txBody>
          <a:bodyPr wrap="square" rtlCol="0">
            <a:spAutoFit/>
          </a:bodyPr>
          <a:lstStyle/>
          <a:p>
            <a:r>
              <a:rPr lang="fr-FR" dirty="0" err="1">
                <a:latin typeface="+mj-lt"/>
              </a:rPr>
              <a:t>Contract</a:t>
            </a:r>
            <a:r>
              <a:rPr lang="fr-FR" dirty="0">
                <a:latin typeface="+mj-lt"/>
              </a:rPr>
              <a:t> </a:t>
            </a:r>
            <a:r>
              <a:rPr lang="fr-FR" dirty="0" err="1">
                <a:latin typeface="+mj-lt"/>
              </a:rPr>
              <a:t>personnal</a:t>
            </a:r>
            <a:r>
              <a:rPr lang="fr-FR" dirty="0">
                <a:latin typeface="+mj-lt"/>
              </a:rPr>
              <a:t> goal</a:t>
            </a:r>
          </a:p>
        </p:txBody>
      </p:sp>
      <p:cxnSp>
        <p:nvCxnSpPr>
          <p:cNvPr id="22" name="Connecteur droit avec flèche 21"/>
          <p:cNvCxnSpPr>
            <a:stCxn id="6" idx="3"/>
            <a:endCxn id="16" idx="1"/>
          </p:cNvCxnSpPr>
          <p:nvPr/>
        </p:nvCxnSpPr>
        <p:spPr>
          <a:xfrm>
            <a:off x="4055364" y="2335137"/>
            <a:ext cx="1435608" cy="2308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a:stCxn id="6" idx="3"/>
            <a:endCxn id="15" idx="1"/>
          </p:cNvCxnSpPr>
          <p:nvPr/>
        </p:nvCxnSpPr>
        <p:spPr>
          <a:xfrm flipV="1">
            <a:off x="4055364" y="1794736"/>
            <a:ext cx="1435608" cy="5404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ZoneTexte 32"/>
          <p:cNvSpPr txBox="1"/>
          <p:nvPr/>
        </p:nvSpPr>
        <p:spPr>
          <a:xfrm>
            <a:off x="5408676" y="4127935"/>
            <a:ext cx="2976372" cy="369332"/>
          </a:xfrm>
          <a:prstGeom prst="rect">
            <a:avLst/>
          </a:prstGeom>
          <a:noFill/>
        </p:spPr>
        <p:txBody>
          <a:bodyPr wrap="square" rtlCol="0">
            <a:spAutoFit/>
          </a:bodyPr>
          <a:lstStyle/>
          <a:p>
            <a:r>
              <a:rPr lang="fr-FR" dirty="0">
                <a:latin typeface="+mj-lt"/>
              </a:rPr>
              <a:t>In the job training</a:t>
            </a:r>
          </a:p>
        </p:txBody>
      </p:sp>
      <p:cxnSp>
        <p:nvCxnSpPr>
          <p:cNvPr id="34" name="Connecteur droit avec flèche 33"/>
          <p:cNvCxnSpPr>
            <a:endCxn id="33" idx="1"/>
          </p:cNvCxnSpPr>
          <p:nvPr/>
        </p:nvCxnSpPr>
        <p:spPr>
          <a:xfrm flipV="1">
            <a:off x="4087368" y="4312601"/>
            <a:ext cx="1321308" cy="5446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ZoneTexte 35"/>
          <p:cNvSpPr txBox="1"/>
          <p:nvPr/>
        </p:nvSpPr>
        <p:spPr>
          <a:xfrm>
            <a:off x="5490972" y="4947652"/>
            <a:ext cx="3753612" cy="369332"/>
          </a:xfrm>
          <a:prstGeom prst="rect">
            <a:avLst/>
          </a:prstGeom>
          <a:noFill/>
        </p:spPr>
        <p:txBody>
          <a:bodyPr wrap="square" rtlCol="0">
            <a:spAutoFit/>
          </a:bodyPr>
          <a:lstStyle/>
          <a:p>
            <a:r>
              <a:rPr lang="fr-FR" dirty="0">
                <a:latin typeface="+mj-lt"/>
              </a:rPr>
              <a:t>Evaluation</a:t>
            </a:r>
          </a:p>
        </p:txBody>
      </p:sp>
      <p:cxnSp>
        <p:nvCxnSpPr>
          <p:cNvPr id="37" name="Connecteur droit avec flèche 36"/>
          <p:cNvCxnSpPr>
            <a:endCxn id="36" idx="1"/>
          </p:cNvCxnSpPr>
          <p:nvPr/>
        </p:nvCxnSpPr>
        <p:spPr>
          <a:xfrm>
            <a:off x="4105656" y="4901486"/>
            <a:ext cx="1385316" cy="2308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156162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wipe(left)">
                                      <p:cBhvr>
                                        <p:cTn id="16" dur="500"/>
                                        <p:tgtEl>
                                          <p:spTgt spid="30"/>
                                        </p:tgtEl>
                                      </p:cBhvr>
                                    </p:animEffect>
                                  </p:childTnLst>
                                </p:cTn>
                              </p:par>
                            </p:childTnLst>
                          </p:cTn>
                        </p:par>
                        <p:par>
                          <p:cTn id="17" fill="hold">
                            <p:stCondLst>
                              <p:cond delay="1000"/>
                            </p:stCondLst>
                            <p:childTnLst>
                              <p:par>
                                <p:cTn id="18" presetID="22" presetClass="entr" presetSubtype="8" fill="hold" nodeType="after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wipe(left)">
                                      <p:cBhvr>
                                        <p:cTn id="20" dur="500"/>
                                        <p:tgtEl>
                                          <p:spTgt spid="22"/>
                                        </p:tgtEl>
                                      </p:cBhvr>
                                    </p:animEffect>
                                  </p:childTnLst>
                                </p:cTn>
                              </p:par>
                            </p:childTnLst>
                          </p:cTn>
                        </p:par>
                        <p:par>
                          <p:cTn id="21" fill="hold">
                            <p:stCondLst>
                              <p:cond delay="1500"/>
                            </p:stCondLst>
                            <p:childTnLst>
                              <p:par>
                                <p:cTn id="22" presetID="1" presetClass="entr" presetSubtype="0" fill="hold" grpId="0" nodeType="afterEffect">
                                  <p:stCondLst>
                                    <p:cond delay="1000"/>
                                  </p:stCondLst>
                                  <p:childTnLst>
                                    <p:set>
                                      <p:cBhvr>
                                        <p:cTn id="23" dur="1" fill="hold">
                                          <p:stCondLst>
                                            <p:cond delay="0"/>
                                          </p:stCondLst>
                                        </p:cTn>
                                        <p:tgtEl>
                                          <p:spTgt spid="15"/>
                                        </p:tgtEl>
                                        <p:attrNameLst>
                                          <p:attrName>style.visibility</p:attrName>
                                        </p:attrNameLst>
                                      </p:cBhvr>
                                      <p:to>
                                        <p:strVal val="visible"/>
                                      </p:to>
                                    </p:set>
                                  </p:childTnLst>
                                </p:cTn>
                              </p:par>
                            </p:childTnLst>
                          </p:cTn>
                        </p:par>
                        <p:par>
                          <p:cTn id="24" fill="hold">
                            <p:stCondLst>
                              <p:cond delay="2500"/>
                            </p:stCondLst>
                            <p:childTnLst>
                              <p:par>
                                <p:cTn id="25" presetID="1" presetClass="entr" presetSubtype="0" fill="hold" grpId="0" nodeType="afterEffect">
                                  <p:stCondLst>
                                    <p:cond delay="100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par>
                          <p:cTn id="39" fill="hold">
                            <p:stCondLst>
                              <p:cond delay="500"/>
                            </p:stCondLst>
                            <p:childTnLst>
                              <p:par>
                                <p:cTn id="40" presetID="22" presetClass="entr" presetSubtype="8" fill="hold"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1000"/>
                            </p:stCondLst>
                            <p:childTnLst>
                              <p:par>
                                <p:cTn id="44" presetID="22" presetClass="entr" presetSubtype="8" fill="hold" nodeType="afterEffect">
                                  <p:stCondLst>
                                    <p:cond delay="0"/>
                                  </p:stCondLst>
                                  <p:childTnLst>
                                    <p:set>
                                      <p:cBhvr>
                                        <p:cTn id="45" dur="1" fill="hold">
                                          <p:stCondLst>
                                            <p:cond delay="0"/>
                                          </p:stCondLst>
                                        </p:cTn>
                                        <p:tgtEl>
                                          <p:spTgt spid="37"/>
                                        </p:tgtEl>
                                        <p:attrNameLst>
                                          <p:attrName>style.visibility</p:attrName>
                                        </p:attrNameLst>
                                      </p:cBhvr>
                                      <p:to>
                                        <p:strVal val="visible"/>
                                      </p:to>
                                    </p:set>
                                    <p:animEffect transition="in" filter="wipe(left)">
                                      <p:cBhvr>
                                        <p:cTn id="46" dur="500"/>
                                        <p:tgtEl>
                                          <p:spTgt spid="37"/>
                                        </p:tgtEl>
                                      </p:cBhvr>
                                    </p:animEffect>
                                  </p:childTnLst>
                                </p:cTn>
                              </p:par>
                            </p:childTnLst>
                          </p:cTn>
                        </p:par>
                        <p:par>
                          <p:cTn id="47" fill="hold">
                            <p:stCondLst>
                              <p:cond delay="1500"/>
                            </p:stCondLst>
                            <p:childTnLst>
                              <p:par>
                                <p:cTn id="48" presetID="1" presetClass="entr" presetSubtype="0" fill="hold" grpId="0" nodeType="afterEffect">
                                  <p:stCondLst>
                                    <p:cond delay="1000"/>
                                  </p:stCondLst>
                                  <p:childTnLst>
                                    <p:set>
                                      <p:cBhvr>
                                        <p:cTn id="49" dur="1" fill="hold">
                                          <p:stCondLst>
                                            <p:cond delay="9"/>
                                          </p:stCondLst>
                                        </p:cTn>
                                        <p:tgtEl>
                                          <p:spTgt spid="33"/>
                                        </p:tgtEl>
                                        <p:attrNameLst>
                                          <p:attrName>style.visibility</p:attrName>
                                        </p:attrNameLst>
                                      </p:cBhvr>
                                      <p:to>
                                        <p:strVal val="visible"/>
                                      </p:to>
                                    </p:set>
                                  </p:childTnLst>
                                </p:cTn>
                              </p:par>
                            </p:childTnLst>
                          </p:cTn>
                        </p:par>
                        <p:par>
                          <p:cTn id="50" fill="hold">
                            <p:stCondLst>
                              <p:cond delay="2510"/>
                            </p:stCondLst>
                            <p:childTnLst>
                              <p:par>
                                <p:cTn id="51" presetID="1" presetClass="entr" presetSubtype="0" fill="hold" grpId="0" nodeType="afterEffect">
                                  <p:stCondLst>
                                    <p:cond delay="1000"/>
                                  </p:stCondLst>
                                  <p:childTnLst>
                                    <p:set>
                                      <p:cBhvr>
                                        <p:cTn id="52" dur="1" fill="hold">
                                          <p:stCondLst>
                                            <p:cond delay="9"/>
                                          </p:stCondLst>
                                        </p:cTn>
                                        <p:tgtEl>
                                          <p:spTgt spid="3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9"/>
                                        </p:tgtEl>
                                        <p:attrNameLst>
                                          <p:attrName>style.visibility</p:attrName>
                                        </p:attrNameLst>
                                      </p:cBhvr>
                                      <p:to>
                                        <p:strVal val="visible"/>
                                      </p:to>
                                    </p:set>
                                    <p:anim calcmode="lin" valueType="num">
                                      <p:cBhvr additive="base">
                                        <p:cTn id="57" dur="500" fill="hold"/>
                                        <p:tgtEl>
                                          <p:spTgt spid="9"/>
                                        </p:tgtEl>
                                        <p:attrNameLst>
                                          <p:attrName>ppt_x</p:attrName>
                                        </p:attrNameLst>
                                      </p:cBhvr>
                                      <p:tavLst>
                                        <p:tav tm="0">
                                          <p:val>
                                            <p:strVal val="#ppt_x"/>
                                          </p:val>
                                        </p:tav>
                                        <p:tav tm="100000">
                                          <p:val>
                                            <p:strVal val="#ppt_x"/>
                                          </p:val>
                                        </p:tav>
                                      </p:tavLst>
                                    </p:anim>
                                    <p:anim calcmode="lin" valueType="num">
                                      <p:cBhvr additive="base">
                                        <p:cTn id="5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P spid="9" grpId="0"/>
      <p:bldP spid="15" grpId="0"/>
      <p:bldP spid="16" grpId="0"/>
      <p:bldP spid="33" grpId="0"/>
      <p:bldP spid="3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Image 23"/>
          <p:cNvPicPr>
            <a:picLocks noChangeAspect="1"/>
          </p:cNvPicPr>
          <p:nvPr/>
        </p:nvPicPr>
        <p:blipFill>
          <a:blip r:embed="rId3"/>
          <a:stretch>
            <a:fillRect/>
          </a:stretch>
        </p:blipFill>
        <p:spPr>
          <a:xfrm>
            <a:off x="5919550" y="4242065"/>
            <a:ext cx="390178" cy="280440"/>
          </a:xfrm>
          <a:prstGeom prst="rect">
            <a:avLst/>
          </a:prstGeom>
        </p:spPr>
      </p:pic>
      <p:sp>
        <p:nvSpPr>
          <p:cNvPr id="22" name="Titre 1"/>
          <p:cNvSpPr txBox="1">
            <a:spLocks/>
          </p:cNvSpPr>
          <p:nvPr/>
        </p:nvSpPr>
        <p:spPr>
          <a:xfrm>
            <a:off x="-1" y="8618"/>
            <a:ext cx="9343186" cy="604446"/>
          </a:xfrm>
          <a:prstGeom prst="rect">
            <a:avLst/>
          </a:prstGeom>
          <a:solidFill>
            <a:schemeClr val="bg1">
              <a:lumMod val="95000"/>
            </a:schemeClr>
          </a:solidFill>
        </p:spPr>
        <p:txBody>
          <a:bodyPr/>
          <a:lstStyle>
            <a:lvl1pPr algn="ctr" defTabSz="914400" rtl="0" eaLnBrk="1" latinLnBrk="0" hangingPunct="1">
              <a:spcBef>
                <a:spcPct val="0"/>
              </a:spcBef>
              <a:buNone/>
              <a:defRPr sz="4400" b="1" kern="1200">
                <a:solidFill>
                  <a:schemeClr val="bg1"/>
                </a:solidFill>
                <a:latin typeface="Arial Narrow" panose="020B0606020202030204" pitchFamily="34" charset="0"/>
                <a:ea typeface="+mj-ea"/>
                <a:cs typeface="+mj-cs"/>
              </a:defRPr>
            </a:lvl1pPr>
          </a:lstStyle>
          <a:p>
            <a:pPr algn="l" defTabSz="457200"/>
            <a:r>
              <a:rPr lang="fr-FR" sz="3200" dirty="0" err="1">
                <a:solidFill>
                  <a:schemeClr val="tx1"/>
                </a:solidFill>
                <a:latin typeface="+mj-lt"/>
              </a:rPr>
              <a:t>Discovery</a:t>
            </a:r>
            <a:r>
              <a:rPr lang="fr-FR" sz="3200" dirty="0">
                <a:solidFill>
                  <a:schemeClr val="tx1"/>
                </a:solidFill>
                <a:latin typeface="+mj-lt"/>
              </a:rPr>
              <a:t> Training program </a:t>
            </a:r>
          </a:p>
        </p:txBody>
      </p:sp>
      <p:sp>
        <p:nvSpPr>
          <p:cNvPr id="3" name="ZoneTexte 2"/>
          <p:cNvSpPr txBox="1"/>
          <p:nvPr/>
        </p:nvSpPr>
        <p:spPr>
          <a:xfrm>
            <a:off x="3198133" y="3614568"/>
            <a:ext cx="2098894" cy="369332"/>
          </a:xfrm>
          <a:prstGeom prst="rect">
            <a:avLst/>
          </a:prstGeom>
          <a:noFill/>
          <a:ln>
            <a:solidFill>
              <a:schemeClr val="accent1"/>
            </a:solidFill>
          </a:ln>
        </p:spPr>
        <p:txBody>
          <a:bodyPr wrap="square" rtlCol="0">
            <a:spAutoFit/>
          </a:bodyPr>
          <a:lstStyle/>
          <a:p>
            <a:r>
              <a:rPr lang="fr-FR" dirty="0">
                <a:solidFill>
                  <a:srgbClr val="990099"/>
                </a:solidFill>
              </a:rPr>
              <a:t>Transverse module</a:t>
            </a:r>
          </a:p>
        </p:txBody>
      </p:sp>
      <p:sp>
        <p:nvSpPr>
          <p:cNvPr id="30" name="ZoneTexte 29"/>
          <p:cNvSpPr txBox="1"/>
          <p:nvPr/>
        </p:nvSpPr>
        <p:spPr>
          <a:xfrm>
            <a:off x="5899920" y="2813995"/>
            <a:ext cx="3384376" cy="1754326"/>
          </a:xfrm>
          <a:prstGeom prst="rect">
            <a:avLst/>
          </a:prstGeom>
          <a:noFill/>
          <a:ln>
            <a:solidFill>
              <a:schemeClr val="accent1"/>
            </a:solidFill>
          </a:ln>
        </p:spPr>
        <p:txBody>
          <a:bodyPr wrap="square" rtlCol="0">
            <a:spAutoFit/>
          </a:bodyPr>
          <a:lstStyle/>
          <a:p>
            <a:r>
              <a:rPr lang="fr-FR" dirty="0" err="1">
                <a:solidFill>
                  <a:srgbClr val="990099"/>
                </a:solidFill>
              </a:rPr>
              <a:t>Technical</a:t>
            </a:r>
            <a:r>
              <a:rPr lang="fr-FR" dirty="0">
                <a:solidFill>
                  <a:srgbClr val="990099"/>
                </a:solidFill>
              </a:rPr>
              <a:t> Modules :</a:t>
            </a:r>
          </a:p>
          <a:p>
            <a:r>
              <a:rPr lang="en-US" dirty="0">
                <a:solidFill>
                  <a:srgbClr val="990099"/>
                </a:solidFill>
              </a:rPr>
              <a:t>Acquisition of the first professional gestures (technical platforms and Training in professional situation in company) </a:t>
            </a:r>
            <a:endParaRPr lang="fr-FR" dirty="0">
              <a:solidFill>
                <a:srgbClr val="990099"/>
              </a:solidFill>
            </a:endParaRPr>
          </a:p>
        </p:txBody>
      </p:sp>
      <p:sp>
        <p:nvSpPr>
          <p:cNvPr id="4" name="Rectangle 3"/>
          <p:cNvSpPr/>
          <p:nvPr/>
        </p:nvSpPr>
        <p:spPr>
          <a:xfrm>
            <a:off x="2559193" y="4797152"/>
            <a:ext cx="3168352" cy="1481533"/>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Certificate of skills</a:t>
            </a:r>
          </a:p>
          <a:p>
            <a:pPr algn="ctr"/>
            <a:r>
              <a:rPr lang="en-US" sz="1400" dirty="0"/>
              <a:t>Presentation of the qualification project to a jury of professionals</a:t>
            </a:r>
          </a:p>
        </p:txBody>
      </p:sp>
      <p:cxnSp>
        <p:nvCxnSpPr>
          <p:cNvPr id="6" name="Connecteur droit avec flèche 5"/>
          <p:cNvCxnSpPr/>
          <p:nvPr/>
        </p:nvCxnSpPr>
        <p:spPr>
          <a:xfrm>
            <a:off x="4247580" y="4000383"/>
            <a:ext cx="0" cy="7638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Connecteur droit avec flèche 22"/>
          <p:cNvCxnSpPr/>
          <p:nvPr/>
        </p:nvCxnSpPr>
        <p:spPr>
          <a:xfrm flipH="1">
            <a:off x="5101007" y="4093246"/>
            <a:ext cx="798913" cy="6848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Connecteur droit avec flèche 35"/>
          <p:cNvCxnSpPr/>
          <p:nvPr/>
        </p:nvCxnSpPr>
        <p:spPr>
          <a:xfrm>
            <a:off x="2480540" y="4134061"/>
            <a:ext cx="1043146" cy="6440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Flèche droite 36"/>
          <p:cNvSpPr/>
          <p:nvPr/>
        </p:nvSpPr>
        <p:spPr>
          <a:xfrm>
            <a:off x="5727544" y="5364824"/>
            <a:ext cx="1477928" cy="298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Rectangle 38"/>
          <p:cNvSpPr/>
          <p:nvPr/>
        </p:nvSpPr>
        <p:spPr>
          <a:xfrm>
            <a:off x="7267710" y="4788810"/>
            <a:ext cx="1724116" cy="1481534"/>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err="1"/>
              <a:t>Acces</a:t>
            </a:r>
            <a:r>
              <a:rPr lang="fr-FR" sz="1400" dirty="0"/>
              <a:t> to a </a:t>
            </a:r>
            <a:r>
              <a:rPr lang="fr-FR" sz="1400" dirty="0" err="1"/>
              <a:t>certifiying</a:t>
            </a:r>
            <a:r>
              <a:rPr lang="fr-FR" sz="1400" dirty="0"/>
              <a:t> training  </a:t>
            </a:r>
          </a:p>
        </p:txBody>
      </p:sp>
      <p:pic>
        <p:nvPicPr>
          <p:cNvPr id="18" name="Espace réservé du contenu 3">
            <a:hlinkClick r:id="rId4" action="ppaction://hlinkpres?slideindex=1&amp;slidetitle="/>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531991" y="5883973"/>
            <a:ext cx="1404984" cy="522514"/>
          </a:xfrm>
          <a:prstGeom prst="rect">
            <a:avLst/>
          </a:prstGeom>
        </p:spPr>
      </p:pic>
      <p:sp>
        <p:nvSpPr>
          <p:cNvPr id="2" name="ZoneTexte 1"/>
          <p:cNvSpPr txBox="1"/>
          <p:nvPr/>
        </p:nvSpPr>
        <p:spPr>
          <a:xfrm>
            <a:off x="567519" y="3504466"/>
            <a:ext cx="1913021" cy="646331"/>
          </a:xfrm>
          <a:prstGeom prst="rect">
            <a:avLst/>
          </a:prstGeom>
          <a:noFill/>
          <a:ln>
            <a:solidFill>
              <a:schemeClr val="accent1"/>
            </a:solidFill>
          </a:ln>
        </p:spPr>
        <p:txBody>
          <a:bodyPr wrap="square" rtlCol="0">
            <a:spAutoFit/>
          </a:bodyPr>
          <a:lstStyle/>
          <a:p>
            <a:r>
              <a:rPr lang="fr-FR" dirty="0" err="1">
                <a:solidFill>
                  <a:srgbClr val="800080"/>
                </a:solidFill>
              </a:rPr>
              <a:t>Rescuer</a:t>
            </a:r>
            <a:r>
              <a:rPr lang="fr-FR" dirty="0">
                <a:solidFill>
                  <a:srgbClr val="800080"/>
                </a:solidFill>
              </a:rPr>
              <a:t> of </a:t>
            </a:r>
            <a:r>
              <a:rPr lang="fr-FR" dirty="0" err="1">
                <a:solidFill>
                  <a:srgbClr val="800080"/>
                </a:solidFill>
              </a:rPr>
              <a:t>work</a:t>
            </a:r>
            <a:r>
              <a:rPr lang="fr-FR" dirty="0">
                <a:solidFill>
                  <a:srgbClr val="800080"/>
                </a:solidFill>
              </a:rPr>
              <a:t> module </a:t>
            </a:r>
          </a:p>
        </p:txBody>
      </p:sp>
      <p:sp>
        <p:nvSpPr>
          <p:cNvPr id="5" name="ZoneTexte 4"/>
          <p:cNvSpPr txBox="1"/>
          <p:nvPr/>
        </p:nvSpPr>
        <p:spPr>
          <a:xfrm>
            <a:off x="529389" y="770021"/>
            <a:ext cx="5666874" cy="923330"/>
          </a:xfrm>
          <a:prstGeom prst="rect">
            <a:avLst/>
          </a:prstGeom>
          <a:noFill/>
        </p:spPr>
        <p:txBody>
          <a:bodyPr wrap="square" rtlCol="0">
            <a:spAutoFit/>
          </a:bodyPr>
          <a:lstStyle/>
          <a:p>
            <a:r>
              <a:rPr lang="fr-FR" b="1" dirty="0"/>
              <a:t>Parcours de 455 </a:t>
            </a:r>
            <a:r>
              <a:rPr lang="fr-FR" b="1" dirty="0" err="1"/>
              <a:t>hours</a:t>
            </a:r>
            <a:r>
              <a:rPr lang="fr-FR" b="1" dirty="0"/>
              <a:t>:</a:t>
            </a:r>
          </a:p>
          <a:p>
            <a:r>
              <a:rPr lang="fr-FR" b="1" dirty="0"/>
              <a:t>		350 </a:t>
            </a:r>
            <a:r>
              <a:rPr lang="fr-FR" b="1" dirty="0" err="1"/>
              <a:t>hours</a:t>
            </a:r>
            <a:r>
              <a:rPr lang="fr-FR" b="1" dirty="0"/>
              <a:t> in VET Center</a:t>
            </a:r>
          </a:p>
          <a:p>
            <a:r>
              <a:rPr lang="fr-FR" b="1" dirty="0"/>
              <a:t>		105 </a:t>
            </a:r>
            <a:r>
              <a:rPr lang="fr-FR" b="1" dirty="0" err="1"/>
              <a:t>hours</a:t>
            </a:r>
            <a:r>
              <a:rPr lang="fr-FR" b="1" dirty="0"/>
              <a:t> in business</a:t>
            </a:r>
          </a:p>
        </p:txBody>
      </p:sp>
    </p:spTree>
    <p:extLst>
      <p:ext uri="{BB962C8B-B14F-4D97-AF65-F5344CB8AC3E}">
        <p14:creationId xmlns:p14="http://schemas.microsoft.com/office/powerpoint/2010/main" val="427666096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
                                        </p:tgtEl>
                                        <p:attrNameLst>
                                          <p:attrName>style.visibility</p:attrName>
                                        </p:attrNameLst>
                                      </p:cBhvr>
                                      <p:to>
                                        <p:strVal val="visible"/>
                                      </p:to>
                                    </p:set>
                                    <p:anim calcmode="lin" valueType="num">
                                      <p:cBhvr additive="base">
                                        <p:cTn id="13" dur="500" fill="hold"/>
                                        <p:tgtEl>
                                          <p:spTgt spid="30"/>
                                        </p:tgtEl>
                                        <p:attrNameLst>
                                          <p:attrName>ppt_x</p:attrName>
                                        </p:attrNameLst>
                                      </p:cBhvr>
                                      <p:tavLst>
                                        <p:tav tm="0">
                                          <p:val>
                                            <p:strVal val="#ppt_x"/>
                                          </p:val>
                                        </p:tav>
                                        <p:tav tm="100000">
                                          <p:val>
                                            <p:strVal val="#ppt_x"/>
                                          </p:val>
                                        </p:tav>
                                      </p:tavLst>
                                    </p:anim>
                                    <p:anim calcmode="lin" valueType="num">
                                      <p:cBhvr additive="base">
                                        <p:cTn id="14" dur="500" fill="hold"/>
                                        <p:tgtEl>
                                          <p:spTgt spid="30"/>
                                        </p:tgtEl>
                                        <p:attrNameLst>
                                          <p:attrName>ppt_y</p:attrName>
                                        </p:attrNameLst>
                                      </p:cBhvr>
                                      <p:tavLst>
                                        <p:tav tm="0">
                                          <p:val>
                                            <p:strVal val="1+#ppt_h/2"/>
                                          </p:val>
                                        </p:tav>
                                        <p:tav tm="100000">
                                          <p:val>
                                            <p:strVal val="#ppt_y"/>
                                          </p:val>
                                        </p:tav>
                                      </p:tavLst>
                                    </p:anim>
                                  </p:childTnLst>
                                </p:cTn>
                              </p:par>
                              <p:par>
                                <p:cTn id="15" presetID="1" presetClass="entr" presetSubtype="0" fill="hold" nodeType="withEffect">
                                  <p:stCondLst>
                                    <p:cond delay="0"/>
                                  </p:stCondLst>
                                  <p:childTnLst>
                                    <p:set>
                                      <p:cBhvr>
                                        <p:cTn id="16" dur="1" fill="hold">
                                          <p:stCondLst>
                                            <p:cond delay="9"/>
                                          </p:stCondLst>
                                        </p:cTn>
                                        <p:tgtEl>
                                          <p:spTgt spid="18"/>
                                        </p:tgtEl>
                                        <p:attrNameLst>
                                          <p:attrName>style.visibility</p:attrName>
                                        </p:attrNameLst>
                                      </p:cBhvr>
                                      <p:to>
                                        <p:strVal val="visible"/>
                                      </p:to>
                                    </p:set>
                                  </p:childTnLst>
                                </p:cTn>
                              </p:par>
                            </p:childTnLst>
                          </p:cTn>
                        </p:par>
                        <p:par>
                          <p:cTn id="17" fill="hold">
                            <p:stCondLst>
                              <p:cond delay="500"/>
                            </p:stCondLst>
                            <p:childTnLst>
                              <p:par>
                                <p:cTn id="18" presetID="2" presetClass="entr" presetSubtype="4" fill="hold" grpId="0" nodeType="afterEffect">
                                  <p:stCondLst>
                                    <p:cond delay="1000"/>
                                  </p:stCondLst>
                                  <p:childTnLst>
                                    <p:set>
                                      <p:cBhvr>
                                        <p:cTn id="19" dur="1" fill="hold">
                                          <p:stCondLst>
                                            <p:cond delay="0"/>
                                          </p:stCondLst>
                                        </p:cTn>
                                        <p:tgtEl>
                                          <p:spTgt spid="2"/>
                                        </p:tgtEl>
                                        <p:attrNameLst>
                                          <p:attrName>style.visibility</p:attrName>
                                        </p:attrNameLst>
                                      </p:cBhvr>
                                      <p:to>
                                        <p:strVal val="visible"/>
                                      </p:to>
                                    </p:set>
                                    <p:anim calcmode="lin" valueType="num">
                                      <p:cBhvr additive="base">
                                        <p:cTn id="20" dur="500" fill="hold"/>
                                        <p:tgtEl>
                                          <p:spTgt spid="2"/>
                                        </p:tgtEl>
                                        <p:attrNameLst>
                                          <p:attrName>ppt_x</p:attrName>
                                        </p:attrNameLst>
                                      </p:cBhvr>
                                      <p:tavLst>
                                        <p:tav tm="0">
                                          <p:val>
                                            <p:strVal val="#ppt_x"/>
                                          </p:val>
                                        </p:tav>
                                        <p:tav tm="100000">
                                          <p:val>
                                            <p:strVal val="#ppt_x"/>
                                          </p:val>
                                        </p:tav>
                                      </p:tavLst>
                                    </p:anim>
                                    <p:anim calcmode="lin" valueType="num">
                                      <p:cBhvr additive="base">
                                        <p:cTn id="21"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36"/>
                                        </p:tgtEl>
                                        <p:attrNameLst>
                                          <p:attrName>style.visibility</p:attrName>
                                        </p:attrNameLst>
                                      </p:cBhvr>
                                      <p:to>
                                        <p:strVal val="visible"/>
                                      </p:to>
                                    </p:set>
                                    <p:animEffect transition="in" filter="wipe(up)">
                                      <p:cBhvr>
                                        <p:cTn id="26" dur="500"/>
                                        <p:tgtEl>
                                          <p:spTgt spid="36"/>
                                        </p:tgtEl>
                                      </p:cBhvr>
                                    </p:animEffect>
                                  </p:childTnLst>
                                </p:cTn>
                              </p:par>
                              <p:par>
                                <p:cTn id="27" presetID="22" presetClass="entr" presetSubtype="1" fill="hold" nodeType="with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up)">
                                      <p:cBhvr>
                                        <p:cTn id="29" dur="500"/>
                                        <p:tgtEl>
                                          <p:spTgt spid="6"/>
                                        </p:tgtEl>
                                      </p:cBhvr>
                                    </p:animEffect>
                                  </p:childTnLst>
                                </p:cTn>
                              </p:par>
                              <p:par>
                                <p:cTn id="30" presetID="22" presetClass="entr" presetSubtype="1" fill="hold" nodeType="with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500"/>
                            </p:stCondLst>
                            <p:childTnLst>
                              <p:par>
                                <p:cTn id="34" presetID="2" presetClass="entr" presetSubtype="4" fill="hold" grpId="0" nodeType="afterEffect">
                                  <p:stCondLst>
                                    <p:cond delay="500"/>
                                  </p:stCondLst>
                                  <p:childTnLst>
                                    <p:set>
                                      <p:cBhvr>
                                        <p:cTn id="35" dur="1" fill="hold">
                                          <p:stCondLst>
                                            <p:cond delay="0"/>
                                          </p:stCondLst>
                                        </p:cTn>
                                        <p:tgtEl>
                                          <p:spTgt spid="4"/>
                                        </p:tgtEl>
                                        <p:attrNameLst>
                                          <p:attrName>style.visibility</p:attrName>
                                        </p:attrNameLst>
                                      </p:cBhvr>
                                      <p:to>
                                        <p:strVal val="visible"/>
                                      </p:to>
                                    </p:set>
                                    <p:anim calcmode="lin" valueType="num">
                                      <p:cBhvr additive="base">
                                        <p:cTn id="36" dur="500" fill="hold"/>
                                        <p:tgtEl>
                                          <p:spTgt spid="4"/>
                                        </p:tgtEl>
                                        <p:attrNameLst>
                                          <p:attrName>ppt_x</p:attrName>
                                        </p:attrNameLst>
                                      </p:cBhvr>
                                      <p:tavLst>
                                        <p:tav tm="0">
                                          <p:val>
                                            <p:strVal val="#ppt_x"/>
                                          </p:val>
                                        </p:tav>
                                        <p:tav tm="100000">
                                          <p:val>
                                            <p:strVal val="#ppt_x"/>
                                          </p:val>
                                        </p:tav>
                                      </p:tavLst>
                                    </p:anim>
                                    <p:anim calcmode="lin" valueType="num">
                                      <p:cBhvr additive="base">
                                        <p:cTn id="3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500"/>
                                  </p:stCondLst>
                                  <p:childTnLst>
                                    <p:set>
                                      <p:cBhvr>
                                        <p:cTn id="41" dur="1" fill="hold">
                                          <p:stCondLst>
                                            <p:cond delay="0"/>
                                          </p:stCondLst>
                                        </p:cTn>
                                        <p:tgtEl>
                                          <p:spTgt spid="37"/>
                                        </p:tgtEl>
                                        <p:attrNameLst>
                                          <p:attrName>style.visibility</p:attrName>
                                        </p:attrNameLst>
                                      </p:cBhvr>
                                      <p:to>
                                        <p:strVal val="visible"/>
                                      </p:to>
                                    </p:set>
                                    <p:animEffect transition="in" filter="wipe(left)">
                                      <p:cBhvr>
                                        <p:cTn id="42" dur="500"/>
                                        <p:tgtEl>
                                          <p:spTgt spid="37"/>
                                        </p:tgtEl>
                                      </p:cBhvr>
                                    </p:animEffect>
                                  </p:childTnLst>
                                </p:cTn>
                              </p:par>
                            </p:childTnLst>
                          </p:cTn>
                        </p:par>
                        <p:par>
                          <p:cTn id="43" fill="hold">
                            <p:stCondLst>
                              <p:cond delay="1000"/>
                            </p:stCondLst>
                            <p:childTnLst>
                              <p:par>
                                <p:cTn id="44" presetID="2" presetClass="entr" presetSubtype="4" fill="hold" grpId="0" nodeType="afterEffect">
                                  <p:stCondLst>
                                    <p:cond delay="500"/>
                                  </p:stCondLst>
                                  <p:childTnLst>
                                    <p:set>
                                      <p:cBhvr>
                                        <p:cTn id="45" dur="1" fill="hold">
                                          <p:stCondLst>
                                            <p:cond delay="0"/>
                                          </p:stCondLst>
                                        </p:cTn>
                                        <p:tgtEl>
                                          <p:spTgt spid="39"/>
                                        </p:tgtEl>
                                        <p:attrNameLst>
                                          <p:attrName>style.visibility</p:attrName>
                                        </p:attrNameLst>
                                      </p:cBhvr>
                                      <p:to>
                                        <p:strVal val="visible"/>
                                      </p:to>
                                    </p:set>
                                    <p:anim calcmode="lin" valueType="num">
                                      <p:cBhvr additive="base">
                                        <p:cTn id="46" dur="500" fill="hold"/>
                                        <p:tgtEl>
                                          <p:spTgt spid="39"/>
                                        </p:tgtEl>
                                        <p:attrNameLst>
                                          <p:attrName>ppt_x</p:attrName>
                                        </p:attrNameLst>
                                      </p:cBhvr>
                                      <p:tavLst>
                                        <p:tav tm="0">
                                          <p:val>
                                            <p:strVal val="#ppt_x"/>
                                          </p:val>
                                        </p:tav>
                                        <p:tav tm="100000">
                                          <p:val>
                                            <p:strVal val="#ppt_x"/>
                                          </p:val>
                                        </p:tav>
                                      </p:tavLst>
                                    </p:anim>
                                    <p:anim calcmode="lin" valueType="num">
                                      <p:cBhvr additive="base">
                                        <p:cTn id="47"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0" grpId="0" animBg="1"/>
      <p:bldP spid="4" grpId="0" animBg="1"/>
      <p:bldP spid="37" grpId="0" animBg="1"/>
      <p:bldP spid="39" grpId="0" animBg="1"/>
      <p:bldP spid="2" grpId="0" animBg="1"/>
    </p:bldLst>
  </p:timing>
</p:sld>
</file>

<file path=ppt/theme/theme1.xml><?xml version="1.0" encoding="utf-8"?>
<a:theme xmlns:a="http://schemas.openxmlformats.org/drawingml/2006/main" name="Facette">
  <a:themeElements>
    <a:clrScheme name="Personnalisé 4">
      <a:dk1>
        <a:sysClr val="windowText" lastClr="000000"/>
      </a:dk1>
      <a:lt1>
        <a:sysClr val="window" lastClr="FFFFFF"/>
      </a:lt1>
      <a:dk2>
        <a:srgbClr val="373545"/>
      </a:dk2>
      <a:lt2>
        <a:srgbClr val="DCD8DC"/>
      </a:lt2>
      <a:accent1>
        <a:srgbClr val="AD84C6"/>
      </a:accent1>
      <a:accent2>
        <a:srgbClr val="8784C7"/>
      </a:accent2>
      <a:accent3>
        <a:srgbClr val="5D739A"/>
      </a:accent3>
      <a:accent4>
        <a:srgbClr val="E0EAEF"/>
      </a:accent4>
      <a:accent5>
        <a:srgbClr val="84ACB6"/>
      </a:accent5>
      <a:accent6>
        <a:srgbClr val="6F8183"/>
      </a:accent6>
      <a:hlink>
        <a:srgbClr val="84ACB6"/>
      </a:hlink>
      <a:folHlink>
        <a:srgbClr val="8C8C8C"/>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3196</TotalTime>
  <Words>1089</Words>
  <Application>Microsoft Office PowerPoint</Application>
  <PresentationFormat>Widescreen</PresentationFormat>
  <Paragraphs>188</Paragraphs>
  <Slides>16</Slides>
  <Notes>13</Notes>
  <HiddenSlides>5</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16</vt:i4>
      </vt:variant>
    </vt:vector>
  </HeadingPairs>
  <TitlesOfParts>
    <vt:vector size="26" baseType="lpstr">
      <vt:lpstr>Arial</vt:lpstr>
      <vt:lpstr>Calibri</vt:lpstr>
      <vt:lpstr>Calibri Light</vt:lpstr>
      <vt:lpstr>Courier New</vt:lpstr>
      <vt:lpstr>Roboto</vt:lpstr>
      <vt:lpstr>Trebuchet MS</vt:lpstr>
      <vt:lpstr>Wingdings</vt:lpstr>
      <vt:lpstr>Wingdings 3</vt:lpstr>
      <vt:lpstr>Facette</vt:lpstr>
      <vt:lpstr>Conception personnalisée</vt:lpstr>
      <vt:lpstr>GRETA-CFA EST BRETAGNE Agence de Saint-Malo Dinan</vt:lpstr>
      <vt:lpstr>Sommaire </vt:lpstr>
      <vt:lpstr>Le GRETA-CFA         </vt:lpstr>
      <vt:lpstr>Origin of the project         </vt:lpstr>
      <vt:lpstr>PowerPoint Presentation</vt:lpstr>
      <vt:lpstr>PowerPoint Presentation</vt:lpstr>
      <vt:lpstr>PowerPoint Presentation</vt:lpstr>
      <vt:lpstr>Pedagogy</vt:lpstr>
      <vt:lpstr>PowerPoint Presentation</vt:lpstr>
      <vt:lpstr>Transversal training modules</vt:lpstr>
      <vt:lpstr>Technical modules  Discovery and acquisition of the first professional gestures of the trades on technical platforms (workshops) and in companies (On-the-job training in compagnies)</vt:lpstr>
      <vt:lpstr>Modules</vt:lpstr>
      <vt:lpstr>PowerPoint Presentation</vt:lpstr>
      <vt:lpstr>Previsional Schedule </vt:lpstr>
      <vt:lpstr>Continuation of training course</vt:lpstr>
      <vt:lpstr>Merci pour votre participation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Uiyfiyfift</dc:title>
  <dc:creator>Stéphane GARNIER</dc:creator>
  <cp:lastModifiedBy>Charlotte Ede</cp:lastModifiedBy>
  <cp:revision>131</cp:revision>
  <dcterms:created xsi:type="dcterms:W3CDTF">2022-05-22T11:01:25Z</dcterms:created>
  <dcterms:modified xsi:type="dcterms:W3CDTF">2022-11-22T08:19:37Z</dcterms:modified>
</cp:coreProperties>
</file>