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62" r:id="rId2"/>
    <p:sldId id="259" r:id="rId3"/>
    <p:sldId id="263" r:id="rId4"/>
    <p:sldId id="266" r:id="rId5"/>
    <p:sldId id="264" r:id="rId6"/>
    <p:sldId id="265" r:id="rId7"/>
    <p:sldId id="267" r:id="rId8"/>
    <p:sldId id="269" r:id="rId9"/>
    <p:sldId id="268" r:id="rId10"/>
    <p:sldId id="261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laneau yohann" initials="fy" lastIdx="1" clrIdx="0">
    <p:extLst>
      <p:ext uri="{19B8F6BF-5375-455C-9EA6-DF929625EA0E}">
        <p15:presenceInfo xmlns:p15="http://schemas.microsoft.com/office/powerpoint/2012/main" userId="b279a4bcf563d8e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7408" autoAdjust="0"/>
  </p:normalViewPr>
  <p:slideViewPr>
    <p:cSldViewPr snapToGrid="0">
      <p:cViewPr varScale="1">
        <p:scale>
          <a:sx n="58" d="100"/>
          <a:sy n="58" d="100"/>
        </p:scale>
        <p:origin x="164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094E37-B64C-4654-9ED5-7422FD789A7D}" type="datetimeFigureOut">
              <a:rPr lang="fr-FR" smtClean="0"/>
              <a:t>22/11/2022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3AB14-D859-4CA8-B1FC-67ED2DF48C5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87709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C35D6-F38D-4AE9-8149-5AC8436F7E03}" type="datetimeFigureOut">
              <a:rPr lang="fr-FR" smtClean="0"/>
              <a:t>21/11/2022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1F583-1C88-4F98-A72D-14F8BD8B1F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9855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Roboto"/>
              </a:rPr>
              <a:t>This is what we call the organization of the French system. A metaphor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Roboto"/>
              </a:rPr>
              <a:t>All skills are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Roboto"/>
              </a:rPr>
              <a:t>splited</a:t>
            </a:r>
            <a:r>
              <a:rPr lang="en-US" b="0" i="0" dirty="0">
                <a:solidFill>
                  <a:srgbClr val="000000"/>
                </a:solidFill>
                <a:effectLst/>
                <a:latin typeface="Roboto"/>
              </a:rPr>
              <a:t> among several stakeholders.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Roboto"/>
              </a:rPr>
              <a:t>And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Roboto"/>
              </a:rPr>
              <a:t>belive</a:t>
            </a:r>
            <a:r>
              <a:rPr lang="en-US" b="0" i="0" dirty="0">
                <a:solidFill>
                  <a:srgbClr val="000000"/>
                </a:solidFill>
                <a:effectLst/>
                <a:latin typeface="Roboto"/>
              </a:rPr>
              <a:t> me ! Making a good VET cake requires a very, very good recipe to ensure everyone's cooperation;)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1F583-1C88-4F98-A72D-14F8BD8B1FE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1134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I </a:t>
            </a:r>
            <a:r>
              <a:rPr lang="fr-FR" dirty="0" err="1"/>
              <a:t>spare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the </a:t>
            </a:r>
            <a:r>
              <a:rPr lang="fr-FR" dirty="0" err="1"/>
              <a:t>details</a:t>
            </a:r>
            <a:r>
              <a:rPr lang="fr-FR" dirty="0"/>
              <a:t> of the </a:t>
            </a:r>
            <a:r>
              <a:rPr lang="fr-FR" dirty="0" err="1"/>
              <a:t>severas</a:t>
            </a:r>
            <a:r>
              <a:rPr lang="fr-FR" dirty="0"/>
              <a:t> training system…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1F583-1C88-4F98-A72D-14F8BD8B1FE7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6604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524000" y="1122365"/>
            <a:ext cx="9144000" cy="929957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accent4"/>
                </a:solidFill>
              </a:defRPr>
            </a:lvl1pPr>
          </a:lstStyle>
          <a:p>
            <a:r>
              <a:rPr lang="fr-FR" dirty="0"/>
              <a:t>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1930" y="31746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855" y="5524500"/>
            <a:ext cx="2724151" cy="13335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51515"/>
            <a:ext cx="1695451" cy="238125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1" y="0"/>
            <a:ext cx="1542139" cy="1542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32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Diapositive 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806D-FB36-4566-9E90-6CC44D24413C}" type="datetime1">
              <a:rPr lang="fr-FR" smtClean="0"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(Insertion&gt;En-tête/Pied)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9AB2-A2B1-43DD-BEC6-A0714200A03C}" type="slidenum">
              <a:rPr lang="fr-FR" smtClean="0"/>
              <a:t>‹#›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18" y="821188"/>
            <a:ext cx="582185" cy="41343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1" y="0"/>
            <a:ext cx="1542139" cy="1542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889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Diapositive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A98BE-07EB-4D7D-90E3-502BC0E957DD}" type="datetime1">
              <a:rPr lang="fr-FR" smtClean="0"/>
              <a:t>21/11/2022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(Insertion&gt;En-tête/Pied)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9AB2-A2B1-43DD-BEC6-A0714200A03C}" type="slidenum">
              <a:rPr lang="fr-FR" smtClean="0"/>
              <a:t>‹#›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1" y="0"/>
            <a:ext cx="1542139" cy="1542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459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e_Mer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547135" y="2315849"/>
            <a:ext cx="7133589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fr-FR" dirty="0"/>
              <a:t>Merci de votre attention</a:t>
            </a:r>
          </a:p>
        </p:txBody>
      </p:sp>
      <p:pic>
        <p:nvPicPr>
          <p:cNvPr id="6" name="Imag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51515"/>
            <a:ext cx="1695451" cy="238125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1" y="0"/>
            <a:ext cx="1542139" cy="154214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855" y="5524500"/>
            <a:ext cx="2724151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982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60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552000"/>
            <a:ext cx="2743200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C1970-0535-4116-8CDD-2573F7D6F8DB}" type="datetime1">
              <a:rPr lang="fr-FR" smtClean="0"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552000"/>
            <a:ext cx="4114800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Direction (Insertion&gt;En-tête/Pied)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552000"/>
            <a:ext cx="2743200" cy="18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09AB2-A2B1-43DD-BEC6-A0714200A0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049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  <p:sldLayoutId id="2147483676" r:id="rId3"/>
    <p:sldLayoutId id="2147483677" r:id="rId4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4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How VET </a:t>
            </a:r>
            <a:r>
              <a:rPr lang="fr-FR" dirty="0" err="1"/>
              <a:t>works</a:t>
            </a:r>
            <a:r>
              <a:rPr lang="fr-FR" dirty="0"/>
              <a:t> in France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1930" y="2637322"/>
            <a:ext cx="9144000" cy="2193127"/>
          </a:xfrm>
        </p:spPr>
        <p:txBody>
          <a:bodyPr>
            <a:noAutofit/>
          </a:bodyPr>
          <a:lstStyle/>
          <a:p>
            <a:r>
              <a:rPr lang="fr-FR" sz="3600" dirty="0">
                <a:solidFill>
                  <a:schemeClr val="accent4"/>
                </a:solidFill>
              </a:rPr>
              <a:t>And how </a:t>
            </a:r>
            <a:r>
              <a:rPr lang="fr-FR" sz="3600" dirty="0" err="1">
                <a:solidFill>
                  <a:schemeClr val="accent4"/>
                </a:solidFill>
              </a:rPr>
              <a:t>we</a:t>
            </a:r>
            <a:r>
              <a:rPr lang="fr-FR" sz="3600" dirty="0">
                <a:solidFill>
                  <a:schemeClr val="accent4"/>
                </a:solidFill>
              </a:rPr>
              <a:t> are </a:t>
            </a:r>
            <a:r>
              <a:rPr lang="fr-FR" sz="3600" dirty="0" err="1">
                <a:solidFill>
                  <a:schemeClr val="accent4"/>
                </a:solidFill>
              </a:rPr>
              <a:t>organized</a:t>
            </a:r>
            <a:r>
              <a:rPr lang="fr-FR" sz="3600" dirty="0">
                <a:solidFill>
                  <a:schemeClr val="accent4"/>
                </a:solidFill>
              </a:rPr>
              <a:t> to </a:t>
            </a:r>
            <a:r>
              <a:rPr lang="fr-FR" sz="3600" dirty="0" err="1">
                <a:solidFill>
                  <a:schemeClr val="accent4"/>
                </a:solidFill>
              </a:rPr>
              <a:t>work</a:t>
            </a:r>
            <a:r>
              <a:rPr lang="fr-FR" sz="3600" dirty="0">
                <a:solidFill>
                  <a:schemeClr val="accent4"/>
                </a:solidFill>
              </a:rPr>
              <a:t> </a:t>
            </a:r>
          </a:p>
          <a:p>
            <a:r>
              <a:rPr lang="fr-FR" sz="3600" dirty="0">
                <a:solidFill>
                  <a:schemeClr val="accent4"/>
                </a:solidFill>
              </a:rPr>
              <a:t>as </a:t>
            </a:r>
            <a:r>
              <a:rPr lang="fr-FR" sz="3600" dirty="0" err="1">
                <a:solidFill>
                  <a:schemeClr val="accent4"/>
                </a:solidFill>
              </a:rPr>
              <a:t>closely</a:t>
            </a:r>
            <a:r>
              <a:rPr lang="fr-FR" sz="3600" dirty="0">
                <a:solidFill>
                  <a:schemeClr val="accent4"/>
                </a:solidFill>
              </a:rPr>
              <a:t> as possible </a:t>
            </a:r>
          </a:p>
          <a:p>
            <a:r>
              <a:rPr lang="fr-FR" sz="3600" dirty="0">
                <a:solidFill>
                  <a:schemeClr val="accent4"/>
                </a:solidFill>
              </a:rPr>
              <a:t>to local </a:t>
            </a:r>
            <a:r>
              <a:rPr lang="fr-FR" sz="3600" dirty="0" err="1">
                <a:solidFill>
                  <a:schemeClr val="accent4"/>
                </a:solidFill>
              </a:rPr>
              <a:t>skills</a:t>
            </a:r>
            <a:r>
              <a:rPr lang="fr-FR" sz="3600" dirty="0">
                <a:solidFill>
                  <a:schemeClr val="accent4"/>
                </a:solidFill>
              </a:rPr>
              <a:t> </a:t>
            </a:r>
            <a:r>
              <a:rPr lang="fr-FR" sz="3600" dirty="0" err="1">
                <a:solidFill>
                  <a:schemeClr val="accent4"/>
                </a:solidFill>
              </a:rPr>
              <a:t>needs</a:t>
            </a:r>
            <a:endParaRPr lang="fr-FR" sz="3600" dirty="0">
              <a:solidFill>
                <a:schemeClr val="accent4"/>
              </a:solidFill>
            </a:endParaRPr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35" y="5271826"/>
            <a:ext cx="2429385" cy="12272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61032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Merci de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1367975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« mille-feuilles » cake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1CEC3-E1BB-4C21-88E0-19F628946247}" type="datetime1">
              <a:rPr lang="fr-FR" smtClean="0"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Direction (Insertion&gt;En-tête/Pied)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9AB2-A2B1-43DD-BEC6-A0714200A03C}" type="slidenum">
              <a:rPr lang="fr-FR" smtClean="0"/>
              <a:t>2</a:t>
            </a:fld>
            <a:endParaRPr lang="fr-FR"/>
          </a:p>
        </p:txBody>
      </p:sp>
      <p:pic>
        <p:nvPicPr>
          <p:cNvPr id="9" name="Espace réservé du contenu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179193" y="1967113"/>
            <a:ext cx="5418221" cy="430846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361079" y="2977059"/>
            <a:ext cx="4475748" cy="1569660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sz="3200" dirty="0">
                <a:solidFill>
                  <a:schemeClr val="bg1"/>
                </a:solidFill>
              </a:rPr>
              <a:t>Translation : </a:t>
            </a:r>
          </a:p>
          <a:p>
            <a:r>
              <a:rPr lang="fr-FR" sz="3200" dirty="0">
                <a:solidFill>
                  <a:schemeClr val="bg1"/>
                </a:solidFill>
              </a:rPr>
              <a:t>The </a:t>
            </a:r>
            <a:r>
              <a:rPr lang="fr-FR" sz="3200" dirty="0" err="1">
                <a:solidFill>
                  <a:schemeClr val="bg1"/>
                </a:solidFill>
              </a:rPr>
              <a:t>thousand-sheets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6352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Who</a:t>
            </a:r>
            <a:r>
              <a:rPr lang="fr-FR" dirty="0"/>
              <a:t> organise VET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4807" y="1500314"/>
            <a:ext cx="11602386" cy="49017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dirty="0">
                <a:solidFill>
                  <a:schemeClr val="accent4"/>
                </a:solidFill>
              </a:rPr>
              <a:t>Puff </a:t>
            </a:r>
            <a:r>
              <a:rPr lang="fr-FR" sz="4000" dirty="0" err="1">
                <a:solidFill>
                  <a:schemeClr val="accent4"/>
                </a:solidFill>
              </a:rPr>
              <a:t>pastry</a:t>
            </a:r>
            <a:r>
              <a:rPr lang="fr-FR" sz="4000" dirty="0">
                <a:solidFill>
                  <a:schemeClr val="accent4"/>
                </a:solidFill>
              </a:rPr>
              <a:t> = organisations </a:t>
            </a:r>
          </a:p>
          <a:p>
            <a:pPr marL="809625" indent="269875"/>
            <a:r>
              <a:rPr lang="fr-FR" sz="3200" dirty="0">
                <a:solidFill>
                  <a:schemeClr val="accent4">
                    <a:lumMod val="75000"/>
                  </a:schemeClr>
                </a:solidFill>
              </a:rPr>
              <a:t>Région </a:t>
            </a:r>
          </a:p>
          <a:p>
            <a:pPr marL="809625" indent="269875"/>
            <a:r>
              <a:rPr lang="fr-FR" sz="3200" dirty="0">
                <a:solidFill>
                  <a:schemeClr val="accent4">
                    <a:lumMod val="75000"/>
                  </a:schemeClr>
                </a:solidFill>
              </a:rPr>
              <a:t>National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</a:rPr>
              <a:t>Governement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</a:rPr>
              <a:t> (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</a:rPr>
              <a:t>founds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</a:rPr>
              <a:t> and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</a:rPr>
              <a:t>legislation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</a:rPr>
              <a:t>) </a:t>
            </a:r>
          </a:p>
          <a:p>
            <a:pPr marL="809625" indent="269875"/>
            <a:r>
              <a:rPr lang="fr-FR" sz="3200" dirty="0">
                <a:solidFill>
                  <a:schemeClr val="accent4">
                    <a:lumMod val="75000"/>
                  </a:schemeClr>
                </a:solidFill>
              </a:rPr>
              <a:t>Pôle emploi (the national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</a:rPr>
              <a:t>agency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</a:rPr>
              <a:t>) : local and national </a:t>
            </a:r>
          </a:p>
          <a:p>
            <a:pPr marL="809625" indent="269875"/>
            <a:r>
              <a:rPr lang="fr-FR" sz="3200" dirty="0">
                <a:solidFill>
                  <a:schemeClr val="accent4">
                    <a:lumMod val="75000"/>
                  </a:schemeClr>
                </a:solidFill>
              </a:rPr>
              <a:t>11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</a:rPr>
              <a:t>OPCOs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</a:rPr>
              <a:t> (union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</a:rPr>
              <a:t>tools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</a:rPr>
              <a:t>)  - national organisations.</a:t>
            </a:r>
          </a:p>
          <a:p>
            <a:pPr marL="809625" indent="269875"/>
            <a:r>
              <a:rPr lang="fr-FR" sz="3200" dirty="0">
                <a:solidFill>
                  <a:schemeClr val="accent4">
                    <a:lumMod val="75000"/>
                  </a:schemeClr>
                </a:solidFill>
              </a:rPr>
              <a:t>People,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</a:rPr>
              <a:t>with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</a:rPr>
              <a:t> the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</a:rPr>
              <a:t>personnal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</a:rPr>
              <a:t> training </a:t>
            </a:r>
            <a:r>
              <a:rPr lang="fr-FR" sz="3200" dirty="0" err="1">
                <a:solidFill>
                  <a:schemeClr val="accent4">
                    <a:lumMod val="75000"/>
                  </a:schemeClr>
                </a:solidFill>
              </a:rPr>
              <a:t>account</a:t>
            </a:r>
            <a:r>
              <a:rPr lang="fr-FR" sz="3200" dirty="0">
                <a:solidFill>
                  <a:schemeClr val="accent4">
                    <a:lumMod val="75000"/>
                  </a:schemeClr>
                </a:solidFill>
              </a:rPr>
              <a:t>  </a:t>
            </a:r>
          </a:p>
          <a:p>
            <a:pPr marL="0" indent="0">
              <a:buNone/>
            </a:pPr>
            <a:endParaRPr lang="fr-FR" sz="4000" dirty="0"/>
          </a:p>
          <a:p>
            <a:pPr marL="0" indent="0">
              <a:buNone/>
            </a:pPr>
            <a:r>
              <a:rPr lang="fr-FR" sz="4000" dirty="0">
                <a:solidFill>
                  <a:schemeClr val="accent4"/>
                </a:solidFill>
              </a:rPr>
              <a:t>The </a:t>
            </a:r>
            <a:r>
              <a:rPr lang="fr-FR" sz="4000" dirty="0" err="1">
                <a:solidFill>
                  <a:schemeClr val="accent4"/>
                </a:solidFill>
              </a:rPr>
              <a:t>cream</a:t>
            </a:r>
            <a:r>
              <a:rPr lang="fr-FR" sz="4000" dirty="0">
                <a:solidFill>
                  <a:schemeClr val="accent4"/>
                </a:solidFill>
              </a:rPr>
              <a:t> = the </a:t>
            </a:r>
            <a:r>
              <a:rPr lang="fr-FR" sz="4000" dirty="0" err="1">
                <a:solidFill>
                  <a:schemeClr val="accent4"/>
                </a:solidFill>
              </a:rPr>
              <a:t>differents</a:t>
            </a:r>
            <a:r>
              <a:rPr lang="fr-FR" sz="4000" dirty="0">
                <a:solidFill>
                  <a:schemeClr val="accent4"/>
                </a:solidFill>
              </a:rPr>
              <a:t> training </a:t>
            </a:r>
            <a:r>
              <a:rPr lang="fr-FR" sz="4000" dirty="0" err="1">
                <a:solidFill>
                  <a:schemeClr val="accent4"/>
                </a:solidFill>
              </a:rPr>
              <a:t>systems</a:t>
            </a:r>
            <a:r>
              <a:rPr lang="fr-FR" sz="4000" dirty="0">
                <a:solidFill>
                  <a:schemeClr val="accent4"/>
                </a:solidFill>
              </a:rPr>
              <a:t> </a:t>
            </a:r>
            <a:r>
              <a:rPr lang="fr-FR" sz="4000" dirty="0">
                <a:solidFill>
                  <a:schemeClr val="accent4"/>
                </a:solidFill>
                <a:sym typeface="Wingdings" panose="05000000000000000000" pitchFamily="2" charset="2"/>
              </a:rPr>
              <a:t></a:t>
            </a:r>
            <a:endParaRPr lang="fr-FR" sz="4000" dirty="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806D-FB36-4566-9E90-6CC44D24413C}" type="datetime1">
              <a:rPr lang="fr-FR" smtClean="0"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(Insertion&gt;En-tête/Pied)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9AB2-A2B1-43DD-BEC6-A0714200A03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9234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dirty="0" err="1"/>
              <a:t>What</a:t>
            </a:r>
            <a:r>
              <a:rPr lang="fr-FR" dirty="0"/>
              <a:t> about Business </a:t>
            </a:r>
            <a:r>
              <a:rPr lang="fr-FR" dirty="0" err="1"/>
              <a:t>developpment</a:t>
            </a:r>
            <a:r>
              <a:rPr lang="fr-FR" dirty="0"/>
              <a:t> ? </a:t>
            </a:r>
            <a:br>
              <a:rPr lang="fr-FR" dirty="0">
                <a:sym typeface="Wingdings" panose="05000000000000000000" pitchFamily="2" charset="2"/>
              </a:rPr>
            </a:br>
            <a:r>
              <a:rPr lang="fr-FR" dirty="0">
                <a:sym typeface="Wingdings" panose="05000000000000000000" pitchFamily="2" charset="2"/>
              </a:rPr>
              <a:t>or care ? 			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291029"/>
            <a:ext cx="10515600" cy="1099003"/>
          </a:xfrm>
          <a:solidFill>
            <a:schemeClr val="accent4"/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fr-FR" sz="5400" dirty="0" err="1">
                <a:solidFill>
                  <a:schemeClr val="bg1"/>
                </a:solidFill>
              </a:rPr>
              <a:t>Pretty</a:t>
            </a:r>
            <a:r>
              <a:rPr lang="fr-FR" sz="5400" dirty="0">
                <a:solidFill>
                  <a:schemeClr val="bg1"/>
                </a:solidFill>
              </a:rPr>
              <a:t> </a:t>
            </a:r>
            <a:r>
              <a:rPr lang="fr-FR" sz="5400" dirty="0" err="1">
                <a:solidFill>
                  <a:schemeClr val="bg1"/>
                </a:solidFill>
              </a:rPr>
              <a:t>much</a:t>
            </a:r>
            <a:r>
              <a:rPr lang="fr-FR" sz="5400" dirty="0">
                <a:solidFill>
                  <a:schemeClr val="bg1"/>
                </a:solidFill>
              </a:rPr>
              <a:t> the </a:t>
            </a:r>
            <a:r>
              <a:rPr lang="fr-FR" sz="5400" dirty="0" err="1">
                <a:solidFill>
                  <a:schemeClr val="bg1"/>
                </a:solidFill>
              </a:rPr>
              <a:t>same</a:t>
            </a:r>
            <a:r>
              <a:rPr lang="fr-FR" sz="5400" dirty="0">
                <a:solidFill>
                  <a:schemeClr val="bg1"/>
                </a:solidFill>
              </a:rPr>
              <a:t> </a:t>
            </a:r>
            <a:r>
              <a:rPr lang="fr-FR" sz="5400" dirty="0" err="1">
                <a:solidFill>
                  <a:schemeClr val="bg1"/>
                </a:solidFill>
              </a:rPr>
              <a:t>thing</a:t>
            </a:r>
            <a:r>
              <a:rPr lang="fr-FR" sz="5400" dirty="0">
                <a:solidFill>
                  <a:schemeClr val="bg1"/>
                </a:solidFill>
              </a:rPr>
              <a:t> !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806D-FB36-4566-9E90-6CC44D24413C}" type="datetime1">
              <a:rPr lang="fr-FR" smtClean="0"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(Insertion&gt;En-tête/Pied)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9AB2-A2B1-43DD-BEC6-A0714200A03C}" type="slidenum">
              <a:rPr lang="fr-FR" smtClean="0"/>
              <a:t>4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79686" y="3643339"/>
            <a:ext cx="114242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chemeClr val="accent4"/>
                </a:solidFill>
              </a:rPr>
              <a:t>National state </a:t>
            </a:r>
          </a:p>
          <a:p>
            <a:r>
              <a:rPr lang="fr-FR" sz="4800" dirty="0">
                <a:solidFill>
                  <a:schemeClr val="accent4"/>
                </a:solidFill>
              </a:rPr>
              <a:t>+ </a:t>
            </a:r>
            <a:r>
              <a:rPr lang="fr-FR" sz="4800" dirty="0" err="1">
                <a:solidFill>
                  <a:schemeClr val="accent4"/>
                </a:solidFill>
              </a:rPr>
              <a:t>representatives</a:t>
            </a:r>
            <a:r>
              <a:rPr lang="fr-FR" sz="4800" dirty="0">
                <a:solidFill>
                  <a:schemeClr val="accent4"/>
                </a:solidFill>
              </a:rPr>
              <a:t> of </a:t>
            </a:r>
            <a:r>
              <a:rPr lang="fr-FR" sz="4800" dirty="0" err="1">
                <a:solidFill>
                  <a:schemeClr val="accent4"/>
                </a:solidFill>
              </a:rPr>
              <a:t>professional</a:t>
            </a:r>
            <a:r>
              <a:rPr lang="fr-FR" sz="4800" dirty="0">
                <a:solidFill>
                  <a:schemeClr val="accent4"/>
                </a:solidFill>
              </a:rPr>
              <a:t> </a:t>
            </a:r>
            <a:r>
              <a:rPr lang="fr-FR" sz="4800" dirty="0" err="1">
                <a:solidFill>
                  <a:schemeClr val="accent4"/>
                </a:solidFill>
              </a:rPr>
              <a:t>sectors</a:t>
            </a:r>
            <a:r>
              <a:rPr lang="fr-FR" sz="4800" dirty="0">
                <a:solidFill>
                  <a:schemeClr val="accent4"/>
                </a:solidFill>
              </a:rPr>
              <a:t> </a:t>
            </a:r>
          </a:p>
          <a:p>
            <a:r>
              <a:rPr lang="fr-FR" sz="4800" dirty="0">
                <a:solidFill>
                  <a:schemeClr val="accent4"/>
                </a:solidFill>
              </a:rPr>
              <a:t>+ local </a:t>
            </a:r>
            <a:r>
              <a:rPr lang="fr-FR" sz="4800" dirty="0" err="1">
                <a:solidFill>
                  <a:schemeClr val="accent4"/>
                </a:solidFill>
              </a:rPr>
              <a:t>authorities</a:t>
            </a:r>
            <a:r>
              <a:rPr lang="fr-FR" sz="4800" dirty="0">
                <a:solidFill>
                  <a:schemeClr val="accent4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3697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03887" y="562062"/>
            <a:ext cx="9207520" cy="4574889"/>
          </a:xfrm>
          <a:solidFill>
            <a:schemeClr val="accent4"/>
          </a:solidFill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sz="8900" dirty="0" err="1">
                <a:solidFill>
                  <a:schemeClr val="bg1"/>
                </a:solidFill>
              </a:rPr>
              <a:t>Competition</a:t>
            </a:r>
            <a:r>
              <a:rPr lang="fr-FR" sz="7200" i="1" dirty="0">
                <a:solidFill>
                  <a:schemeClr val="bg1"/>
                </a:solidFill>
              </a:rPr>
              <a:t> </a:t>
            </a:r>
            <a:br>
              <a:rPr lang="fr-FR" sz="7200" i="1" dirty="0">
                <a:solidFill>
                  <a:schemeClr val="bg1"/>
                </a:solidFill>
              </a:rPr>
            </a:br>
            <a:r>
              <a:rPr lang="fr-FR" sz="7200" i="1" dirty="0">
                <a:solidFill>
                  <a:schemeClr val="bg1"/>
                </a:solidFill>
              </a:rPr>
              <a:t>or </a:t>
            </a:r>
            <a:br>
              <a:rPr lang="fr-FR" sz="7200" i="1" dirty="0">
                <a:solidFill>
                  <a:schemeClr val="bg1"/>
                </a:solidFill>
              </a:rPr>
            </a:br>
            <a:r>
              <a:rPr lang="fr-FR" sz="8900" dirty="0">
                <a:solidFill>
                  <a:schemeClr val="bg1"/>
                </a:solidFill>
              </a:rPr>
              <a:t>Coopération</a:t>
            </a:r>
            <a:r>
              <a:rPr lang="fr-FR" sz="7200" dirty="0">
                <a:solidFill>
                  <a:schemeClr val="bg1"/>
                </a:solidFill>
              </a:rPr>
              <a:t> </a:t>
            </a:r>
            <a:br>
              <a:rPr lang="fr-FR" sz="7200" dirty="0">
                <a:solidFill>
                  <a:schemeClr val="bg1"/>
                </a:solidFill>
              </a:rPr>
            </a:br>
            <a:r>
              <a:rPr lang="fr-FR" sz="7200" dirty="0">
                <a:solidFill>
                  <a:schemeClr val="bg1"/>
                </a:solidFill>
              </a:rPr>
              <a:t>? !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806D-FB36-4566-9E90-6CC44D24413C}" type="datetime1">
              <a:rPr lang="fr-FR" smtClean="0"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(Insertion&gt;En-tête/Pied)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9AB2-A2B1-43DD-BEC6-A0714200A03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122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Local </a:t>
            </a:r>
            <a:r>
              <a:rPr lang="fr-FR" dirty="0" err="1"/>
              <a:t>governance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Collective intelligence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48817" y="1802734"/>
            <a:ext cx="9094365" cy="3063924"/>
          </a:xfrm>
          <a:solidFill>
            <a:schemeClr val="accent4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2 leaders 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Regional Council of Brittany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National state administration 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Associated partners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National agency for </a:t>
            </a:r>
            <a:r>
              <a:rPr lang="en-US" dirty="0" err="1">
                <a:solidFill>
                  <a:schemeClr val="bg1"/>
                </a:solidFill>
              </a:rPr>
              <a:t>unemployement</a:t>
            </a:r>
            <a:endParaRPr lang="en-US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Local authorities : town, department,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Local </a:t>
            </a:r>
            <a:r>
              <a:rPr lang="en-US" dirty="0" err="1">
                <a:solidFill>
                  <a:schemeClr val="bg1"/>
                </a:solidFill>
              </a:rPr>
              <a:t>stakolders</a:t>
            </a:r>
            <a:r>
              <a:rPr lang="en-US" dirty="0">
                <a:solidFill>
                  <a:schemeClr val="bg1"/>
                </a:solidFill>
              </a:rPr>
              <a:t> : Vet Centers,…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806D-FB36-4566-9E90-6CC44D24413C}" type="datetime1">
              <a:rPr lang="fr-FR" smtClean="0"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(Insertion&gt;En-tête/Pied)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9AB2-A2B1-43DD-BEC6-A0714200A03C}" type="slidenum">
              <a:rPr lang="fr-FR" smtClean="0"/>
              <a:t>6</a:t>
            </a:fld>
            <a:endParaRPr lang="fr-FR"/>
          </a:p>
        </p:txBody>
      </p:sp>
      <p:sp>
        <p:nvSpPr>
          <p:cNvPr id="7" name="Flèche droite 6"/>
          <p:cNvSpPr/>
          <p:nvPr/>
        </p:nvSpPr>
        <p:spPr>
          <a:xfrm>
            <a:off x="2072081" y="5185568"/>
            <a:ext cx="1795244" cy="872455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4193624" y="4921801"/>
            <a:ext cx="57976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err="1">
                <a:solidFill>
                  <a:schemeClr val="accent4"/>
                </a:solidFill>
                <a:latin typeface="Roboto"/>
              </a:rPr>
              <a:t>Define</a:t>
            </a:r>
            <a:r>
              <a:rPr lang="fr-FR" sz="4000" b="1" dirty="0">
                <a:solidFill>
                  <a:schemeClr val="accent4"/>
                </a:solidFill>
                <a:latin typeface="Roboto"/>
              </a:rPr>
              <a:t> local issues and priorities </a:t>
            </a:r>
            <a:endParaRPr lang="fr-FR" sz="40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711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Means</a:t>
            </a:r>
            <a:r>
              <a:rPr lang="fr-FR" dirty="0"/>
              <a:t> and </a:t>
            </a:r>
            <a:r>
              <a:rPr lang="fr-FR" dirty="0" err="1"/>
              <a:t>tools</a:t>
            </a:r>
            <a:r>
              <a:rPr lang="fr-FR" dirty="0"/>
              <a:t> :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pragmatic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74428" y="1818548"/>
            <a:ext cx="9824207" cy="3232936"/>
          </a:xfrm>
          <a:solidFill>
            <a:schemeClr val="accent4"/>
          </a:solidFill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Roboto"/>
              </a:rPr>
              <a:t> </a:t>
            </a:r>
            <a:r>
              <a:rPr lang="en-US" dirty="0">
                <a:solidFill>
                  <a:schemeClr val="bg1"/>
                </a:solidFill>
                <a:latin typeface="Roboto"/>
              </a:rPr>
              <a:t>An elected member of the regional council </a:t>
            </a:r>
            <a:r>
              <a:rPr lang="fr-FR" dirty="0">
                <a:solidFill>
                  <a:schemeClr val="bg1"/>
                </a:solidFill>
              </a:rPr>
              <a:t>for </a:t>
            </a:r>
            <a:r>
              <a:rPr lang="fr-FR" dirty="0" err="1">
                <a:solidFill>
                  <a:schemeClr val="bg1"/>
                </a:solidFill>
              </a:rPr>
              <a:t>each</a:t>
            </a:r>
            <a:r>
              <a:rPr lang="fr-FR" dirty="0">
                <a:solidFill>
                  <a:schemeClr val="bg1"/>
                </a:solidFill>
              </a:rPr>
              <a:t> 21 </a:t>
            </a:r>
            <a:r>
              <a:rPr lang="fr-FR" dirty="0" err="1">
                <a:solidFill>
                  <a:schemeClr val="bg1"/>
                </a:solidFill>
              </a:rPr>
              <a:t>territories</a:t>
            </a:r>
            <a:endParaRPr lang="fr-FR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bg1"/>
                </a:solidFill>
              </a:rPr>
              <a:t> A Project manager : Pauline Le Noir in St- Malo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bg1"/>
                </a:solidFill>
              </a:rPr>
              <a:t> Local </a:t>
            </a:r>
            <a:r>
              <a:rPr lang="fr-FR" dirty="0" err="1">
                <a:solidFill>
                  <a:schemeClr val="bg1"/>
                </a:solidFill>
              </a:rPr>
              <a:t>animators</a:t>
            </a:r>
            <a:r>
              <a:rPr lang="fr-FR" dirty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dirty="0">
                <a:solidFill>
                  <a:schemeClr val="bg1"/>
                </a:solidFill>
              </a:rPr>
              <a:t> Financial </a:t>
            </a:r>
            <a:r>
              <a:rPr lang="fr-FR" dirty="0" err="1">
                <a:solidFill>
                  <a:schemeClr val="bg1"/>
                </a:solidFill>
              </a:rPr>
              <a:t>devices</a:t>
            </a:r>
            <a:r>
              <a:rPr lang="fr-FR" dirty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806D-FB36-4566-9E90-6CC44D24413C}" type="datetime1">
              <a:rPr lang="fr-FR" smtClean="0"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(Insertion&gt;En-tête/Pied)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9AB2-A2B1-43DD-BEC6-A0714200A03C}" type="slidenum">
              <a:rPr lang="fr-FR" smtClean="0"/>
              <a:t>7</a:t>
            </a:fld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327761" y="4944540"/>
            <a:ext cx="851066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4"/>
                </a:solidFill>
                <a:latin typeface="Roboto"/>
              </a:rPr>
              <a:t>Be more a resource and a partner </a:t>
            </a:r>
          </a:p>
          <a:p>
            <a:r>
              <a:rPr lang="en-US" sz="4000" b="1" dirty="0">
                <a:solidFill>
                  <a:schemeClr val="accent4"/>
                </a:solidFill>
                <a:latin typeface="Roboto"/>
              </a:rPr>
              <a:t>than a supervisory authority</a:t>
            </a:r>
            <a:endParaRPr lang="fr-FR" sz="4000" b="1" dirty="0">
              <a:solidFill>
                <a:schemeClr val="accent4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465" y="5205540"/>
            <a:ext cx="1810669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418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Exemple of </a:t>
            </a:r>
            <a:br>
              <a:rPr lang="fr-FR" dirty="0"/>
            </a:br>
            <a:r>
              <a:rPr lang="fr-FR" dirty="0"/>
              <a:t>local </a:t>
            </a:r>
            <a:r>
              <a:rPr lang="fr-FR" dirty="0" err="1"/>
              <a:t>developpment</a:t>
            </a:r>
            <a:r>
              <a:rPr lang="fr-FR" dirty="0"/>
              <a:t> </a:t>
            </a:r>
            <a:r>
              <a:rPr lang="fr-FR" dirty="0" err="1"/>
              <a:t>strategy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706469"/>
            <a:ext cx="8532303" cy="1546749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FR" dirty="0">
                <a:solidFill>
                  <a:schemeClr val="bg1"/>
                </a:solidFill>
              </a:rPr>
              <a:t>Christian </a:t>
            </a:r>
            <a:r>
              <a:rPr lang="fr-FR" dirty="0" err="1">
                <a:solidFill>
                  <a:schemeClr val="bg1"/>
                </a:solidFill>
              </a:rPr>
              <a:t>Deumeuré</a:t>
            </a:r>
            <a:r>
              <a:rPr lang="fr-FR" dirty="0">
                <a:solidFill>
                  <a:schemeClr val="bg1"/>
                </a:solidFill>
              </a:rPr>
              <a:t> Vallée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dirty="0" err="1">
                <a:solidFill>
                  <a:schemeClr val="bg1"/>
                </a:solidFill>
              </a:rPr>
              <a:t>Regional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project</a:t>
            </a:r>
            <a:r>
              <a:rPr lang="fr-FR" dirty="0">
                <a:solidFill>
                  <a:schemeClr val="bg1"/>
                </a:solidFill>
              </a:rPr>
              <a:t> manager for local </a:t>
            </a:r>
            <a:r>
              <a:rPr lang="fr-FR" dirty="0" err="1">
                <a:solidFill>
                  <a:schemeClr val="bg1"/>
                </a:solidFill>
              </a:rPr>
              <a:t>governance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806D-FB36-4566-9E90-6CC44D24413C}" type="datetime1">
              <a:rPr lang="fr-FR" smtClean="0"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(Insertion&gt;En-tête/Pied)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9AB2-A2B1-43DD-BEC6-A0714200A03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294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449019"/>
            <a:ext cx="10515600" cy="1094555"/>
          </a:xfrm>
        </p:spPr>
        <p:txBody>
          <a:bodyPr>
            <a:normAutofit fontScale="90000"/>
          </a:bodyPr>
          <a:lstStyle/>
          <a:p>
            <a:r>
              <a:rPr lang="fr-FR" dirty="0"/>
              <a:t>Concret case </a:t>
            </a:r>
            <a:br>
              <a:rPr lang="fr-FR" dirty="0"/>
            </a:br>
            <a:r>
              <a:rPr lang="fr-FR" dirty="0"/>
              <a:t>The country of Saint-Malo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614190"/>
            <a:ext cx="8809140" cy="1991366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600" dirty="0">
                <a:solidFill>
                  <a:schemeClr val="bg1"/>
                </a:solidFill>
              </a:rPr>
              <a:t>The </a:t>
            </a:r>
            <a:r>
              <a:rPr lang="fr-FR" sz="3600" dirty="0" err="1">
                <a:solidFill>
                  <a:schemeClr val="bg1"/>
                </a:solidFill>
              </a:rPr>
              <a:t>role</a:t>
            </a:r>
            <a:r>
              <a:rPr lang="fr-FR" sz="3600" dirty="0">
                <a:solidFill>
                  <a:schemeClr val="bg1"/>
                </a:solidFill>
              </a:rPr>
              <a:t> of the </a:t>
            </a:r>
            <a:r>
              <a:rPr lang="fr-FR" sz="3600" dirty="0" err="1">
                <a:solidFill>
                  <a:schemeClr val="bg1"/>
                </a:solidFill>
              </a:rPr>
              <a:t>elected</a:t>
            </a:r>
            <a:r>
              <a:rPr lang="fr-FR" sz="3600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Carole Le </a:t>
            </a:r>
            <a:r>
              <a:rPr lang="fr-FR" dirty="0" err="1">
                <a:solidFill>
                  <a:schemeClr val="bg1"/>
                </a:solidFill>
              </a:rPr>
              <a:t>Bechec</a:t>
            </a:r>
            <a:r>
              <a:rPr lang="fr-FR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fr-FR" dirty="0" err="1">
                <a:solidFill>
                  <a:schemeClr val="bg1"/>
                </a:solidFill>
              </a:rPr>
              <a:t>representativeof</a:t>
            </a:r>
            <a:r>
              <a:rPr lang="fr-FR" dirty="0">
                <a:solidFill>
                  <a:schemeClr val="bg1"/>
                </a:solidFill>
              </a:rPr>
              <a:t> the </a:t>
            </a:r>
            <a:r>
              <a:rPr lang="fr-FR" dirty="0" err="1">
                <a:solidFill>
                  <a:schemeClr val="bg1"/>
                </a:solidFill>
              </a:rPr>
              <a:t>regional</a:t>
            </a:r>
            <a:r>
              <a:rPr lang="fr-FR" dirty="0">
                <a:solidFill>
                  <a:schemeClr val="bg1"/>
                </a:solidFill>
              </a:rPr>
              <a:t> Council of Brittany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4806D-FB36-4566-9E90-6CC44D24413C}" type="datetime1">
              <a:rPr lang="fr-FR" smtClean="0"/>
              <a:t>21/11/2022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Direction (Insertion&gt;En-tête/Pied)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09AB2-A2B1-43DD-BEC6-A0714200A03C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3486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CRB">
  <a:themeElements>
    <a:clrScheme name="Région bretagne">
      <a:dk1>
        <a:sysClr val="windowText" lastClr="000000"/>
      </a:dk1>
      <a:lt1>
        <a:sysClr val="window" lastClr="FFFFFF"/>
      </a:lt1>
      <a:dk2>
        <a:srgbClr val="C38C7D"/>
      </a:dk2>
      <a:lt2>
        <a:srgbClr val="E1B482"/>
      </a:lt2>
      <a:accent1>
        <a:srgbClr val="F0DC69"/>
      </a:accent1>
      <a:accent2>
        <a:srgbClr val="BEC88C"/>
      </a:accent2>
      <a:accent3>
        <a:srgbClr val="8CB9C8"/>
      </a:accent3>
      <a:accent4>
        <a:srgbClr val="A5B4D7"/>
      </a:accent4>
      <a:accent5>
        <a:srgbClr val="7D7D82"/>
      </a:accent5>
      <a:accent6>
        <a:srgbClr val="BE8CA5"/>
      </a:accent6>
      <a:hlink>
        <a:srgbClr val="FFFFFF"/>
      </a:hlink>
      <a:folHlink>
        <a:srgbClr val="000000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aporama 9_16_v2.potx" id="{4AC81912-6E39-4E62-8F69-80FE5CF2E32F}" vid="{62F9ECEB-8C25-48DC-B293-3A7B2353C92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21_Diaporama 9_16</Template>
  <TotalTime>1286</TotalTime>
  <Words>382</Words>
  <Application>Microsoft Office PowerPoint</Application>
  <PresentationFormat>Widescreen</PresentationFormat>
  <Paragraphs>78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Roboto</vt:lpstr>
      <vt:lpstr>Trebuchet MS</vt:lpstr>
      <vt:lpstr>Wingdings</vt:lpstr>
      <vt:lpstr>ThèmeCRB</vt:lpstr>
      <vt:lpstr>How VET works in France </vt:lpstr>
      <vt:lpstr>The « mille-feuilles » cake </vt:lpstr>
      <vt:lpstr>Who organise VET </vt:lpstr>
      <vt:lpstr> What about Business developpment ?  or care ?     </vt:lpstr>
      <vt:lpstr> Competition  or  Coopération  ? ! </vt:lpstr>
      <vt:lpstr>Local governance  Collective intelligence</vt:lpstr>
      <vt:lpstr>Means and tools : be pragmatic </vt:lpstr>
      <vt:lpstr>Exemple of  local developpment strategy </vt:lpstr>
      <vt:lpstr>Concret case  The country of Saint-Malo </vt:lpstr>
      <vt:lpstr>Merci de votre attention</vt:lpstr>
    </vt:vector>
  </TitlesOfParts>
  <Company>REGION BRETAGNE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VET works in France</dc:title>
  <dc:creator>TANGI DE ROCHEFORT</dc:creator>
  <cp:lastModifiedBy>Charlotte Ede</cp:lastModifiedBy>
  <cp:revision>11</cp:revision>
  <dcterms:created xsi:type="dcterms:W3CDTF">2022-11-07T13:41:01Z</dcterms:created>
  <dcterms:modified xsi:type="dcterms:W3CDTF">2022-11-22T08:18:12Z</dcterms:modified>
</cp:coreProperties>
</file>