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65" r:id="rId5"/>
    <p:sldId id="322" r:id="rId6"/>
    <p:sldId id="358" r:id="rId7"/>
    <p:sldId id="359" r:id="rId8"/>
    <p:sldId id="360" r:id="rId9"/>
    <p:sldId id="361" r:id="rId10"/>
    <p:sldId id="362" r:id="rId11"/>
    <p:sldId id="363" r:id="rId12"/>
    <p:sldId id="365" r:id="rId13"/>
    <p:sldId id="364" r:id="rId14"/>
    <p:sldId id="332" r:id="rId15"/>
    <p:sldId id="366" r:id="rId16"/>
    <p:sldId id="368" r:id="rId17"/>
    <p:sldId id="367" r:id="rId18"/>
    <p:sldId id="35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515"/>
    <a:srgbClr val="E31E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40" autoAdjust="0"/>
    <p:restoredTop sz="82538" autoAdjust="0"/>
  </p:normalViewPr>
  <p:slideViewPr>
    <p:cSldViewPr snapToGrid="0" snapToObjects="1">
      <p:cViewPr varScale="1">
        <p:scale>
          <a:sx n="71" d="100"/>
          <a:sy n="71" d="100"/>
        </p:scale>
        <p:origin x="13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FEEFB-8AED-2D47-BE45-384B87C8A97F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8A1B8-8762-DE47-BF3A-C1BAB7286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10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8A1B8-8762-DE47-BF3A-C1BAB72868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70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8A1B8-8762-DE47-BF3A-C1BAB72868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8A1B8-8762-DE47-BF3A-C1BAB72868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44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>
              <a:solidFill>
                <a:srgbClr val="59595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8A1B8-8762-DE47-BF3A-C1BAB72868D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69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ideo" Target="../media/media2.mp4"/><Relationship Id="rId1" Type="http://schemas.microsoft.com/office/2007/relationships/media" Target="../media/media2.mp4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age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B6A2-E0CE-9F41-AD8D-4FCE438A4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612" y="1990852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15AAA-91D2-BD44-819F-288A29DAB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612" y="4502150"/>
            <a:ext cx="9144000" cy="49847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5FFC5A-3815-FB4F-9227-F0FD2F72AA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A316726-513D-E842-BF71-9A930C759402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E0B59E5-2E6E-D14E-9280-C4E1C224BF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77540" y="5868568"/>
            <a:ext cx="1883233" cy="63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9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Page - Black/Dragon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D7E2B-79F2-FF40-BB88-224D04C69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0489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F49D6-FD62-E046-9BF8-4A4EA8E9A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0489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4CD202-53E0-B94D-A2CA-C760CA8704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FB0F5BB-CD6E-AC4E-BEBB-57965AB4D6E6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D167DE-7EC3-E643-8B77-AF0AFC7E2E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" t="-1" r="58689" b="45062"/>
          <a:stretch/>
        </p:blipFill>
        <p:spPr>
          <a:xfrm>
            <a:off x="10124401" y="3989766"/>
            <a:ext cx="2067599" cy="27497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712AAD-321B-4A4E-9591-925556943E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" t="-1" r="60555" b="59792"/>
          <a:stretch/>
        </p:blipFill>
        <p:spPr>
          <a:xfrm rot="10800000">
            <a:off x="-1" y="-1"/>
            <a:ext cx="1395742" cy="142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BA264-4C96-D84D-AE59-E135E29B8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77C5D67-B296-B142-9E39-225CD98338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5791" y="84083"/>
            <a:ext cx="1468044" cy="103828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7CFE2C-AB90-9548-90D8-551E40AAB9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65325"/>
            <a:ext cx="5089634" cy="425608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722153E-ED37-B64D-9156-F800143E43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64168" y="1965325"/>
            <a:ext cx="5089634" cy="425608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1CE2E2-1ACC-844D-B6C7-C010645DC4B8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6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 -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BA264-4C96-D84D-AE59-E135E29B8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63075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7CFE2C-AB90-9548-90D8-551E40AAB9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65325"/>
            <a:ext cx="5089634" cy="425608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722153E-ED37-B64D-9156-F800143E43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64168" y="1965325"/>
            <a:ext cx="5089634" cy="425608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A99294-FA8E-9D46-890F-59CD042209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EB9A3D0-65A8-644F-B340-05EDAFAF4BC4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77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29A29-5704-4742-8B92-C39B75B4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99483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659B4C4A-3CEF-AF47-8941-51C5514700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5791" y="84083"/>
            <a:ext cx="1468044" cy="1038280"/>
          </a:xfrm>
          <a:prstGeom prst="rect">
            <a:avLst/>
          </a:prstGeom>
        </p:spPr>
      </p:pic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1548889B-C81E-F848-A42E-AA10F3C01E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838450"/>
            <a:ext cx="5089634" cy="3382963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18787B-09C4-DF4C-8C5E-7F038F4C1F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64168" y="2838450"/>
            <a:ext cx="5089634" cy="3382963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DCBFD7-6CB1-F14C-AADA-E86D3F01C5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954213"/>
            <a:ext cx="5089525" cy="6207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Subtitle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BBB5AC9-D7F1-CD49-B818-239B0AE74F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40517" y="1943702"/>
            <a:ext cx="5089525" cy="6207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Subtitle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E1AE7E-D42B-3B4A-8FF4-06D508458714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27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s -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29A29-5704-4742-8B92-C39B75B4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99483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1548889B-C81E-F848-A42E-AA10F3C01E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838450"/>
            <a:ext cx="5089634" cy="33829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18787B-09C4-DF4C-8C5E-7F038F4C1F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64168" y="2838450"/>
            <a:ext cx="5089634" cy="33829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DCBFD7-6CB1-F14C-AADA-E86D3F01C5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954213"/>
            <a:ext cx="5089525" cy="62071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Subtitle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BBB5AC9-D7F1-CD49-B818-239B0AE74F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40517" y="1943702"/>
            <a:ext cx="5089525" cy="62071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5F69CA-0039-EB49-AAC5-09115DB8DD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68073CD-4FAE-0F4D-9603-AEF209B4AD2B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89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,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191FFA0-128C-F545-B8B4-BC769A56CA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2085976"/>
            <a:ext cx="6096000" cy="4157662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7A95EF-44EA-8F4E-BA6B-294DA1798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38" y="379413"/>
            <a:ext cx="8148637" cy="129222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5F38DB4-C586-214E-B740-9594DFA502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5791" y="84083"/>
            <a:ext cx="1468044" cy="103828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62041C-4F58-6E46-ADC9-82F3AF7CE35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66738" y="2085976"/>
            <a:ext cx="4976813" cy="4157662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0CA5AD-93B0-B44A-80D9-F0E2CF97A18F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33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Right,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191FFA0-128C-F545-B8B4-BC769A56CA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7A95EF-44EA-8F4E-BA6B-294DA1798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38" y="379413"/>
            <a:ext cx="4976813" cy="129222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62041C-4F58-6E46-ADC9-82F3AF7CE35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66738" y="2085976"/>
            <a:ext cx="4976813" cy="4157662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883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, Text Left -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191FFA0-128C-F545-B8B4-BC769A56CA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2085976"/>
            <a:ext cx="6096000" cy="4157662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7A95EF-44EA-8F4E-BA6B-294DA1798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38" y="379413"/>
            <a:ext cx="8148637" cy="1292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62041C-4F58-6E46-ADC9-82F3AF7CE35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66738" y="2085976"/>
            <a:ext cx="4976813" cy="415766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2E34B6-EE74-3046-B41E-4FFC775537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60EC7E5-83E8-EB4D-9F97-6AC594485D2F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0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Right, Text Left -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191FFA0-128C-F545-B8B4-BC769A56CA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7A95EF-44EA-8F4E-BA6B-294DA1798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38" y="379413"/>
            <a:ext cx="4976813" cy="1292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62041C-4F58-6E46-ADC9-82F3AF7CE35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66738" y="2085976"/>
            <a:ext cx="4976813" cy="415766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173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9D084AC-4E96-A246-B48D-ECFCE4A3FC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797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ntro Slide - Animated Logo -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B6A2-E0CE-9F41-AD8D-4FCE438A4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612" y="1990852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15AAA-91D2-BD44-819F-288A29DAB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612" y="4502150"/>
            <a:ext cx="9144000" cy="49847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5" name="Square White" descr="Taith Animation">
            <a:hlinkClick r:id="" action="ppaction://media"/>
            <a:extLst>
              <a:ext uri="{FF2B5EF4-FFF2-40B4-BE49-F238E27FC236}">
                <a16:creationId xmlns:a16="http://schemas.microsoft.com/office/drawing/2014/main" id="{94434D9C-D33C-1D41-897D-0C2E3DE1B789}"/>
              </a:ext>
            </a:extLst>
          </p:cNvPr>
          <p:cNvPicPr>
            <a:picLocks noChangeAspect="1"/>
          </p:cNvPicPr>
          <p:nvPr userDrawn="1"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 rotWithShape="1">
          <a:blip r:embed="rId4"/>
          <a:srcRect t="23038" b="21386"/>
          <a:stretch/>
        </p:blipFill>
        <p:spPr>
          <a:xfrm>
            <a:off x="9084205" y="1"/>
            <a:ext cx="3107795" cy="1727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0BFFDBD-1A66-BA42-9FB4-9EFA23F72499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55E2B8E-B4C8-B744-885C-59E42FEFCEA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77540" y="5868568"/>
            <a:ext cx="1883233" cy="63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5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4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E3D4C2D7-4508-7F41-9235-64678AFC1B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5791" y="84083"/>
            <a:ext cx="1468044" cy="103828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7C0AF9-84FB-B843-9F87-B4F2BFA935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0062" y="571500"/>
            <a:ext cx="9629775" cy="60150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4F3E3B-809D-2C42-AB72-A79418F18413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68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-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7C0AF9-84FB-B843-9F87-B4F2BFA935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0062" y="571500"/>
            <a:ext cx="9629775" cy="60150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7EF16B-2754-3D4B-B047-6611356364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FF0C0C8-1335-DA4F-9B85-E85F08D5C8DE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28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0A20-6D4F-E64C-A5F7-DCE4F453C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59413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1026FA87-E96B-8245-81EB-01BA5D0702F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38200" y="2079625"/>
            <a:ext cx="10515600" cy="42116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5F1E012-D158-5142-AF88-3D1C12FD14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5791" y="84083"/>
            <a:ext cx="1468044" cy="103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6039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-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0A20-6D4F-E64C-A5F7-DCE4F453C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8567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1026FA87-E96B-8245-81EB-01BA5D0702F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38200" y="2079625"/>
            <a:ext cx="10515600" cy="4211638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446258-5B09-6D4C-9805-FF0F33808F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551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-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0A20-6D4F-E64C-A5F7-DCE4F453C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26677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86235389-10E8-7E42-B309-AB50A8C71278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2079625"/>
            <a:ext cx="10515600" cy="42322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0B99A4-9B52-2046-9EFD-0ABA7E42BB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020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0A20-6D4F-E64C-A5F7-DCE4F453C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17591" cy="1325563"/>
          </a:xfrm>
        </p:spPr>
        <p:txBody>
          <a:bodyPr/>
          <a:lstStyle>
            <a:lvl1pPr>
              <a:defRPr>
                <a:solidFill>
                  <a:srgbClr val="151515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86235389-10E8-7E42-B309-AB50A8C71278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2079625"/>
            <a:ext cx="10515600" cy="4232275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151515"/>
                </a:solidFill>
              </a:defRPr>
            </a:lvl1pPr>
          </a:lstStyle>
          <a:p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7A90853-89C9-3A40-8D4C-D39DD275A1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5791" y="84083"/>
            <a:ext cx="1468044" cy="103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5892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F8DA2-C84F-1E41-A18F-A550758759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6015"/>
            <a:ext cx="10515600" cy="2485970"/>
          </a:xfrm>
        </p:spPr>
        <p:txBody>
          <a:bodyPr/>
          <a:lstStyle/>
          <a:p>
            <a:r>
              <a:rPr lang="en-GB" dirty="0"/>
              <a:t>Quote to site here. Quote to site here. Quote to site here. Quote to site here. Quote to site here. Quote to site here. </a:t>
            </a:r>
            <a:endParaRPr lang="en-US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1218C78-D637-CE42-842D-67F610E399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5791" y="84083"/>
            <a:ext cx="1468044" cy="103828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48EB1-AFD2-084C-993E-F1E397FFA7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5557838"/>
            <a:ext cx="5105400" cy="6143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 dirty="0"/>
              <a:t>Quote attribution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1D99-89B0-3745-8F52-0DFED3C361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8333"/>
          <a:stretch/>
        </p:blipFill>
        <p:spPr>
          <a:xfrm>
            <a:off x="0" y="-685800"/>
            <a:ext cx="28575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7D4631-5F29-6648-88C8-36ECE4FA6A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0000" b="50000"/>
          <a:stretch/>
        </p:blipFill>
        <p:spPr>
          <a:xfrm>
            <a:off x="8763000" y="34290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1118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Page -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F8DA2-C84F-1E41-A18F-A550758759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6015"/>
            <a:ext cx="10515600" cy="24859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Quote to site here. Quote to site here. Quote to site here. Quote to site here. Quote to site here. Quote to site here. 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48EB1-AFD2-084C-993E-F1E397FFA7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5557838"/>
            <a:ext cx="5105400" cy="6143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Quote attribution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1D99-89B0-3745-8F52-0DFED3C361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333"/>
          <a:stretch/>
        </p:blipFill>
        <p:spPr>
          <a:xfrm>
            <a:off x="0" y="-685800"/>
            <a:ext cx="28575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7D4631-5F29-6648-88C8-36ECE4FA6A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0000" b="50000"/>
          <a:stretch/>
        </p:blipFill>
        <p:spPr>
          <a:xfrm>
            <a:off x="8763000" y="3429000"/>
            <a:ext cx="3429000" cy="3429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774736-59B5-A941-98BC-FD7A818552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9459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Graphic w/images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F8DA2-C84F-1E41-A18F-A550758759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37748"/>
            <a:ext cx="10515600" cy="24859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Statement to sit here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774736-59B5-A941-98BC-FD7A81855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F0AB9D7-1D43-E349-AD6B-998E75C4F90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04800" y="5181600"/>
            <a:ext cx="2336800" cy="16764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24343A8A-3327-624A-B84B-BF11A29C776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17332" y="5620252"/>
            <a:ext cx="2878667" cy="128854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BE9959B2-CAB3-A348-9E8E-ADC00B7FF5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56400" y="5198533"/>
            <a:ext cx="2336800" cy="16764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5B967B15-E643-FB4C-9AC5-003753E834D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448799" y="5637185"/>
            <a:ext cx="2878667" cy="128854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524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13A839E-5F03-6B49-85F3-2512103AA065}"/>
              </a:ext>
            </a:extLst>
          </p:cNvPr>
          <p:cNvSpPr/>
          <p:nvPr userDrawn="1"/>
        </p:nvSpPr>
        <p:spPr>
          <a:xfrm>
            <a:off x="516467" y="1499659"/>
            <a:ext cx="11167533" cy="938741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3E05E6-29C7-364A-91F1-6A6779F8DC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2734" y="1643592"/>
            <a:ext cx="7780867" cy="650874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1. Question to sit here</a:t>
            </a:r>
            <a:endParaRPr lang="en-US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C58A4B2-83F5-D84F-93F9-D2A47E84B1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5791" y="84083"/>
            <a:ext cx="1468044" cy="103828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6BF5AB-B2D1-3941-BDDC-C389389033C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25463" y="2743200"/>
            <a:ext cx="11158537" cy="33861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Answer to the question to sit here. Answer to the question to sit here.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Answer to the question to sit here. Answer to the question to sit here.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Answer to the question to sit here. Answer to the question to sit here.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Answer to the question to sit here. Answer to the question to sit here.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Answer to the question to sit here. Answer to the question to sit here. 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7FD0D7-D3CE-114E-85E4-EB25AC94389E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3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ntro Slide - Animated Logo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85021CAD-09CF-D14F-A5DB-AA6C0F79D0D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77539" y="5868567"/>
            <a:ext cx="1883234" cy="6362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D6B6A2-E0CE-9F41-AD8D-4FCE438A4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612" y="1990852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rgbClr val="151515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15AAA-91D2-BD44-819F-288A29DAB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612" y="4502150"/>
            <a:ext cx="9144000" cy="498475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5151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4" name="Square Black" descr="Square Black">
            <a:hlinkClick r:id="" action="ppaction://media"/>
            <a:extLst>
              <a:ext uri="{FF2B5EF4-FFF2-40B4-BE49-F238E27FC236}">
                <a16:creationId xmlns:a16="http://schemas.microsoft.com/office/drawing/2014/main" id="{09A1A0A8-8AB7-1049-93F0-F173E2D8FDCA}"/>
              </a:ext>
            </a:extLst>
          </p:cNvPr>
          <p:cNvPicPr>
            <a:picLocks noChangeAspect="1"/>
          </p:cNvPicPr>
          <p:nvPr userDrawn="1"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 rotWithShape="1">
          <a:blip r:embed="rId6"/>
          <a:srcRect t="22700" b="22700"/>
          <a:stretch/>
        </p:blipFill>
        <p:spPr>
          <a:xfrm>
            <a:off x="9028642" y="0"/>
            <a:ext cx="3163358" cy="1727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9C675C-54E1-E14E-BFD6-51F17AE94469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6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4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Page -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13A839E-5F03-6B49-85F3-2512103AA065}"/>
              </a:ext>
            </a:extLst>
          </p:cNvPr>
          <p:cNvSpPr/>
          <p:nvPr userDrawn="1"/>
        </p:nvSpPr>
        <p:spPr>
          <a:xfrm>
            <a:off x="516467" y="1499659"/>
            <a:ext cx="11167533" cy="938741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3E05E6-29C7-364A-91F1-6A6779F8DC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2734" y="1643592"/>
            <a:ext cx="7780867" cy="650874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1. Question to sit here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6BF5AB-B2D1-3941-BDDC-C389389033C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25463" y="2743200"/>
            <a:ext cx="11158537" cy="33861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Answer to the question to sit here. Answer to the question to sit here.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Answer to the question to sit here. Answer to the question to sit here.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Answer to the question to sit here. Answer to the question to sit here.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Answer to the question to sit here. Answer to the question to sit here.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Answer to the question to sit here. Answer to the question to sit here. </a:t>
            </a:r>
            <a:endParaRPr lang="en-US" dirty="0"/>
          </a:p>
          <a:p>
            <a:pPr lvl="0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5E84FF-0FCE-6147-B181-B15B5BF6AE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E44C69C-9305-2D4D-8156-26C0D8F2D254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61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33FAB-2B44-3746-9E1C-7D0D7603F9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267" y="1816629"/>
            <a:ext cx="7069667" cy="617008"/>
          </a:xfrm>
        </p:spPr>
        <p:txBody>
          <a:bodyPr/>
          <a:lstStyle/>
          <a:p>
            <a:r>
              <a:rPr lang="en-GB" dirty="0"/>
              <a:t>Divider title here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718550-3935-6E41-91E1-AD46325473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-3750" r="13194" b="50000"/>
          <a:stretch/>
        </p:blipFill>
        <p:spPr>
          <a:xfrm>
            <a:off x="1608667" y="304800"/>
            <a:ext cx="10583333" cy="65532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4DEA351-E3C3-174F-94AA-D1D7C4B1A2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55791" y="84083"/>
            <a:ext cx="1468044" cy="103828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3453121-5C72-7846-8C40-DD13AFC19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6209" y="1335262"/>
            <a:ext cx="7070725" cy="4305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Section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106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33FAB-2B44-3746-9E1C-7D0D7603F9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267" y="1816629"/>
            <a:ext cx="7069667" cy="6170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Divider title here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718550-3935-6E41-91E1-AD46325473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-3750" r="13194" b="50000"/>
          <a:stretch/>
        </p:blipFill>
        <p:spPr>
          <a:xfrm>
            <a:off x="1608667" y="304800"/>
            <a:ext cx="10583333" cy="6553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D298A42-30C1-1D47-AEAB-C5655D6945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61D94EC-E7FA-314A-AB0F-BACB1ECB20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6209" y="1335262"/>
            <a:ext cx="7070725" cy="43056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851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Red">
    <p:bg>
      <p:bgPr>
        <a:solidFill>
          <a:srgbClr val="E31E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50542F6-8BC7-BC4D-ABE4-DB0B441795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" t="-3200" r="13624" b="50459"/>
          <a:stretch/>
        </p:blipFill>
        <p:spPr>
          <a:xfrm>
            <a:off x="1555749" y="270934"/>
            <a:ext cx="10636251" cy="65870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F33FAB-2B44-3746-9E1C-7D0D7603F9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267" y="1816629"/>
            <a:ext cx="7069667" cy="6170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Divider title here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298A42-30C1-1D47-AEAB-C5655D6945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55791" y="103049"/>
            <a:ext cx="1468043" cy="1000348"/>
          </a:xfrm>
          <a:prstGeom prst="rect">
            <a:avLst/>
          </a:prstGeom>
        </p:spPr>
      </p:pic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37484043-56FE-C545-8753-C5748FEBCE9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6209" y="1335262"/>
            <a:ext cx="7070725" cy="43056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196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Blac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6FF3BBA-87BA-4F4F-A99E-D937E38C6A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548449" y="2547541"/>
            <a:ext cx="2587139" cy="17629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BC3551-4C16-5944-A84B-22713987B679}"/>
              </a:ext>
            </a:extLst>
          </p:cNvPr>
          <p:cNvSpPr txBox="1"/>
          <p:nvPr userDrawn="1"/>
        </p:nvSpPr>
        <p:spPr>
          <a:xfrm>
            <a:off x="7135588" y="5954485"/>
            <a:ext cx="36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taith.wales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ED354D-E412-6D40-B7CA-FA7752DB6F73}"/>
              </a:ext>
            </a:extLst>
          </p:cNvPr>
          <p:cNvSpPr txBox="1"/>
          <p:nvPr userDrawn="1"/>
        </p:nvSpPr>
        <p:spPr>
          <a:xfrm>
            <a:off x="1387928" y="5954485"/>
            <a:ext cx="36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taith.cymru</a:t>
            </a:r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C2FDBDE9-9C12-4A41-9878-45D390A5E1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54384" y="5687590"/>
            <a:ext cx="1883233" cy="63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7936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6FF3BBA-87BA-4F4F-A99E-D937E38C6A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595707" y="2547541"/>
            <a:ext cx="2492622" cy="17629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BC3551-4C16-5944-A84B-22713987B679}"/>
              </a:ext>
            </a:extLst>
          </p:cNvPr>
          <p:cNvSpPr txBox="1"/>
          <p:nvPr userDrawn="1"/>
        </p:nvSpPr>
        <p:spPr>
          <a:xfrm>
            <a:off x="7135588" y="5954485"/>
            <a:ext cx="36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taith.wales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ED354D-E412-6D40-B7CA-FA7752DB6F73}"/>
              </a:ext>
            </a:extLst>
          </p:cNvPr>
          <p:cNvSpPr txBox="1"/>
          <p:nvPr userDrawn="1"/>
        </p:nvSpPr>
        <p:spPr>
          <a:xfrm>
            <a:off x="1387928" y="5954485"/>
            <a:ext cx="36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taith.cymru</a:t>
            </a:r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D7D66E0-09D7-3E43-B6D9-FAB9E0E3F9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54382" y="5687589"/>
            <a:ext cx="1883234" cy="63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740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F6E04BB-2227-B044-8552-E9A9CE67627C}"/>
              </a:ext>
            </a:extLst>
          </p:cNvPr>
          <p:cNvSpPr/>
          <p:nvPr userDrawn="1"/>
        </p:nvSpPr>
        <p:spPr>
          <a:xfrm>
            <a:off x="6417733" y="0"/>
            <a:ext cx="5774267" cy="6858000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7A3984-8507-F840-BDD0-FF0099B238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5376333" cy="1325563"/>
          </a:xfrm>
        </p:spPr>
        <p:txBody>
          <a:bodyPr/>
          <a:lstStyle/>
          <a:p>
            <a:r>
              <a:rPr lang="en-GB" dirty="0"/>
              <a:t>Assets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EE1003-40ED-5245-A38C-B95D126DCA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3401" y="2302934"/>
            <a:ext cx="1617134" cy="16171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1E2225-43D4-4747-9539-1EDA9DB81C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3034" y="2311400"/>
            <a:ext cx="1617134" cy="16171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2827C8-152D-CB44-96F4-380F3FA22FB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052734" y="365126"/>
            <a:ext cx="1803400" cy="1803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4526DBF-F793-6541-A1A1-B1839C4DFED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716181" y="2311400"/>
            <a:ext cx="2861149" cy="19496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F97893D-CE41-D544-B009-1280B119D3A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29167" y="4741333"/>
            <a:ext cx="2197100" cy="110269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5B086A5-474D-A942-AAA9-FBB4BB4BD93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496079" y="4695762"/>
            <a:ext cx="2336572" cy="117269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720071B-2F39-3E4B-82D3-A1AB8A46EA6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894235" y="365124"/>
            <a:ext cx="2861149" cy="194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21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age - Black W/Pattern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B6A2-E0CE-9F41-AD8D-4FCE438A4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278" y="2201333"/>
            <a:ext cx="10364788" cy="1245785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15AAA-91D2-BD44-819F-288A29DAB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8" y="3570817"/>
            <a:ext cx="9144000" cy="49847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5FFC5A-3815-FB4F-9227-F0FD2F72AA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EB6911-DF1A-9649-9B4C-67AEB12DC5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" t="-1" r="-3211" b="45062"/>
          <a:stretch/>
        </p:blipFill>
        <p:spPr>
          <a:xfrm>
            <a:off x="5825066" y="3090332"/>
            <a:ext cx="7078133" cy="376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20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age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B6A2-E0CE-9F41-AD8D-4FCE438A4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612" y="1990852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rgbClr val="151515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15AAA-91D2-BD44-819F-288A29DAB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612" y="4502150"/>
            <a:ext cx="9144000" cy="498475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5151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5FFC5A-3815-FB4F-9227-F0FD2F72AA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82607" y="103049"/>
            <a:ext cx="1414411" cy="1000348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4AAE866-F172-B748-A60B-E34A8FC3F9BE}"/>
              </a:ext>
            </a:extLst>
          </p:cNvPr>
          <p:cNvSpPr/>
          <p:nvPr userDrawn="1"/>
        </p:nvSpPr>
        <p:spPr>
          <a:xfrm>
            <a:off x="9347200" y="6493933"/>
            <a:ext cx="728133" cy="728133"/>
          </a:xfrm>
          <a:prstGeom prst="ellipse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5A99419-DFF2-A14A-AEC5-72690F84B72E}"/>
              </a:ext>
            </a:extLst>
          </p:cNvPr>
          <p:cNvSpPr/>
          <p:nvPr userDrawn="1"/>
        </p:nvSpPr>
        <p:spPr>
          <a:xfrm>
            <a:off x="10218540" y="6493933"/>
            <a:ext cx="728133" cy="728133"/>
          </a:xfrm>
          <a:prstGeom prst="ellipse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714A495-46A8-E942-8CB9-CECD5D78BBC5}"/>
              </a:ext>
            </a:extLst>
          </p:cNvPr>
          <p:cNvSpPr/>
          <p:nvPr userDrawn="1"/>
        </p:nvSpPr>
        <p:spPr>
          <a:xfrm>
            <a:off x="11089880" y="6493933"/>
            <a:ext cx="728133" cy="728133"/>
          </a:xfrm>
          <a:prstGeom prst="ellipse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1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D7E2B-79F2-FF40-BB88-224D04C69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0489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F49D6-FD62-E046-9BF8-4A4EA8E9A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04890" cy="43513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54CD202-53E0-B94D-A2CA-C760CA8704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5791" y="84083"/>
            <a:ext cx="1468044" cy="103828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D4D9251-927C-CC46-8A44-9D3AD7E693AC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7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Page -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D7E2B-79F2-FF40-BB88-224D04C69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0489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F49D6-FD62-E046-9BF8-4A4EA8E9A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0489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4CD202-53E0-B94D-A2CA-C760CA8704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555791" y="103049"/>
            <a:ext cx="1468044" cy="100034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FB0F5BB-CD6E-AC4E-BEBB-57965AB4D6E6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38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Page - White/Drag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D7E2B-79F2-FF40-BB88-224D04C69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0489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F49D6-FD62-E046-9BF8-4A4EA8E9A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04890" cy="43513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54CD202-53E0-B94D-A2CA-C760CA8704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5791" y="84083"/>
            <a:ext cx="1468044" cy="103828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D4D9251-927C-CC46-8A44-9D3AD7E693AC}"/>
              </a:ext>
            </a:extLst>
          </p:cNvPr>
          <p:cNvSpPr/>
          <p:nvPr userDrawn="1"/>
        </p:nvSpPr>
        <p:spPr>
          <a:xfrm>
            <a:off x="0" y="6739467"/>
            <a:ext cx="12192000" cy="147638"/>
          </a:xfrm>
          <a:prstGeom prst="rect">
            <a:avLst/>
          </a:prstGeom>
          <a:solidFill>
            <a:srgbClr val="E3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81CE97-FCBA-BA4F-82FA-FB3CAD2C6A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" t="-1" r="58689" b="45062"/>
          <a:stretch/>
        </p:blipFill>
        <p:spPr>
          <a:xfrm>
            <a:off x="10124401" y="3989766"/>
            <a:ext cx="2067599" cy="274970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1D6622-1F9E-E745-810B-CB18D7F371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" t="-1" r="60555" b="59792"/>
          <a:stretch/>
        </p:blipFill>
        <p:spPr>
          <a:xfrm rot="10800000">
            <a:off x="-1" y="-1"/>
            <a:ext cx="1395742" cy="142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455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B8391-1B53-FE4E-92A7-86365D739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F6727-0424-A143-BA14-C9026C6E1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4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75" r:id="rId3"/>
    <p:sldLayoutId id="2147483673" r:id="rId4"/>
    <p:sldLayoutId id="2147483666" r:id="rId5"/>
    <p:sldLayoutId id="2147483658" r:id="rId6"/>
    <p:sldLayoutId id="2147483650" r:id="rId7"/>
    <p:sldLayoutId id="2147483659" r:id="rId8"/>
    <p:sldLayoutId id="2147483682" r:id="rId9"/>
    <p:sldLayoutId id="2147483683" r:id="rId10"/>
    <p:sldLayoutId id="2147483651" r:id="rId11"/>
    <p:sldLayoutId id="2147483660" r:id="rId12"/>
    <p:sldLayoutId id="2147483652" r:id="rId13"/>
    <p:sldLayoutId id="2147483661" r:id="rId14"/>
    <p:sldLayoutId id="2147483653" r:id="rId15"/>
    <p:sldLayoutId id="2147483671" r:id="rId16"/>
    <p:sldLayoutId id="2147483662" r:id="rId17"/>
    <p:sldLayoutId id="2147483672" r:id="rId18"/>
    <p:sldLayoutId id="2147483654" r:id="rId19"/>
    <p:sldLayoutId id="2147483655" r:id="rId20"/>
    <p:sldLayoutId id="2147483663" r:id="rId21"/>
    <p:sldLayoutId id="2147483678" r:id="rId22"/>
    <p:sldLayoutId id="2147483679" r:id="rId23"/>
    <p:sldLayoutId id="2147483680" r:id="rId24"/>
    <p:sldLayoutId id="2147483681" r:id="rId25"/>
    <p:sldLayoutId id="2147483656" r:id="rId26"/>
    <p:sldLayoutId id="2147483664" r:id="rId27"/>
    <p:sldLayoutId id="2147483667" r:id="rId28"/>
    <p:sldLayoutId id="2147483657" r:id="rId29"/>
    <p:sldLayoutId id="2147483665" r:id="rId30"/>
    <p:sldLayoutId id="2147483668" r:id="rId31"/>
    <p:sldLayoutId id="2147483669" r:id="rId32"/>
    <p:sldLayoutId id="2147483670" r:id="rId33"/>
    <p:sldLayoutId id="2147483676" r:id="rId34"/>
    <p:sldLayoutId id="2147483677" r:id="rId3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Enquiries@taith.wales" TargetMode="External"/><Relationship Id="rId2" Type="http://schemas.openxmlformats.org/officeDocument/2006/relationships/hyperlink" Target="mailto:BrooksW@taith.wales" TargetMode="Externa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69648-9891-454D-B691-E795EEEB0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89341"/>
            <a:ext cx="9144000" cy="1412783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/>
              <a:t>Cyflwyniad</a:t>
            </a:r>
            <a:r>
              <a:rPr lang="en-US" sz="4400" dirty="0"/>
              <a:t> i Taith – </a:t>
            </a:r>
            <a:r>
              <a:rPr lang="en-US" sz="4400" dirty="0" err="1"/>
              <a:t>Llwybr</a:t>
            </a:r>
            <a:r>
              <a:rPr lang="en-US" sz="4400" dirty="0"/>
              <a:t> 2 + </a:t>
            </a:r>
            <a:r>
              <a:rPr lang="en-US" sz="4400" dirty="0" err="1"/>
              <a:t>Llwybr</a:t>
            </a:r>
            <a:r>
              <a:rPr lang="en-US" sz="4400" dirty="0"/>
              <a:t> 1</a:t>
            </a:r>
            <a:br>
              <a:rPr lang="en-US" sz="4400" dirty="0"/>
            </a:br>
            <a:br>
              <a:rPr lang="en-US" sz="4400" dirty="0"/>
            </a:br>
            <a:r>
              <a:rPr lang="en-US" sz="4400" i="1" dirty="0"/>
              <a:t>Introduction to Taith – Pathway 2</a:t>
            </a:r>
            <a:r>
              <a:rPr lang="en-US" sz="4400" dirty="0"/>
              <a:t> + Pathway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ADC55A-FFC4-3B48-BC65-BA37D390F1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4559"/>
            <a:ext cx="9144000" cy="1412783"/>
          </a:xfrm>
        </p:spPr>
        <p:txBody>
          <a:bodyPr/>
          <a:lstStyle/>
          <a:p>
            <a:pPr algn="ctr"/>
            <a:r>
              <a:rPr lang="en-US" dirty="0"/>
              <a:t>Walter Brooks – </a:t>
            </a:r>
            <a:r>
              <a:rPr lang="en-US" dirty="0" err="1"/>
              <a:t>Rheolwr</a:t>
            </a:r>
            <a:r>
              <a:rPr lang="en-US" dirty="0"/>
              <a:t> </a:t>
            </a:r>
            <a:r>
              <a:rPr lang="en-US" dirty="0" err="1"/>
              <a:t>Rhaglen</a:t>
            </a:r>
            <a:r>
              <a:rPr lang="en-US" dirty="0"/>
              <a:t> / </a:t>
            </a:r>
            <a:r>
              <a:rPr lang="en-US" i="1" dirty="0" err="1"/>
              <a:t>Programme</a:t>
            </a:r>
            <a:r>
              <a:rPr lang="en-US" i="1" dirty="0"/>
              <a:t> Manager </a:t>
            </a:r>
          </a:p>
          <a:p>
            <a:pPr algn="ctr"/>
            <a:r>
              <a:rPr lang="en-US" i="1" dirty="0"/>
              <a:t>Hydref 2022 / October 2022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796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D9CED-8CF9-8622-5F52-821D47625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C327D-6966-A0E1-62A3-C215911AF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October 2022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opening of Pathway 2 funding call.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December 2022, 12pm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application deadline.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 2023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outcome notification will be sent to all applying organisations.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May 2023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projects start.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589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7ABFC-1552-7C40-826F-7E6F98D09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377" y="1029167"/>
            <a:ext cx="10182665" cy="2211744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Pathway 1 (second round)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C0774-EC22-EC45-9D88-C526B356A0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9829" y="1835251"/>
            <a:ext cx="7070725" cy="430568"/>
          </a:xfrm>
        </p:spPr>
        <p:txBody>
          <a:bodyPr>
            <a:noAutofit/>
          </a:bodyPr>
          <a:lstStyle/>
          <a:p>
            <a:endParaRPr lang="en-US" sz="3600" dirty="0"/>
          </a:p>
          <a:p>
            <a:r>
              <a:rPr lang="en-US" sz="3600" dirty="0"/>
              <a:t>FE - VET</a:t>
            </a:r>
          </a:p>
        </p:txBody>
      </p:sp>
    </p:spTree>
    <p:extLst>
      <p:ext uri="{BB962C8B-B14F-4D97-AF65-F5344CB8AC3E}">
        <p14:creationId xmlns:p14="http://schemas.microsoft.com/office/powerpoint/2010/main" val="1467504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6B06331-52BD-8C32-0078-2A1697B04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0B7364-09D3-96C9-4680-486154367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Learners (and staff)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B050"/>
                </a:solidFill>
              </a:rPr>
              <a:t>Group mobilities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B050"/>
                </a:solidFill>
              </a:rPr>
              <a:t>Individual mobilities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B050"/>
                </a:solidFill>
              </a:rPr>
              <a:t>Blended mobilities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B050"/>
                </a:solidFill>
              </a:rPr>
              <a:t>Virtual mobilities</a:t>
            </a:r>
          </a:p>
          <a:p>
            <a:r>
              <a:rPr lang="en-US" b="1" i="1" dirty="0"/>
              <a:t>Staff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B050"/>
                </a:solidFill>
              </a:rPr>
              <a:t>Professional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B050"/>
                </a:solidFill>
              </a:rPr>
              <a:t>Preparatory visits</a:t>
            </a:r>
            <a:endParaRPr lang="en-GB" i="1" dirty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190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8751B-712D-8013-3825-85C160CB5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Pathway 1 (year 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C7A73-5181-15D9-848F-FA7ABCBCE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Call for funding will open in January, 2023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The closing date for applications will be the end of March, 2023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u="sng" dirty="0"/>
              <a:t>Eligible sectors</a:t>
            </a:r>
            <a:r>
              <a:rPr lang="en-US" sz="3200" dirty="0"/>
              <a:t>: Schools, Youth, FE &amp; VET, Adult Education, Higher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Projects can start from September 2023 onwards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2537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CE2AE-4C5D-95C0-B079-F20E58EC9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details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6A594-EC83-3ADC-6910-EAE5FE0BC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/>
            <a:r>
              <a:rPr lang="en-GB" sz="3200" b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Walter Brooks</a:t>
            </a:r>
            <a:r>
              <a:rPr lang="en-GB" sz="32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</a:p>
          <a:p>
            <a:pPr algn="l" rtl="0" fontAlgn="base"/>
            <a:r>
              <a:rPr lang="en-GB" sz="32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Programme Manager FE &amp; VET and Adult Education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3200" b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3200" b="0" u="sng" strike="noStrike" dirty="0" err="1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2"/>
              </a:rPr>
              <a:t>BrooksW@taith.wales</a:t>
            </a:r>
            <a:r>
              <a:rPr lang="en-GB" sz="32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en-US" sz="3200" b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endParaRPr lang="en-GB" sz="3200" b="1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GB" sz="3200" b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Taith General Enquiries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3200" b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3200" b="0" u="sng" strike="noStrike" dirty="0" err="1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3"/>
              </a:rPr>
              <a:t>enquiries@taith.wales</a:t>
            </a:r>
            <a:r>
              <a:rPr lang="en-GB" sz="32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en-US" sz="3200" b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4434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7ABFC-1552-7C40-826F-7E6F98D09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393" y="1287238"/>
            <a:ext cx="10393502" cy="1865035"/>
          </a:xfrm>
        </p:spPr>
        <p:txBody>
          <a:bodyPr>
            <a:normAutofit fontScale="90000"/>
          </a:bodyPr>
          <a:lstStyle/>
          <a:p>
            <a:r>
              <a:rPr lang="en-US" err="1"/>
              <a:t>Unrhyw</a:t>
            </a:r>
            <a:r>
              <a:rPr lang="en-US"/>
              <a:t> </a:t>
            </a:r>
            <a:r>
              <a:rPr lang="en-US" err="1"/>
              <a:t>gwestiynau</a:t>
            </a:r>
            <a:r>
              <a:rPr lang="en-US"/>
              <a:t>?</a:t>
            </a:r>
            <a:br>
              <a:rPr lang="en-US"/>
            </a:br>
            <a:br>
              <a:rPr lang="en-US"/>
            </a:br>
            <a:r>
              <a:rPr lang="en-US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91863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7ABFC-1552-7C40-826F-7E6F98D09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06" y="1029167"/>
            <a:ext cx="9840084" cy="1829780"/>
          </a:xfrm>
        </p:spPr>
        <p:txBody>
          <a:bodyPr>
            <a:normAutofit fontScale="90000"/>
          </a:bodyPr>
          <a:lstStyle/>
          <a:p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Pathway 2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C0774-EC22-EC45-9D88-C526B356A0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209" y="2260288"/>
            <a:ext cx="7070725" cy="922749"/>
          </a:xfrm>
        </p:spPr>
        <p:txBody>
          <a:bodyPr>
            <a:normAutofit/>
          </a:bodyPr>
          <a:lstStyle/>
          <a:p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47424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D276D0C-7FCA-53BF-8F81-62A37A709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Underlying principles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C6C969-6169-463B-95B1-0B779073D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Pathway 2 will support international collaborative projects led by </a:t>
            </a:r>
            <a:r>
              <a:rPr lang="en-US" sz="2800" dirty="0" err="1"/>
              <a:t>organisations</a:t>
            </a:r>
            <a:r>
              <a:rPr lang="en-US" sz="2800" dirty="0"/>
              <a:t> in Wales.</a:t>
            </a:r>
          </a:p>
          <a:p>
            <a:endParaRPr lang="en-US" sz="2800" dirty="0"/>
          </a:p>
          <a:p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pathway will fund Welsh-led international partnerships to develop a ‘project output’ which addresses a specific issue or sector priority in Wales/internationa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</a:rPr>
              <a:t>lly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</a:rPr>
              <a:t>Both staff and learners are eligible for international travel (mobilities) provided that this makes a key contribution to the development of the project.</a:t>
            </a:r>
            <a:endParaRPr lang="en-US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44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CB94-5FD8-922E-0498-7B8BA1419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Sectors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6EA8E-7D9C-2D99-3F8D-142127102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Schools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Youth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Further Education (FE) and Vocational Education and Training (VET)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Adult Education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Higher Education institutions are not eligible for funding but can be part of a Pathway 2 project as a non-funded partner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Cross-sector projects are welcome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13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3703B-6CC8-15E5-02E7-6008D8EB5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AED29-7078-E65C-40CB-8F5AF95DF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Developments in education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Projects under this theme should align with relevant developments taking place within the sector. </a:t>
            </a:r>
            <a:endParaRPr lang="en-GB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Diversity and Inclusion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 could include (but are not limited to): bilingualism, multilingualism and Welsh culture; Identity and belonging; Inequality, access and social inclusion </a:t>
            </a:r>
            <a:endParaRPr lang="en-GB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Change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change education; </a:t>
            </a:r>
            <a:r>
              <a:rPr lang="en-GB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Decarbonisation</a:t>
            </a:r>
            <a:endParaRPr lang="en-GB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28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A0D14-270C-891B-530D-5CC8BBA82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output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016C-86CD-3133-D455-026CB5448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focus of Pathway 2 is project outputs which are of value to other organisations and/or the sector(s). Taith is open to innovation and new ideas. Project outputs could come in a range of different formats such as written, visual, video, workshops, etc.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models or methods </a:t>
            </a:r>
            <a:endParaRPr lang="en-GB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Resources/toolkits </a:t>
            </a:r>
            <a:endParaRPr lang="en-GB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Training/teaching materials </a:t>
            </a:r>
            <a:endParaRPr lang="en-GB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 resources/outputs</a:t>
            </a:r>
            <a:endParaRPr lang="en-GB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10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EEF4E-544A-4C13-8EDE-706C3ED66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Dissemination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10F3D-ABA5-C850-63BF-3CA5AAEAE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key aspect of Pathway 2 is the requirement for project outputs to be shared and disseminated. Applying organisations will need to demonstrate clearly how they intend to share the results of their project: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• An event/conference/workshop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• The sharing of resources through an online platform, or through an app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• Training sessions for individuals/organisations to develop knowledge and understanding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471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EA2D5-FC3D-8157-4C77-BAC8987C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budget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C63B9-0C5E-2193-1253-B8F8DBA60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 &amp; VET £0.9m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Adult Education £0.44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Schools £0.4m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Youth £0.37m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maximum award for each project is £75,000</a:t>
            </a:r>
            <a:endParaRPr lang="en-GB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655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D744-E0B7-1134-C1C7-0ED142261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F6944-59EC-5E7E-C6E0-4452D64BA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Mobilities (travel)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Project management and implementation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Staff costs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Dissemination costs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Translations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871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aith">
      <a:dk1>
        <a:srgbClr val="000000"/>
      </a:dk1>
      <a:lt1>
        <a:srgbClr val="FFFFFF"/>
      </a:lt1>
      <a:dk2>
        <a:srgbClr val="141414"/>
      </a:dk2>
      <a:lt2>
        <a:srgbClr val="E7E6E6"/>
      </a:lt2>
      <a:accent1>
        <a:srgbClr val="DB4714"/>
      </a:accent1>
      <a:accent2>
        <a:srgbClr val="85070A"/>
      </a:accent2>
      <a:accent3>
        <a:srgbClr val="FF2D00"/>
      </a:accent3>
      <a:accent4>
        <a:srgbClr val="4C050A"/>
      </a:accent4>
      <a:accent5>
        <a:srgbClr val="6A635F"/>
      </a:accent5>
      <a:accent6>
        <a:srgbClr val="A2A19B"/>
      </a:accent6>
      <a:hlink>
        <a:srgbClr val="FF0000"/>
      </a:hlink>
      <a:folHlink>
        <a:srgbClr val="8A8F9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C3880C27775D439F8B21F79DE9D76B" ma:contentTypeVersion="10" ma:contentTypeDescription="Create a new document." ma:contentTypeScope="" ma:versionID="61e30fe1b8cf828d1baad28ecc29f67c">
  <xsd:schema xmlns:xsd="http://www.w3.org/2001/XMLSchema" xmlns:xs="http://www.w3.org/2001/XMLSchema" xmlns:p="http://schemas.microsoft.com/office/2006/metadata/properties" xmlns:ns2="2c953c63-71e5-4946-a7ed-b9134f4f0d9c" xmlns:ns3="3712f2ea-c80a-4882-97e5-e3b99cc679c4" targetNamespace="http://schemas.microsoft.com/office/2006/metadata/properties" ma:root="true" ma:fieldsID="8a8578f01abde036e5a1ba171eafd81a" ns2:_="" ns3:_="">
    <xsd:import namespace="2c953c63-71e5-4946-a7ed-b9134f4f0d9c"/>
    <xsd:import namespace="3712f2ea-c80a-4882-97e5-e3b99cc679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53c63-71e5-4946-a7ed-b9134f4f0d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2f2ea-c80a-4882-97e5-e3b99cc679c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B1C37D-3FDC-4831-919C-3CABABCBE8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BF63C3-D94F-437A-8B25-5B49862673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53c63-71e5-4946-a7ed-b9134f4f0d9c"/>
    <ds:schemaRef ds:uri="3712f2ea-c80a-4882-97e5-e3b99cc679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975E0E-E5F5-45A4-B5CF-F19946E10C89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712f2ea-c80a-4882-97e5-e3b99cc679c4"/>
    <ds:schemaRef ds:uri="2c953c63-71e5-4946-a7ed-b9134f4f0d9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Microsoft Office PowerPoint</Application>
  <PresentationFormat>Widescreen</PresentationFormat>
  <Paragraphs>85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Segoe UI</vt:lpstr>
      <vt:lpstr>Symbol</vt:lpstr>
      <vt:lpstr>Office Theme</vt:lpstr>
      <vt:lpstr>Cyflwyniad i Taith – Llwybr 2 + Llwybr 1  Introduction to Taith – Pathway 2 + Pathway 1</vt:lpstr>
      <vt:lpstr>  Pathway 2     </vt:lpstr>
      <vt:lpstr>Underlying principles</vt:lpstr>
      <vt:lpstr>Sectors</vt:lpstr>
      <vt:lpstr>Themes</vt:lpstr>
      <vt:lpstr>Project output</vt:lpstr>
      <vt:lpstr>Dissemination</vt:lpstr>
      <vt:lpstr>Available budget</vt:lpstr>
      <vt:lpstr>Costs</vt:lpstr>
      <vt:lpstr>Timeline</vt:lpstr>
      <vt:lpstr>Pathway 1 (second round)    </vt:lpstr>
      <vt:lpstr>Activities</vt:lpstr>
      <vt:lpstr>Pathway 1 (year 2)</vt:lpstr>
      <vt:lpstr>Contact details</vt:lpstr>
      <vt:lpstr>Unrhyw gwestiynau? 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Title here</dc:title>
  <dc:creator>Amy Garrett-Williams</dc:creator>
  <cp:lastModifiedBy>Charlotte Ede</cp:lastModifiedBy>
  <cp:revision>53</cp:revision>
  <dcterms:created xsi:type="dcterms:W3CDTF">2022-02-03T13:21:14Z</dcterms:created>
  <dcterms:modified xsi:type="dcterms:W3CDTF">2022-10-25T15:01:18Z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0x010100E6C3880C27775D439F8B21F79DE9D76B</vt:lpwstr>
  </property>
</Properties>
</file>