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9" r:id="rId4"/>
    <p:sldId id="260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E5865-525A-4AE0-BF3D-45C6FE58CCDB}" v="184" dt="2019-10-08T08:32:11.056"/>
    <p1510:client id="{2176683B-8EA0-3979-50B3-ECA1664223B5}" v="18" dt="2019-10-07T18:50:35.833"/>
    <p1510:client id="{42727032-9E19-4C6D-AA2E-0E69BA4B6D82}" v="399" dt="2019-10-08T05:27:42.568"/>
    <p1510:client id="{C5E4B02F-5865-9AC2-B06E-AE5EF48850D8}" v="185" dt="2019-10-08T04:31:17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EAC936-4AFE-4C7A-9422-84068DB99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6517"/>
          <a:stretch/>
        </p:blipFill>
        <p:spPr>
          <a:xfrm>
            <a:off x="0" y="-699"/>
            <a:ext cx="9144000" cy="3753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05094-59B6-494E-B3CA-0A3AF50ED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6324" y="4184324"/>
            <a:ext cx="2857500" cy="788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014B4-C5C9-4752-84B7-3340B249016C}"/>
              </a:ext>
            </a:extLst>
          </p:cNvPr>
          <p:cNvSpPr txBox="1"/>
          <p:nvPr userDrawn="1"/>
        </p:nvSpPr>
        <p:spPr>
          <a:xfrm>
            <a:off x="1" y="524827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Building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Regional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Skills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Ecosystems</a:t>
            </a:r>
            <a:endParaRPr lang="en-GB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SkillsEcosystems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#EURegionsWeek</a:t>
            </a: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EUVocationalSkills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</a:t>
            </a:r>
            <a:endParaRPr lang="en-GB" sz="2800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D03B58-1A3E-4214-AF72-A635E9C028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0176" y="4183774"/>
            <a:ext cx="3171824" cy="788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region’s</a:t>
            </a:r>
            <a:r>
              <a:rPr lang="es-ES" dirty="0"/>
              <a:t> logo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35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6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8650"/>
            <a:ext cx="7886700" cy="1062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6450" y="114300"/>
            <a:ext cx="315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es-ES" sz="2800" b="1" dirty="0" err="1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EURegionsWeek</a:t>
            </a:r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5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6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3F399502-5541-4D4A-A23A-432C61772ECE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521E5E7-3F36-40D7-86AA-0C0B555E5EF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>
            <a:extLst>
              <a:ext uri="{FF2B5EF4-FFF2-40B4-BE49-F238E27FC236}">
                <a16:creationId xmlns:a16="http://schemas.microsoft.com/office/drawing/2014/main" id="{2136257E-789E-430E-8E89-E7C370CA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13" y="3960667"/>
            <a:ext cx="2679451" cy="12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4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21" y="763586"/>
            <a:ext cx="8234029" cy="106203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Malgun Gothic"/>
                <a:ea typeface="Malgun Gothic"/>
              </a:rPr>
              <a:t>Dual VET in Industrial Chemistry</a:t>
            </a:r>
            <a:br>
              <a:rPr lang="en-GB" b="1" dirty="0">
                <a:latin typeface="Malgun Gothic"/>
                <a:ea typeface="Malgun Gothic"/>
              </a:rPr>
            </a:br>
            <a:br>
              <a:rPr lang="en-GB" sz="2400" b="1" dirty="0">
                <a:latin typeface="Malgun Gothic"/>
                <a:ea typeface="Malgun Gothic"/>
              </a:rPr>
            </a:br>
            <a:r>
              <a:rPr lang="en-GB" sz="2400" b="1" dirty="0">
                <a:latin typeface="Malgun Gothic"/>
                <a:ea typeface="Malgun Gothic"/>
              </a:rPr>
              <a:t>CIFP SECTORES INDUSTRIAL Y DE SERVICIOS</a:t>
            </a:r>
            <a:endParaRPr lang="en-GB" b="1" dirty="0">
              <a:latin typeface="Malgun Gothic"/>
              <a:ea typeface="Malgun Gothic"/>
            </a:endParaRPr>
          </a:p>
        </p:txBody>
      </p:sp>
      <p:pic>
        <p:nvPicPr>
          <p:cNvPr id="9" name="Imagen 9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F6769B53-D5C4-413B-8337-299131528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21" y="2252407"/>
            <a:ext cx="4495966" cy="350307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D6527-8D32-41E8-B60B-9295A76B52AC}"/>
              </a:ext>
            </a:extLst>
          </p:cNvPr>
          <p:cNvSpPr txBox="1">
            <a:spLocks/>
          </p:cNvSpPr>
          <p:nvPr/>
        </p:nvSpPr>
        <p:spPr>
          <a:xfrm>
            <a:off x="4895557" y="2208627"/>
            <a:ext cx="4079631" cy="3968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>
                <a:latin typeface="Malgun Gothic"/>
                <a:ea typeface="Malgun Gothic"/>
              </a:rPr>
              <a:t>Former Universidad Laboral</a:t>
            </a:r>
          </a:p>
          <a:p>
            <a:pPr algn="just"/>
            <a:r>
              <a:rPr lang="en-GB" sz="2000" dirty="0">
                <a:latin typeface="Malgun Gothic"/>
                <a:ea typeface="Malgun Gothic"/>
              </a:rPr>
              <a:t>Located at the </a:t>
            </a:r>
            <a:r>
              <a:rPr lang="en-GB" sz="2000" i="1" dirty="0">
                <a:latin typeface="Malgun Gothic"/>
                <a:ea typeface="Malgun Gothic"/>
              </a:rPr>
              <a:t>knowledge mile</a:t>
            </a:r>
            <a:r>
              <a:rPr lang="en-GB" sz="2000" dirty="0">
                <a:latin typeface="Malgun Gothic"/>
                <a:ea typeface="Malgun Gothic"/>
              </a:rPr>
              <a:t> of Gijón close to technology companies, university schools and other knowledge generating organizations.</a:t>
            </a:r>
          </a:p>
          <a:p>
            <a:pPr algn="just"/>
            <a:r>
              <a:rPr lang="en-US" sz="2000" dirty="0">
                <a:latin typeface="Malgun Gothic"/>
                <a:ea typeface="Malgun Gothic"/>
              </a:rPr>
              <a:t>Our school offers studies in eight professional families (industrial and service sectors).</a:t>
            </a:r>
          </a:p>
          <a:p>
            <a:pPr algn="just"/>
            <a:r>
              <a:rPr lang="en-US" sz="2000" dirty="0">
                <a:latin typeface="Malgun Gothic"/>
                <a:ea typeface="Malgun Gothic"/>
              </a:rPr>
              <a:t>108 teachers, over 1200 students.</a:t>
            </a:r>
            <a:endParaRPr lang="en-US" sz="2000" dirty="0"/>
          </a:p>
        </p:txBody>
      </p:sp>
      <p:pic>
        <p:nvPicPr>
          <p:cNvPr id="1028" name="Picture 4" descr="Resultado de imagen de la laboral">
            <a:extLst>
              <a:ext uri="{FF2B5EF4-FFF2-40B4-BE49-F238E27FC236}">
                <a16:creationId xmlns:a16="http://schemas.microsoft.com/office/drawing/2014/main" id="{42CF2AD7-7B21-487A-A4ED-8B0978C3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8" y="2734456"/>
            <a:ext cx="4760579" cy="25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34" y="760024"/>
            <a:ext cx="7886700" cy="9044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100" b="1" dirty="0">
                <a:latin typeface="Malgun Gothic"/>
                <a:ea typeface="Malgun Gothic"/>
              </a:rPr>
              <a:t>Dual VET in Industrial Chemistry</a:t>
            </a:r>
            <a:br>
              <a:rPr lang="en-GB" sz="2700" b="1" dirty="0">
                <a:latin typeface="Malgun Gothic"/>
                <a:ea typeface="Malgun Gothic"/>
              </a:rPr>
            </a:br>
            <a:r>
              <a:rPr lang="en-GB" sz="2700" dirty="0"/>
              <a:t>Main Goal: Improve </a:t>
            </a:r>
            <a:r>
              <a:rPr lang="en-GB" sz="2700" b="1" dirty="0"/>
              <a:t>professional skills</a:t>
            </a:r>
            <a:r>
              <a:rPr lang="en-GB" sz="2700" dirty="0"/>
              <a:t> of the students.</a:t>
            </a:r>
            <a:br>
              <a:rPr lang="en-GB" sz="2800" dirty="0"/>
            </a:br>
            <a:endParaRPr lang="en-GB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347" y="1656358"/>
            <a:ext cx="4000972" cy="32295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/>
              <a:t>Challenge</a:t>
            </a:r>
            <a:r>
              <a:rPr lang="en-GB" sz="2000" dirty="0"/>
              <a:t>: Starting from scratch</a:t>
            </a:r>
          </a:p>
          <a:p>
            <a:pPr algn="just"/>
            <a:r>
              <a:rPr lang="en-GB" sz="2000" b="1" dirty="0">
                <a:latin typeface="Malgun Gothic"/>
                <a:ea typeface="Malgun Gothic"/>
              </a:rPr>
              <a:t>Success factors</a:t>
            </a:r>
            <a:r>
              <a:rPr lang="en-GB" sz="2000" dirty="0">
                <a:latin typeface="Malgun Gothic"/>
                <a:ea typeface="Malgun Gothic"/>
              </a:rPr>
              <a:t>: Great support from chemical cluster companies and regional administration, </a:t>
            </a:r>
            <a:r>
              <a:rPr lang="en-US" sz="2000" dirty="0">
                <a:latin typeface="Malgun Gothic"/>
                <a:ea typeface="Malgun Gothic"/>
              </a:rPr>
              <a:t>collaboration between school departments and close communication between companies and the VET center.</a:t>
            </a:r>
          </a:p>
          <a:p>
            <a:pPr marL="0" indent="0" algn="just">
              <a:buNone/>
            </a:pPr>
            <a:r>
              <a:rPr lang="en-GB" sz="2000" b="1" dirty="0"/>
              <a:t> Our Dual approach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363A73-D674-4DA3-8E6F-FE5F5FE16F32}"/>
              </a:ext>
            </a:extLst>
          </p:cNvPr>
          <p:cNvSpPr txBox="1"/>
          <p:nvPr/>
        </p:nvSpPr>
        <p:spPr>
          <a:xfrm>
            <a:off x="4535484" y="4951772"/>
            <a:ext cx="41861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b="1" dirty="0"/>
              <a:t>Agreement between Cluster of chemical companies and regional administration</a:t>
            </a:r>
            <a:endParaRPr lang="en-US" b="1" dirty="0">
              <a:cs typeface="Calibri"/>
            </a:endParaRPr>
          </a:p>
        </p:txBody>
      </p:sp>
      <p:pic>
        <p:nvPicPr>
          <p:cNvPr id="1026" name="Picture 2" descr="https://img.europapress.es/fotoweb/fotonoticia_20180713144749_640.jpg">
            <a:extLst>
              <a:ext uri="{FF2B5EF4-FFF2-40B4-BE49-F238E27FC236}">
                <a16:creationId xmlns:a16="http://schemas.microsoft.com/office/drawing/2014/main" id="{FBE5C872-AB76-43DE-8F44-4F0CD89A1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4" y="3667071"/>
            <a:ext cx="4000973" cy="30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2521DA-3875-4BCF-A073-40F0157AC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9" y="3909269"/>
            <a:ext cx="4096468" cy="23012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2BD09A8-CD18-4685-85C0-0279A9A05521}"/>
              </a:ext>
            </a:extLst>
          </p:cNvPr>
          <p:cNvSpPr txBox="1"/>
          <p:nvPr/>
        </p:nvSpPr>
        <p:spPr>
          <a:xfrm>
            <a:off x="4535484" y="4972858"/>
            <a:ext cx="418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Chemical companies came to our school to give training sessions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72B238-AD88-46AA-9841-F104888DF20E}"/>
              </a:ext>
            </a:extLst>
          </p:cNvPr>
          <p:cNvSpPr txBox="1"/>
          <p:nvPr/>
        </p:nvSpPr>
        <p:spPr>
          <a:xfrm>
            <a:off x="4535484" y="4981763"/>
            <a:ext cx="418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Students met Chemical companies</a:t>
            </a:r>
            <a:endParaRPr lang="es-ES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0EA8B47-85D5-4C23-B7F8-549D3B41A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4" y="3667070"/>
            <a:ext cx="4000973" cy="30007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81F2D-FD18-4761-B9A3-DF33BEA7D6C8}"/>
              </a:ext>
            </a:extLst>
          </p:cNvPr>
          <p:cNvSpPr txBox="1"/>
          <p:nvPr/>
        </p:nvSpPr>
        <p:spPr>
          <a:xfrm>
            <a:off x="4526759" y="4972858"/>
            <a:ext cx="418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Use of web surveys to know the expected skills in students. Analysis of the collected data.</a:t>
            </a:r>
            <a:endParaRPr lang="es-ES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71B329-61B0-48A8-A4F8-0B81FACEC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4" y="3667068"/>
            <a:ext cx="4000972" cy="300072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9732A5-0D8F-47F5-968C-53FE8E761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46" y="4064950"/>
            <a:ext cx="4312814" cy="23012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BA4BFE-4B48-41E8-8103-00C684DC5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57" y="4412752"/>
            <a:ext cx="4296286" cy="151189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47CE4D6-422A-4D95-8EE8-805C75850013}"/>
              </a:ext>
            </a:extLst>
          </p:cNvPr>
          <p:cNvSpPr txBox="1"/>
          <p:nvPr/>
        </p:nvSpPr>
        <p:spPr>
          <a:xfrm>
            <a:off x="4535484" y="4963316"/>
            <a:ext cx="418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Use of collaborative tools and active methodologies</a:t>
            </a:r>
            <a:endParaRPr lang="es-ES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7FC43F1-B085-47E2-927C-33177713A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" y="4228050"/>
            <a:ext cx="4356618" cy="209377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A12EA8F-ECC9-4CB5-946E-9E607D44E6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" y="4117835"/>
            <a:ext cx="4337632" cy="213275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7847932-35C9-4870-931D-787F2418D094}"/>
              </a:ext>
            </a:extLst>
          </p:cNvPr>
          <p:cNvSpPr txBox="1"/>
          <p:nvPr/>
        </p:nvSpPr>
        <p:spPr>
          <a:xfrm>
            <a:off x="4535484" y="4984402"/>
            <a:ext cx="418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Specific equipment provision</a:t>
            </a:r>
            <a:endParaRPr lang="es-ES" b="1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B5D89EC-A20F-43DA-BE74-26FCB9E55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5" y="3670745"/>
            <a:ext cx="3968795" cy="29765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0EC767-2B83-4C1A-B68E-E2C95F077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26" y="1701188"/>
            <a:ext cx="4401136" cy="176454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4615327-0762-4E44-87FA-F57F39398DE4}"/>
              </a:ext>
            </a:extLst>
          </p:cNvPr>
          <p:cNvSpPr txBox="1"/>
          <p:nvPr/>
        </p:nvSpPr>
        <p:spPr>
          <a:xfrm>
            <a:off x="4526759" y="4968087"/>
            <a:ext cx="418610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b="1" dirty="0"/>
              <a:t>Extended internship at companies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8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  <p:bldP spid="12" grpId="0"/>
      <p:bldP spid="12" grpId="1"/>
      <p:bldP spid="17" grpId="0"/>
      <p:bldP spid="17" grpId="1"/>
      <p:bldP spid="22" grpId="0"/>
      <p:bldP spid="22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Lessons</a:t>
            </a:r>
            <a:r>
              <a:rPr lang="es-ES" b="1" dirty="0"/>
              <a:t> </a:t>
            </a:r>
            <a:r>
              <a:rPr lang="es-ES" b="1" dirty="0" err="1"/>
              <a:t>Learnt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2400" b="1" dirty="0">
                <a:latin typeface="Malgun Gothic"/>
                <a:ea typeface="Malgun Gothic"/>
              </a:rPr>
              <a:t>Dual VET must start at schools</a:t>
            </a:r>
            <a:r>
              <a:rPr lang="en-GB" sz="2400" dirty="0">
                <a:latin typeface="Malgun Gothic"/>
                <a:ea typeface="Malgun Gothic"/>
              </a:rPr>
              <a:t>: practical teachings and adaptation to technological changes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Malgun Gothic"/>
                <a:ea typeface="Malgun Gothic"/>
              </a:rPr>
              <a:t>Continuous </a:t>
            </a:r>
            <a:r>
              <a:rPr lang="en-GB" sz="2400" b="1" dirty="0">
                <a:latin typeface="Malgun Gothic"/>
                <a:ea typeface="Malgun Gothic"/>
              </a:rPr>
              <a:t>teacher training</a:t>
            </a:r>
            <a:endParaRPr lang="en-GB" sz="2400" b="1" dirty="0"/>
          </a:p>
          <a:p>
            <a:pPr>
              <a:lnSpc>
                <a:spcPct val="100000"/>
              </a:lnSpc>
            </a:pPr>
            <a:r>
              <a:rPr lang="en-GB" sz="2400" b="1" dirty="0">
                <a:latin typeface="Malgun Gothic"/>
                <a:ea typeface="Malgun Gothic"/>
              </a:rPr>
              <a:t>Collaboration</a:t>
            </a:r>
            <a:r>
              <a:rPr lang="en-GB" sz="2400" dirty="0">
                <a:latin typeface="Malgun Gothic"/>
                <a:ea typeface="Malgun Gothic"/>
              </a:rPr>
              <a:t> is a “must”:</a:t>
            </a:r>
            <a:endParaRPr lang="en-GB" sz="24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>
                <a:latin typeface="Malgun Gothic"/>
                <a:ea typeface="Malgun Gothic"/>
              </a:rPr>
              <a:t>Between companies and schools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>
                <a:latin typeface="Malgun Gothic"/>
                <a:ea typeface="Malgun Gothic"/>
              </a:rPr>
              <a:t>Between school departments and teachers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latin typeface="Malgun Gothic"/>
                <a:ea typeface="Malgun Gothic"/>
              </a:rPr>
              <a:t>Dual VET key</a:t>
            </a:r>
            <a:r>
              <a:rPr lang="en-GB" sz="2400" dirty="0">
                <a:latin typeface="Malgun Gothic"/>
                <a:ea typeface="Malgun Gothic"/>
              </a:rPr>
              <a:t>: </a:t>
            </a:r>
            <a:br>
              <a:rPr lang="en-US" sz="2400" dirty="0"/>
            </a:br>
            <a:r>
              <a:rPr lang="en-US" sz="2400" dirty="0"/>
              <a:t>Students need to acquire professional skills that allow them to </a:t>
            </a:r>
            <a:r>
              <a:rPr lang="en-US" sz="2400" b="1" dirty="0"/>
              <a:t>continue learning throughout life</a:t>
            </a:r>
            <a:r>
              <a:rPr lang="en-US" sz="2400" dirty="0"/>
              <a:t>.</a:t>
            </a:r>
            <a:endParaRPr lang="en-GB" sz="2400" b="1" dirty="0">
              <a:latin typeface="Malgun Gothic"/>
              <a:ea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5074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a 1&quot;/&gt;&lt;property id=&quot;20307&quot; value=&quot;261&quot;/&gt;&lt;/object&gt;&lt;object type=&quot;3&quot; unique_id=&quot;10004&quot;&gt;&lt;property id=&quot;20148&quot; value=&quot;5&quot;/&gt;&lt;property id=&quot;20300&quot; value=&quot;Diapositiva 2 - &amp;quot;Dual V en Química Industrial&amp;quot;&quot;/&gt;&lt;property id=&quot;20307&quot; value=&quot;257&quot;/&gt;&lt;/object&gt;&lt;object type=&quot;3&quot; unique_id=&quot;10005&quot;&gt;&lt;property id=&quot;20148&quot; value=&quot;5&quot;/&gt;&lt;property id=&quot;20300&quot; value=&quot;Diapositiva 3 - &amp;quot;Main Challenges and Success Factors&amp;quot;&quot;/&gt;&lt;property id=&quot;20307&quot; value=&quot;259&quot;/&gt;&lt;/object&gt;&lt;object type=&quot;3&quot; unique_id=&quot;10006&quot;&gt;&lt;property id=&quot;20148&quot; value=&quot;5&quot;/&gt;&lt;property id=&quot;20300&quot; value=&quot;Diapositiva 4 - &amp;quot;Lessons Learnt&amp;quot;&quot;/&gt;&lt;property id=&quot;20307&quot; value=&quot;260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183</Words>
  <Application>Microsoft Office PowerPoint</Application>
  <PresentationFormat>Presentación en pantalla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Malgun Gothic</vt:lpstr>
      <vt:lpstr>Arial</vt:lpstr>
      <vt:lpstr>Calibri</vt:lpstr>
      <vt:lpstr>Office Theme</vt:lpstr>
      <vt:lpstr>Presentación de PowerPoint</vt:lpstr>
      <vt:lpstr>Dual VET in Industrial Chemistry  CIFP SECTORES INDUSTRIAL Y DE SERVICIOS</vt:lpstr>
      <vt:lpstr>Dual VET in Industrial Chemistry Main Goal: Improve professional skills of the students. </vt:lpstr>
      <vt:lpstr>Lessons Learnt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Miranda</dc:creator>
  <cp:lastModifiedBy>María Goitia</cp:lastModifiedBy>
  <cp:revision>87</cp:revision>
  <dcterms:created xsi:type="dcterms:W3CDTF">2018-07-25T11:41:46Z</dcterms:created>
  <dcterms:modified xsi:type="dcterms:W3CDTF">2019-10-08T10:31:14Z</dcterms:modified>
</cp:coreProperties>
</file>