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EAC936-4AFE-4C7A-9422-84068DB99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6517"/>
          <a:stretch/>
        </p:blipFill>
        <p:spPr>
          <a:xfrm>
            <a:off x="0" y="-699"/>
            <a:ext cx="9144000" cy="3753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05094-59B6-494E-B3CA-0A3AF50ED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6324" y="4184324"/>
            <a:ext cx="2857500" cy="788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014B4-C5C9-4752-84B7-3340B249016C}"/>
              </a:ext>
            </a:extLst>
          </p:cNvPr>
          <p:cNvSpPr txBox="1"/>
          <p:nvPr userDrawn="1"/>
        </p:nvSpPr>
        <p:spPr>
          <a:xfrm>
            <a:off x="1" y="524827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Building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Regional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Skills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Ecosystems</a:t>
            </a:r>
            <a:endParaRPr lang="en-GB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SkillsEcosystems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#EURegionsWeek</a:t>
            </a: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EUVocationalSkills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</a:t>
            </a:r>
            <a:endParaRPr lang="en-GB" sz="2800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D03B58-1A3E-4214-AF72-A635E9C02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0176" y="4183774"/>
            <a:ext cx="3171824" cy="788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region’s</a:t>
            </a:r>
            <a:r>
              <a:rPr lang="es-ES" dirty="0"/>
              <a:t> logo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35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6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8650"/>
            <a:ext cx="7886700" cy="1062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6450" y="114300"/>
            <a:ext cx="31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es-ES" sz="2800" b="1" dirty="0" err="1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EURegionsWeek</a:t>
            </a:r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26/09/2019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3F399502-5541-4D4A-A23A-432C61772ECE}" type="datetimeFigureOut">
              <a:rPr lang="en-GB" smtClean="0"/>
              <a:pPr/>
              <a:t>26/09/2019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521E5E7-3F36-40D7-86AA-0C0B555E5E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Slikovni rezultat za grb varaÅ¾dinske Å¾upani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4" y="4091344"/>
            <a:ext cx="929468" cy="108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Z-2-11-2009\centri izvrsnosti\za prezentaciju\plava_podlog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96" y="4083118"/>
            <a:ext cx="1072861" cy="10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E:\Z-2-11-2009\centri izvrsnosti\za prezentaciju\ETC_Hrvatska_znak_bijel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49" y="415624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Introduction</a:t>
            </a:r>
            <a:endParaRPr lang="en-GB" b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261A36-2AAC-44F8-8996-C7274E281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45" y="1465070"/>
            <a:ext cx="8696532" cy="527538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hr-HR" dirty="0">
                <a:cs typeface="Times New Roman" panose="02020603050405020304" pitchFamily="18" charset="0"/>
              </a:rPr>
              <a:t> 2007 </a:t>
            </a:r>
            <a:r>
              <a:rPr lang="hr-HR" dirty="0" err="1">
                <a:solidFill>
                  <a:srgbClr val="002060"/>
                </a:solidFill>
              </a:rPr>
              <a:t>Centres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of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Excellence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in</a:t>
            </a:r>
            <a:r>
              <a:rPr lang="hr-HR" dirty="0">
                <a:solidFill>
                  <a:srgbClr val="002060"/>
                </a:solidFill>
              </a:rPr>
              <a:t> Varaždin </a:t>
            </a:r>
            <a:r>
              <a:rPr lang="hr-HR" dirty="0" err="1">
                <a:solidFill>
                  <a:srgbClr val="002060"/>
                </a:solidFill>
              </a:rPr>
              <a:t>County</a:t>
            </a:r>
            <a:endParaRPr lang="hr-HR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hr-HR" dirty="0">
                <a:cs typeface="Times New Roman" panose="02020603050405020304" pitchFamily="18" charset="0"/>
              </a:rPr>
              <a:t> UNDP </a:t>
            </a:r>
            <a:r>
              <a:rPr lang="hr-HR" dirty="0" err="1">
                <a:cs typeface="Times New Roman" panose="02020603050405020304" pitchFamily="18" charset="0"/>
              </a:rPr>
              <a:t>and</a:t>
            </a:r>
            <a:r>
              <a:rPr lang="hr-HR" dirty="0">
                <a:cs typeface="Times New Roman" panose="02020603050405020304" pitchFamily="18" charset="0"/>
              </a:rPr>
              <a:t> National </a:t>
            </a:r>
            <a:r>
              <a:rPr lang="hr-HR" dirty="0" err="1">
                <a:cs typeface="Times New Roman" panose="02020603050405020304" pitchFamily="18" charset="0"/>
              </a:rPr>
              <a:t>Competitiveness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Council</a:t>
            </a:r>
            <a:endParaRPr lang="hr-HR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GB" dirty="0"/>
              <a:t>Regional Competitiveness Index</a:t>
            </a:r>
            <a:endParaRPr lang="sl-SI" dirty="0"/>
          </a:p>
          <a:p>
            <a:pPr marL="342900" indent="-342900">
              <a:lnSpc>
                <a:spcPct val="150000"/>
              </a:lnSpc>
              <a:defRPr/>
            </a:pPr>
            <a:r>
              <a:rPr lang="hr-HR" dirty="0">
                <a:cs typeface="Times New Roman" panose="02020603050405020304" pitchFamily="18" charset="0"/>
              </a:rPr>
              <a:t>World </a:t>
            </a:r>
            <a:r>
              <a:rPr lang="hr-HR" dirty="0" err="1">
                <a:cs typeface="Times New Roman" panose="02020603050405020304" pitchFamily="18" charset="0"/>
              </a:rPr>
              <a:t>Economic</a:t>
            </a:r>
            <a:r>
              <a:rPr lang="hr-HR" dirty="0">
                <a:cs typeface="Times New Roman" panose="02020603050405020304" pitchFamily="18" charset="0"/>
              </a:rPr>
              <a:t> Forum</a:t>
            </a:r>
          </a:p>
          <a:p>
            <a:pPr marL="342900" indent="-342900">
              <a:lnSpc>
                <a:spcPct val="150000"/>
              </a:lnSpc>
              <a:defRPr/>
            </a:pPr>
            <a:r>
              <a:rPr lang="hr-HR" dirty="0">
                <a:cs typeface="Times New Roman" panose="02020603050405020304" pitchFamily="18" charset="0"/>
              </a:rPr>
              <a:t>EUROSTAT </a:t>
            </a:r>
            <a:r>
              <a:rPr lang="hr-HR" dirty="0" err="1">
                <a:cs typeface="Times New Roman" panose="02020603050405020304" pitchFamily="18" charset="0"/>
              </a:rPr>
              <a:t>principles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in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regional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policy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planning</a:t>
            </a:r>
            <a:endParaRPr lang="hr-HR" dirty="0"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hr-HR" dirty="0">
                <a:cs typeface="Times New Roman" panose="02020603050405020304" pitchFamily="18" charset="0"/>
              </a:rPr>
              <a:t>176 </a:t>
            </a:r>
            <a:r>
              <a:rPr lang="hr-HR" dirty="0" err="1">
                <a:cs typeface="Times New Roman" panose="02020603050405020304" pitchFamily="18" charset="0"/>
              </a:rPr>
              <a:t>indicators</a:t>
            </a:r>
            <a:r>
              <a:rPr lang="hr-HR" dirty="0">
                <a:cs typeface="Times New Roman" panose="02020603050405020304" pitchFamily="18" charset="0"/>
              </a:rPr>
              <a:t> </a:t>
            </a:r>
            <a:r>
              <a:rPr lang="hr-HR" dirty="0" err="1">
                <a:cs typeface="Times New Roman" panose="02020603050405020304" pitchFamily="18" charset="0"/>
              </a:rPr>
              <a:t>in</a:t>
            </a:r>
            <a:r>
              <a:rPr lang="hr-HR" dirty="0">
                <a:cs typeface="Times New Roman" panose="02020603050405020304" pitchFamily="18" charset="0"/>
              </a:rPr>
              <a:t> 9 </a:t>
            </a:r>
            <a:r>
              <a:rPr lang="hr-HR" dirty="0" err="1">
                <a:cs typeface="Times New Roman" panose="02020603050405020304" pitchFamily="18" charset="0"/>
              </a:rPr>
              <a:t>sectors</a:t>
            </a:r>
            <a:r>
              <a:rPr lang="hr-HR" dirty="0"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lang="hr-HR" dirty="0">
                <a:cs typeface="Times New Roman" panose="02020603050405020304" pitchFamily="18" charset="0"/>
              </a:rPr>
              <a:t>Varaždin </a:t>
            </a:r>
            <a:r>
              <a:rPr lang="hr-HR" dirty="0" err="1">
                <a:cs typeface="Times New Roman" panose="02020603050405020304" pitchFamily="18" charset="0"/>
              </a:rPr>
              <a:t>County</a:t>
            </a:r>
            <a:r>
              <a:rPr lang="hr-HR" dirty="0">
                <a:cs typeface="Times New Roman" panose="02020603050405020304" pitchFamily="18" charset="0"/>
              </a:rPr>
              <a:t> – </a:t>
            </a:r>
            <a:r>
              <a:rPr lang="hr-HR" dirty="0" err="1">
                <a:cs typeface="Times New Roman" panose="02020603050405020304" pitchFamily="18" charset="0"/>
              </a:rPr>
              <a:t>rank</a:t>
            </a:r>
            <a:r>
              <a:rPr lang="hr-HR" dirty="0">
                <a:cs typeface="Times New Roman" panose="02020603050405020304" pitchFamily="18" charset="0"/>
              </a:rPr>
              <a:t> 4</a:t>
            </a:r>
          </a:p>
          <a:p>
            <a:pPr marL="0" indent="0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7605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628650"/>
            <a:ext cx="8757139" cy="106203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1632745"/>
            <a:ext cx="8956431" cy="5130364"/>
          </a:xfrm>
        </p:spPr>
        <p:txBody>
          <a:bodyPr>
            <a:noAutofit/>
          </a:bodyPr>
          <a:lstStyle/>
          <a:p>
            <a:r>
              <a:rPr lang="en-GB" dirty="0"/>
              <a:t>analysis</a:t>
            </a:r>
            <a:r>
              <a:rPr lang="hr-HR" dirty="0"/>
              <a:t> - PEST, SWOT</a:t>
            </a:r>
          </a:p>
          <a:p>
            <a:r>
              <a:rPr lang="hr-HR" dirty="0" err="1"/>
              <a:t>goals</a:t>
            </a:r>
            <a:r>
              <a:rPr lang="hr-HR" dirty="0"/>
              <a:t> – </a:t>
            </a:r>
            <a:r>
              <a:rPr lang="en-GB" dirty="0"/>
              <a:t>measuring overall success</a:t>
            </a:r>
            <a:endParaRPr lang="sl-SI" dirty="0"/>
          </a:p>
          <a:p>
            <a:r>
              <a:rPr lang="hr-HR" dirty="0"/>
              <a:t>management model – BSC, BI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sl-SI" sz="900" dirty="0"/>
          </a:p>
          <a:p>
            <a:r>
              <a:rPr lang="sl-SI" dirty="0"/>
              <a:t>c</a:t>
            </a:r>
            <a:r>
              <a:rPr lang="en-GB" dirty="0" err="1"/>
              <a:t>ent</a:t>
            </a:r>
            <a:r>
              <a:rPr lang="sl-SI" dirty="0"/>
              <a:t>res </a:t>
            </a:r>
            <a:r>
              <a:rPr lang="en-GB" dirty="0"/>
              <a:t>of excellence for highly motivated students</a:t>
            </a:r>
            <a:endParaRPr lang="sl-SI" dirty="0"/>
          </a:p>
          <a:p>
            <a:r>
              <a:rPr lang="en-GB" dirty="0"/>
              <a:t>influence on politics, institutions and </a:t>
            </a:r>
            <a:r>
              <a:rPr lang="en-US" dirty="0"/>
              <a:t>educational </a:t>
            </a:r>
            <a:r>
              <a:rPr lang="en-GB" dirty="0"/>
              <a:t>establishments</a:t>
            </a:r>
            <a:r>
              <a:rPr lang="sl-SI" dirty="0"/>
              <a:t> </a:t>
            </a:r>
          </a:p>
          <a:p>
            <a:r>
              <a:rPr lang="en-GB" dirty="0"/>
              <a:t>quality of interaction</a:t>
            </a:r>
          </a:p>
        </p:txBody>
      </p:sp>
      <p:sp>
        <p:nvSpPr>
          <p:cNvPr id="4" name="Pravokutnik 3"/>
          <p:cNvSpPr/>
          <p:nvPr/>
        </p:nvSpPr>
        <p:spPr>
          <a:xfrm>
            <a:off x="2135956" y="3367982"/>
            <a:ext cx="81178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hr-HR" sz="4400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936021" y="3367982"/>
            <a:ext cx="81178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hr-HR" sz="4400" i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3739832" y="3367982"/>
            <a:ext cx="81178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hr-HR" sz="4400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543643" y="3367982"/>
            <a:ext cx="811788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endParaRPr lang="hr-HR" sz="4400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359177" y="3367982"/>
            <a:ext cx="79208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sz="4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hr-HR" sz="4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553990" y="4107375"/>
            <a:ext cx="6738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i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f</a:t>
            </a:r>
            <a:r>
              <a:rPr lang="en-US" sz="2800" i="1" dirty="0" err="1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inance</a:t>
            </a:r>
            <a:r>
              <a:rPr lang="en-US" sz="2800" i="1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 equality effectiveness excellence</a:t>
            </a:r>
            <a:endParaRPr lang="hr-HR" sz="2800" i="1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7127549" y="4095631"/>
            <a:ext cx="1430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u="sng" dirty="0">
                <a:solidFill>
                  <a:srgbClr val="002060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Times New Roman" panose="02020603050405020304" pitchFamily="18" charset="0"/>
              </a:rPr>
              <a:t>stability</a:t>
            </a:r>
            <a:endParaRPr lang="hr-HR" sz="2800" i="1" u="sng" dirty="0">
              <a:solidFill>
                <a:srgbClr val="002060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err="1"/>
              <a:t>Results</a:t>
            </a:r>
            <a:endParaRPr lang="en-GB" b="1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77638" y="145777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CI 2010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Varaždin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County - 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ank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1</a:t>
            </a:r>
            <a:endParaRPr lang="sl-SI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2010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&amp;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2013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- b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est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quality public schools</a:t>
            </a:r>
            <a:endParaRPr lang="sl-SI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2010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&amp;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2013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-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est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quality education in STEM</a:t>
            </a:r>
            <a:endParaRPr lang="sl-SI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2010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&amp;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2013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– </a:t>
            </a:r>
            <a:r>
              <a:rPr lang="sl-SI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the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iggest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investment in education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b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sl-SI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the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number of students doubled compared to 2007 </a:t>
            </a:r>
            <a:endParaRPr lang="sl-SI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from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201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 to 2019, 1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2%-14% of high school </a:t>
            </a:r>
            <a:b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students come from other counties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l-SI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share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sl-SI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of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e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ducation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budget 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GB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ncreased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38</a:t>
            </a:r>
            <a:r>
              <a:rPr lang="sl-SI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%-</a:t>
            </a:r>
            <a:r>
              <a:rPr lang="en-GB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52%</a:t>
            </a:r>
            <a:endParaRPr lang="hr-HR" sz="2800" dirty="0"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7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131</Words>
  <Application>Microsoft Macintosh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Malgun Gothic</vt:lpstr>
      <vt:lpstr>Arial</vt:lpstr>
      <vt:lpstr>Calibri</vt:lpstr>
      <vt:lpstr>Lucida Sans Unicode</vt:lpstr>
      <vt:lpstr>Times New Roman</vt:lpstr>
      <vt:lpstr>Office Theme</vt:lpstr>
      <vt:lpstr>PowerPoint Presentation</vt:lpstr>
      <vt:lpstr>Introduction</vt:lpstr>
      <vt:lpstr>Realization</vt:lpstr>
      <vt:lpstr>Results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Miranda</dc:creator>
  <cp:lastModifiedBy>Noelia Cantero</cp:lastModifiedBy>
  <cp:revision>37</cp:revision>
  <dcterms:created xsi:type="dcterms:W3CDTF">2018-07-25T11:41:46Z</dcterms:created>
  <dcterms:modified xsi:type="dcterms:W3CDTF">2019-09-26T06:28:01Z</dcterms:modified>
</cp:coreProperties>
</file>