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1" r:id="rId2"/>
    <p:sldId id="257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9" autoAdjust="0"/>
    <p:restoredTop sz="94707" autoAdjust="0"/>
  </p:normalViewPr>
  <p:slideViewPr>
    <p:cSldViewPr snapToGrid="0" showGuides="1">
      <p:cViewPr varScale="1">
        <p:scale>
          <a:sx n="85" d="100"/>
          <a:sy n="85" d="100"/>
        </p:scale>
        <p:origin x="218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7EAC936-4AFE-4C7A-9422-84068DB999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0" b="26517"/>
          <a:stretch/>
        </p:blipFill>
        <p:spPr>
          <a:xfrm>
            <a:off x="0" y="-699"/>
            <a:ext cx="9144000" cy="37535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B05094-59B6-494E-B3CA-0A3AF50ED70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86324" y="4184324"/>
            <a:ext cx="2857500" cy="7882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D8014B4-C5C9-4752-84B7-3340B249016C}"/>
              </a:ext>
            </a:extLst>
          </p:cNvPr>
          <p:cNvSpPr txBox="1"/>
          <p:nvPr userDrawn="1"/>
        </p:nvSpPr>
        <p:spPr>
          <a:xfrm>
            <a:off x="1" y="5248275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Building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Regional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Skills</a:t>
            </a:r>
            <a:r>
              <a:rPr lang="es-ES" sz="2800" b="1" dirty="0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 </a:t>
            </a:r>
            <a:r>
              <a:rPr lang="es-ES" sz="2800" b="1" dirty="0" err="1">
                <a:latin typeface="Malgun Gothic" panose="020B0503020000020004" pitchFamily="34" charset="-127"/>
                <a:ea typeface="Malgun Gothic" panose="020B0503020000020004" pitchFamily="34" charset="-127"/>
                <a:cs typeface="Lucida Sans Unicode" panose="020B0602030504020204" pitchFamily="34" charset="0"/>
              </a:rPr>
              <a:t>Ecosystems</a:t>
            </a:r>
            <a:endParaRPr lang="en-GB" sz="2800" b="1" dirty="0"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SkillsEcosystems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#EURegionsWeek</a:t>
            </a:r>
          </a:p>
          <a:p>
            <a:pPr algn="ctr"/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#</a:t>
            </a:r>
            <a:r>
              <a:rPr lang="es-ES" sz="2800" dirty="0" err="1">
                <a:solidFill>
                  <a:srgbClr val="00CC99"/>
                </a:solidFill>
                <a:cs typeface="Lucida Sans Unicode" panose="020B0602030504020204" pitchFamily="34" charset="0"/>
              </a:rPr>
              <a:t>EUVocationalSkills</a:t>
            </a:r>
            <a:r>
              <a:rPr lang="es-ES" sz="2800" dirty="0">
                <a:solidFill>
                  <a:srgbClr val="00CC99"/>
                </a:solidFill>
                <a:cs typeface="Lucida Sans Unicode" panose="020B0602030504020204" pitchFamily="34" charset="0"/>
              </a:rPr>
              <a:t> </a:t>
            </a:r>
            <a:endParaRPr lang="en-GB" sz="2800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  <a:cs typeface="Lucida Sans Unicode" panose="020B0602030504020204" pitchFamily="34" charset="0"/>
            </a:endParaRPr>
          </a:p>
          <a:p>
            <a:pPr algn="ctr"/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1D03B58-1A3E-4214-AF72-A635E9C028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0176" y="4183774"/>
            <a:ext cx="3171824" cy="788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s-ES" dirty="0" err="1"/>
              <a:t>Insert</a:t>
            </a:r>
            <a:r>
              <a:rPr lang="es-ES" dirty="0"/>
              <a:t> </a:t>
            </a:r>
            <a:r>
              <a:rPr lang="es-ES" dirty="0" err="1"/>
              <a:t>your</a:t>
            </a:r>
            <a:r>
              <a:rPr lang="es-ES" dirty="0"/>
              <a:t> </a:t>
            </a:r>
            <a:r>
              <a:rPr lang="es-ES" dirty="0" err="1"/>
              <a:t>region’s</a:t>
            </a:r>
            <a:r>
              <a:rPr lang="es-ES" dirty="0"/>
              <a:t> logo </a:t>
            </a:r>
            <a:r>
              <a:rPr lang="es-ES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66351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26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033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28650"/>
            <a:ext cx="7886700" cy="106203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6450" y="114300"/>
            <a:ext cx="3152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#</a:t>
            </a:r>
            <a:r>
              <a:rPr lang="es-ES" sz="2800" b="1" dirty="0" err="1">
                <a:solidFill>
                  <a:srgbClr val="00CC99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EURegionsWeek</a:t>
            </a:r>
            <a:endParaRPr lang="en-GB" sz="2800" b="1" dirty="0">
              <a:solidFill>
                <a:srgbClr val="00CC99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2252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5961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433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11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7052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77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313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99502-5541-4D4A-A23A-432C61772EC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1E5E7-3F36-40D7-86AA-0C0B555E5E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63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3F399502-5541-4D4A-A23A-432C61772ECE}" type="datetimeFigureOut">
              <a:rPr lang="en-GB" smtClean="0"/>
              <a:pPr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defRPr>
            </a:lvl1pPr>
          </a:lstStyle>
          <a:p>
            <a:fld id="{B521E5E7-3F36-40D7-86AA-0C0B555E5EF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69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algun Gothic" panose="020B0503020000020004" pitchFamily="34" charset="-127"/>
          <a:ea typeface="Malgun Gothic" panose="020B0503020000020004" pitchFamily="34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7DD07DD-8238-45C1-82CA-CE985F640F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7" name="Bil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747" y="4183774"/>
            <a:ext cx="3581400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48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151" y="769852"/>
            <a:ext cx="7886700" cy="444567"/>
          </a:xfrm>
        </p:spPr>
        <p:txBody>
          <a:bodyPr>
            <a:normAutofit fontScale="90000"/>
          </a:bodyPr>
          <a:lstStyle/>
          <a:p>
            <a:r>
              <a:rPr lang="es-ES" sz="3600" b="1" dirty="0"/>
              <a:t>Main Challenges</a:t>
            </a:r>
            <a:endParaRPr lang="en-GB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67151" y="1521293"/>
            <a:ext cx="7886700" cy="2120733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4400" dirty="0"/>
              <a:t>Statistical knowledge base</a:t>
            </a:r>
          </a:p>
          <a:p>
            <a:pPr>
              <a:lnSpc>
                <a:spcPct val="110000"/>
              </a:lnSpc>
            </a:pPr>
            <a:r>
              <a:rPr lang="en-GB" sz="4400" dirty="0"/>
              <a:t>Mapping of stakeholders and existing arenas</a:t>
            </a:r>
          </a:p>
          <a:p>
            <a:pPr>
              <a:lnSpc>
                <a:spcPct val="110000"/>
              </a:lnSpc>
            </a:pPr>
            <a:r>
              <a:rPr lang="en-GB" sz="4400" dirty="0"/>
              <a:t>Information flow</a:t>
            </a:r>
          </a:p>
          <a:p>
            <a:pPr>
              <a:lnSpc>
                <a:spcPct val="110000"/>
              </a:lnSpc>
            </a:pPr>
            <a:r>
              <a:rPr lang="en-GB" sz="4400" dirty="0"/>
              <a:t>Cooperation across regions and sectors</a:t>
            </a:r>
          </a:p>
          <a:p>
            <a:pPr>
              <a:lnSpc>
                <a:spcPct val="110000"/>
              </a:lnSpc>
            </a:pPr>
            <a:r>
              <a:rPr lang="en-GB" sz="4400" dirty="0"/>
              <a:t>Identifying skills gap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667151" y="4692316"/>
            <a:ext cx="8178466" cy="1972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“What</a:t>
            </a:r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’</a:t>
            </a:r>
            <a:r>
              <a:rPr lang="en-GB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s in it for me?</a:t>
            </a:r>
            <a:r>
              <a:rPr lang="en-US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endParaRPr lang="nb-NO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Build trust </a:t>
            </a: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Decision-making</a:t>
            </a:r>
            <a:r>
              <a:rPr lang="nb-NO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nb-NO" sz="2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authority</a:t>
            </a:r>
            <a:endParaRPr lang="nb-NO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nb-NO" sz="22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Political</a:t>
            </a:r>
            <a:r>
              <a:rPr lang="nb-NO" sz="22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support</a:t>
            </a:r>
          </a:p>
          <a:p>
            <a:endParaRPr lang="nb-NO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7151" y="3988769"/>
            <a:ext cx="7886700" cy="44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Malgun Gothic" panose="020B0503020000020004" pitchFamily="34" charset="-127"/>
                <a:ea typeface="Malgun Gothic" panose="020B0503020000020004" pitchFamily="34" charset="-127"/>
                <a:cs typeface="+mj-cs"/>
              </a:defRPr>
            </a:lvl1pPr>
          </a:lstStyle>
          <a:p>
            <a:r>
              <a:rPr lang="es-ES" sz="3200" b="1" dirty="0"/>
              <a:t>Sucess Factors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592801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err="1"/>
              <a:t>Lessons</a:t>
            </a:r>
            <a:r>
              <a:rPr lang="es-ES" b="1" dirty="0"/>
              <a:t> </a:t>
            </a:r>
            <a:r>
              <a:rPr lang="es-ES" b="1" dirty="0" err="1"/>
              <a:t>Learnt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Involve stakeholders with direct link to the enterprises</a:t>
            </a:r>
          </a:p>
          <a:p>
            <a:r>
              <a:rPr lang="en-GB" sz="3200" dirty="0"/>
              <a:t>If top level – ensure operational capacity </a:t>
            </a:r>
          </a:p>
          <a:p>
            <a:r>
              <a:rPr lang="en-GB" sz="3200" dirty="0"/>
              <a:t>Avoid bottlenecks</a:t>
            </a:r>
          </a:p>
          <a:p>
            <a:r>
              <a:rPr lang="en-GB" sz="3200" dirty="0"/>
              <a:t>Get results 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650743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60</Words>
  <Application>Microsoft Macintosh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Malgun Gothic</vt:lpstr>
      <vt:lpstr>Arial</vt:lpstr>
      <vt:lpstr>Calibri</vt:lpstr>
      <vt:lpstr>Lucida Sans Unicode</vt:lpstr>
      <vt:lpstr>Office Theme</vt:lpstr>
      <vt:lpstr>PowerPoint Presentation</vt:lpstr>
      <vt:lpstr>PowerPoint Presentation</vt:lpstr>
      <vt:lpstr>Main Challenges</vt:lpstr>
      <vt:lpstr>Lessons Learnt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Luis Miranda</dc:creator>
  <cp:lastModifiedBy>Noelia Cantero</cp:lastModifiedBy>
  <cp:revision>35</cp:revision>
  <dcterms:created xsi:type="dcterms:W3CDTF">2018-07-25T11:41:46Z</dcterms:created>
  <dcterms:modified xsi:type="dcterms:W3CDTF">2019-10-01T14:27:26Z</dcterms:modified>
</cp:coreProperties>
</file>