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6"/>
  </p:notesMasterIdLst>
  <p:handoutMasterIdLst>
    <p:handoutMasterId r:id="rId27"/>
  </p:handoutMasterIdLst>
  <p:sldIdLst>
    <p:sldId id="355" r:id="rId7"/>
    <p:sldId id="366" r:id="rId8"/>
    <p:sldId id="364" r:id="rId9"/>
    <p:sldId id="354" r:id="rId10"/>
    <p:sldId id="356" r:id="rId11"/>
    <p:sldId id="345" r:id="rId12"/>
    <p:sldId id="363" r:id="rId13"/>
    <p:sldId id="362" r:id="rId14"/>
    <p:sldId id="357" r:id="rId15"/>
    <p:sldId id="260" r:id="rId16"/>
    <p:sldId id="360" r:id="rId17"/>
    <p:sldId id="368" r:id="rId18"/>
    <p:sldId id="370" r:id="rId19"/>
    <p:sldId id="371" r:id="rId20"/>
    <p:sldId id="372" r:id="rId21"/>
    <p:sldId id="374" r:id="rId22"/>
    <p:sldId id="309" r:id="rId23"/>
    <p:sldId id="369" r:id="rId24"/>
    <p:sldId id="3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8387A4-41DE-47F8-BFA7-7B4F29D31C83}">
          <p14:sldIdLst>
            <p14:sldId id="355"/>
            <p14:sldId id="366"/>
            <p14:sldId id="364"/>
            <p14:sldId id="354"/>
            <p14:sldId id="356"/>
            <p14:sldId id="345"/>
            <p14:sldId id="363"/>
            <p14:sldId id="362"/>
            <p14:sldId id="357"/>
            <p14:sldId id="260"/>
            <p14:sldId id="360"/>
            <p14:sldId id="368"/>
            <p14:sldId id="370"/>
            <p14:sldId id="371"/>
            <p14:sldId id="372"/>
            <p14:sldId id="374"/>
            <p14:sldId id="309"/>
            <p14:sldId id="369"/>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1" autoAdjust="0"/>
    <p:restoredTop sz="70985" autoAdjust="0"/>
  </p:normalViewPr>
  <p:slideViewPr>
    <p:cSldViewPr>
      <p:cViewPr varScale="1">
        <p:scale>
          <a:sx n="79" d="100"/>
          <a:sy n="79" d="100"/>
        </p:scale>
        <p:origin x="228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artolini_d\LocalData\trend%20in%20jobs_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file:///\\FS-CH-1.main.oecd.org\Users3\Meghnagi_m\Desktop\educ_uoe_enra13%20(1).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FS-CH-1.main.oecd.org\Users3\Meghnagi_m\Desktop\educ_uoe_enra13%20(1).xls"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FS-CH-1.main.oecd.org\Users3\Meghnagi_m\Desktop\educ_uoe_enra13%20(1).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19022657013647E-2"/>
          <c:y val="4.2374936711891666E-2"/>
          <c:w val="0.96807272528433941"/>
          <c:h val="0.69880518230644062"/>
        </c:manualLayout>
      </c:layout>
      <c:lineChart>
        <c:grouping val="standard"/>
        <c:varyColors val="0"/>
        <c:ser>
          <c:idx val="0"/>
          <c:order val="0"/>
          <c:tx>
            <c:strRef>
              <c:f>Sheet1!$B$4</c:f>
              <c:strCache>
                <c:ptCount val="1"/>
                <c:pt idx="0">
                  <c:v>Country average</c:v>
                </c:pt>
              </c:strCache>
            </c:strRef>
          </c:tx>
          <c:spPr>
            <a:ln w="25400">
              <a:noFill/>
            </a:ln>
            <a:effectLst/>
          </c:spPr>
          <c:marker>
            <c:symbol val="diamond"/>
            <c:size val="6"/>
            <c:spPr>
              <a:solidFill>
                <a:schemeClr val="accent6">
                  <a:lumMod val="75000"/>
                </a:schemeClr>
              </a:solidFill>
              <a:ln w="6350" cap="flat" cmpd="sng" algn="ctr">
                <a:solidFill>
                  <a:srgbClr val="000000"/>
                </a:solidFill>
                <a:prstDash val="solid"/>
                <a:round/>
              </a:ln>
              <a:effectLst/>
            </c:spPr>
          </c:marker>
          <c:cat>
            <c:strRef>
              <c:f>Sheet1!$A$5:$A$25</c:f>
              <c:strCache>
                <c:ptCount val="21"/>
                <c:pt idx="0">
                  <c:v>Bulgaria</c:v>
                </c:pt>
                <c:pt idx="1">
                  <c:v>Slovakia</c:v>
                </c:pt>
                <c:pt idx="2">
                  <c:v>Hungary</c:v>
                </c:pt>
                <c:pt idx="3">
                  <c:v>Czech Republic</c:v>
                </c:pt>
                <c:pt idx="4">
                  <c:v>Slovenia</c:v>
                </c:pt>
                <c:pt idx="5">
                  <c:v>Sweden</c:v>
                </c:pt>
                <c:pt idx="6">
                  <c:v>Greece</c:v>
                </c:pt>
                <c:pt idx="7">
                  <c:v>Croatia</c:v>
                </c:pt>
                <c:pt idx="8">
                  <c:v>Belgium</c:v>
                </c:pt>
                <c:pt idx="9">
                  <c:v>Norway</c:v>
                </c:pt>
                <c:pt idx="10">
                  <c:v>Finland</c:v>
                </c:pt>
                <c:pt idx="11">
                  <c:v>France</c:v>
                </c:pt>
                <c:pt idx="12">
                  <c:v>Portugal</c:v>
                </c:pt>
                <c:pt idx="13">
                  <c:v>United Kingdom</c:v>
                </c:pt>
                <c:pt idx="14">
                  <c:v>Ireland</c:v>
                </c:pt>
                <c:pt idx="15">
                  <c:v>Austria</c:v>
                </c:pt>
                <c:pt idx="16">
                  <c:v>Denmark</c:v>
                </c:pt>
                <c:pt idx="17">
                  <c:v>Poland</c:v>
                </c:pt>
                <c:pt idx="18">
                  <c:v>Italy</c:v>
                </c:pt>
                <c:pt idx="19">
                  <c:v>Spain</c:v>
                </c:pt>
                <c:pt idx="20">
                  <c:v>Switzerland</c:v>
                </c:pt>
              </c:strCache>
            </c:strRef>
          </c:cat>
          <c:val>
            <c:numRef>
              <c:f>Sheet1!$B$5:$B$25</c:f>
              <c:numCache>
                <c:formatCode>_(* #,##0.0_);_(* \(#,##0.0\);_(* "-"??_);_(@_)</c:formatCode>
                <c:ptCount val="21"/>
                <c:pt idx="0">
                  <c:v>5.5141609999999996</c:v>
                </c:pt>
                <c:pt idx="1">
                  <c:v>12.05498</c:v>
                </c:pt>
                <c:pt idx="2">
                  <c:v>13.154299999999999</c:v>
                </c:pt>
                <c:pt idx="3">
                  <c:v>13.36693</c:v>
                </c:pt>
                <c:pt idx="4">
                  <c:v>22.091280000000001</c:v>
                </c:pt>
                <c:pt idx="5">
                  <c:v>24.892720000000001</c:v>
                </c:pt>
                <c:pt idx="6">
                  <c:v>24.924299999999999</c:v>
                </c:pt>
                <c:pt idx="7">
                  <c:v>25.30132</c:v>
                </c:pt>
                <c:pt idx="8">
                  <c:v>26.553709999999999</c:v>
                </c:pt>
                <c:pt idx="9">
                  <c:v>26.592379999999999</c:v>
                </c:pt>
                <c:pt idx="10">
                  <c:v>27.376860000000001</c:v>
                </c:pt>
                <c:pt idx="11">
                  <c:v>27.57535</c:v>
                </c:pt>
                <c:pt idx="12">
                  <c:v>28.269729999999999</c:v>
                </c:pt>
                <c:pt idx="13">
                  <c:v>29.078299999999999</c:v>
                </c:pt>
                <c:pt idx="14">
                  <c:v>29.616399999999999</c:v>
                </c:pt>
                <c:pt idx="15">
                  <c:v>30.14584</c:v>
                </c:pt>
                <c:pt idx="16">
                  <c:v>31.24192</c:v>
                </c:pt>
                <c:pt idx="17">
                  <c:v>31.77976</c:v>
                </c:pt>
                <c:pt idx="18">
                  <c:v>33.034399999999998</c:v>
                </c:pt>
                <c:pt idx="19">
                  <c:v>35.75517</c:v>
                </c:pt>
                <c:pt idx="20">
                  <c:v>38.775620000000004</c:v>
                </c:pt>
              </c:numCache>
            </c:numRef>
          </c:val>
          <c:smooth val="0"/>
          <c:extLst>
            <c:ext xmlns:c16="http://schemas.microsoft.com/office/drawing/2014/chart" uri="{C3380CC4-5D6E-409C-BE32-E72D297353CC}">
              <c16:uniqueId val="{00000000-6F03-432A-A2CA-F58CF278F7FC}"/>
            </c:ext>
          </c:extLst>
        </c:ser>
        <c:ser>
          <c:idx val="1"/>
          <c:order val="1"/>
          <c:tx>
            <c:strRef>
              <c:f>Sheet1!$E$4</c:f>
              <c:strCache>
                <c:ptCount val="1"/>
                <c:pt idx="0">
                  <c:v>Bottom region</c:v>
                </c:pt>
              </c:strCache>
            </c:strRef>
          </c:tx>
          <c:spPr>
            <a:ln w="25400">
              <a:noFill/>
            </a:ln>
            <a:effectLst/>
          </c:spPr>
          <c:marker>
            <c:symbol val="dash"/>
            <c:size val="7"/>
            <c:spPr>
              <a:solidFill>
                <a:srgbClr val="000000"/>
              </a:solidFill>
              <a:ln w="6350" cap="flat" cmpd="sng" algn="ctr">
                <a:solidFill>
                  <a:srgbClr val="000000"/>
                </a:solidFill>
                <a:prstDash val="solid"/>
                <a:round/>
              </a:ln>
              <a:effectLst/>
            </c:spPr>
          </c:marker>
          <c:dLbls>
            <c:dLbl>
              <c:idx val="0"/>
              <c:layout>
                <c:manualLayout>
                  <c:x val="-5.728820140997936E-2"/>
                  <c:y val="2.3023445247507643E-2"/>
                </c:manualLayout>
              </c:layout>
              <c:tx>
                <c:strRef>
                  <c:f>Sheet1!$D$5</c:f>
                  <c:strCache>
                    <c:ptCount val="1"/>
                    <c:pt idx="0">
                      <c:v>North-West</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{ACC36A47-297C-454A-8351-9C718E50E5A1}</c15:txfldGUID>
                      <c15:f>Sheet1!$D$5</c15:f>
                      <c15:dlblFieldTableCache>
                        <c:ptCount val="1"/>
                        <c:pt idx="0">
                          <c:v>North-West</c:v>
                        </c:pt>
                      </c15:dlblFieldTableCache>
                    </c15:dlblFTEntry>
                  </c15:dlblFieldTable>
                  <c15:showDataLabelsRange val="0"/>
                </c:ext>
                <c:ext xmlns:c16="http://schemas.microsoft.com/office/drawing/2014/chart" uri="{C3380CC4-5D6E-409C-BE32-E72D297353CC}">
                  <c16:uniqueId val="{00000001-6F03-432A-A2CA-F58CF278F7FC}"/>
                </c:ext>
              </c:extLst>
            </c:dLbl>
            <c:dLbl>
              <c:idx val="1"/>
              <c:layout>
                <c:manualLayout>
                  <c:x val="-3.3913036627478972E-2"/>
                  <c:y val="5.2247495412939701E-2"/>
                </c:manualLayout>
              </c:layout>
              <c:tx>
                <c:strRef>
                  <c:f>Sheet1!$D$6</c:f>
                  <c:strCache>
                    <c:ptCount val="1"/>
                    <c:pt idx="0">
                      <c:v>Bratislava</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{E9494ADB-B73F-4D51-8C88-58769CCCCD2F}</c15:txfldGUID>
                      <c15:f>Sheet1!$D$6</c15:f>
                      <c15:dlblFieldTableCache>
                        <c:ptCount val="1"/>
                        <c:pt idx="0">
                          <c:v>Bratislava</c:v>
                        </c:pt>
                      </c15:dlblFieldTableCache>
                    </c15:dlblFTEntry>
                  </c15:dlblFieldTable>
                  <c15:showDataLabelsRange val="0"/>
                </c:ext>
                <c:ext xmlns:c16="http://schemas.microsoft.com/office/drawing/2014/chart" uri="{C3380CC4-5D6E-409C-BE32-E72D297353CC}">
                  <c16:uniqueId val="{00000002-6F03-432A-A2CA-F58CF278F7FC}"/>
                </c:ext>
              </c:extLst>
            </c:dLbl>
            <c:dLbl>
              <c:idx val="2"/>
              <c:layout>
                <c:manualLayout>
                  <c:x val="-7.2934066120114452E-2"/>
                  <c:y val="2.6675039455906713E-2"/>
                </c:manualLayout>
              </c:layout>
              <c:tx>
                <c:strRef>
                  <c:f>Sheet1!$D$7</c:f>
                  <c:strCache>
                    <c:ptCount val="1"/>
                    <c:pt idx="0">
                      <c:v>Central Hungary</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{88D09A7D-8AED-4BF3-BC68-F625CC8233F5}</c15:txfldGUID>
                      <c15:f>Sheet1!$D$7</c15:f>
                      <c15:dlblFieldTableCache>
                        <c:ptCount val="1"/>
                        <c:pt idx="0">
                          <c:v>Central Hungary</c:v>
                        </c:pt>
                      </c15:dlblFieldTableCache>
                    </c15:dlblFTEntry>
                  </c15:dlblFieldTable>
                  <c15:showDataLabelsRange val="0"/>
                </c:ext>
                <c:ext xmlns:c16="http://schemas.microsoft.com/office/drawing/2014/chart" uri="{C3380CC4-5D6E-409C-BE32-E72D297353CC}">
                  <c16:uniqueId val="{00000003-6F03-432A-A2CA-F58CF278F7FC}"/>
                </c:ext>
              </c:extLst>
            </c:dLbl>
            <c:dLbl>
              <c:idx val="3"/>
              <c:layout>
                <c:manualLayout>
                  <c:x val="-5.3525326639935825E-2"/>
                  <c:y val="3.3978227872704853E-2"/>
                </c:manualLayout>
              </c:layout>
              <c:tx>
                <c:strRef>
                  <c:f>Sheet1!$D$8</c:f>
                  <c:strCache>
                    <c:ptCount val="1"/>
                    <c:pt idx="0">
                      <c:v>Central Bohemia</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{9A8F8BA4-AF27-4721-AFDB-ED2CD728BDF6}</c15:txfldGUID>
                      <c15:f>Sheet1!$D$8</c15:f>
                      <c15:dlblFieldTableCache>
                        <c:ptCount val="1"/>
                        <c:pt idx="0">
                          <c:v>Central Bohemia</c:v>
                        </c:pt>
                      </c15:dlblFieldTableCache>
                    </c15:dlblFTEntry>
                  </c15:dlblFieldTable>
                  <c15:showDataLabelsRange val="0"/>
                </c:ext>
                <c:ext xmlns:c16="http://schemas.microsoft.com/office/drawing/2014/chart" uri="{C3380CC4-5D6E-409C-BE32-E72D297353CC}">
                  <c16:uniqueId val="{00000004-6F03-432A-A2CA-F58CF278F7FC}"/>
                </c:ext>
              </c:extLst>
            </c:dLbl>
            <c:dLbl>
              <c:idx val="4"/>
              <c:layout/>
              <c:tx>
                <c:strRef>
                  <c:f>Sheet1!$D$9</c:f>
                  <c:strCache>
                    <c:ptCount val="1"/>
                    <c:pt idx="0">
                      <c:v>East Slovenia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{8434A564-39BE-4667-9331-35F08E8D5AFF}</c15:txfldGUID>
                      <c15:f>Sheet1!$D$9</c15:f>
                      <c15:dlblFieldTableCache>
                        <c:ptCount val="1"/>
                        <c:pt idx="0">
                          <c:v>East Slovenia</c:v>
                        </c:pt>
                      </c15:dlblFieldTableCache>
                    </c15:dlblFTEntry>
                  </c15:dlblFieldTable>
                  <c15:showDataLabelsRange val="0"/>
                </c:ext>
                <c:ext xmlns:c16="http://schemas.microsoft.com/office/drawing/2014/chart" uri="{C3380CC4-5D6E-409C-BE32-E72D297353CC}">
                  <c16:uniqueId val="{00000005-6F03-432A-A2CA-F58CF278F7FC}"/>
                </c:ext>
              </c:extLst>
            </c:dLbl>
            <c:dLbl>
              <c:idx val="5"/>
              <c:layout/>
              <c:tx>
                <c:strRef>
                  <c:f>Sheet1!$D$10</c:f>
                  <c:strCache>
                    <c:ptCount val="1"/>
                    <c:pt idx="0">
                      <c:v>Stockholm</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{C251B113-C571-4F82-A1CF-5868FF42382B}</c15:txfldGUID>
                      <c15:f>Sheet1!$D$10</c15:f>
                      <c15:dlblFieldTableCache>
                        <c:ptCount val="1"/>
                        <c:pt idx="0">
                          <c:v>Stockholm</c:v>
                        </c:pt>
                      </c15:dlblFieldTableCache>
                    </c15:dlblFTEntry>
                  </c15:dlblFieldTable>
                  <c15:showDataLabelsRange val="0"/>
                </c:ext>
                <c:ext xmlns:c16="http://schemas.microsoft.com/office/drawing/2014/chart" uri="{C3380CC4-5D6E-409C-BE32-E72D297353CC}">
                  <c16:uniqueId val="{00000006-6F03-432A-A2CA-F58CF278F7FC}"/>
                </c:ext>
              </c:extLst>
            </c:dLbl>
            <c:dLbl>
              <c:idx val="6"/>
              <c:layout/>
              <c:tx>
                <c:strRef>
                  <c:f>Sheet1!$D$11</c:f>
                  <c:strCache>
                    <c:ptCount val="1"/>
                    <c:pt idx="0">
                      <c:v>Attica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{D37621AE-4C97-4CB7-81CC-ABDE30887DE1}</c15:txfldGUID>
                      <c15:f>Sheet1!$D$11</c15:f>
                      <c15:dlblFieldTableCache>
                        <c:ptCount val="1"/>
                        <c:pt idx="0">
                          <c:v>Attica</c:v>
                        </c:pt>
                      </c15:dlblFieldTableCache>
                    </c15:dlblFTEntry>
                  </c15:dlblFieldTable>
                  <c15:showDataLabelsRange val="0"/>
                </c:ext>
                <c:ext xmlns:c16="http://schemas.microsoft.com/office/drawing/2014/chart" uri="{C3380CC4-5D6E-409C-BE32-E72D297353CC}">
                  <c16:uniqueId val="{00000007-6F03-432A-A2CA-F58CF278F7FC}"/>
                </c:ext>
              </c:extLst>
            </c:dLbl>
            <c:dLbl>
              <c:idx val="7"/>
              <c:layout/>
              <c:tx>
                <c:strRef>
                  <c:f>Sheet1!$D$12</c:f>
                  <c:strCache>
                    <c:ptCount val="1"/>
                    <c:pt idx="0">
                      <c:v>Continental Croatia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{0F36B511-5833-4767-A166-C29199ECDBF3}</c15:txfldGUID>
                      <c15:f>Sheet1!$D$12</c15:f>
                      <c15:dlblFieldTableCache>
                        <c:ptCount val="1"/>
                        <c:pt idx="0">
                          <c:v>Continental Croatia</c:v>
                        </c:pt>
                      </c15:dlblFieldTableCache>
                    </c15:dlblFTEntry>
                  </c15:dlblFieldTable>
                  <c15:showDataLabelsRange val="0"/>
                </c:ext>
                <c:ext xmlns:c16="http://schemas.microsoft.com/office/drawing/2014/chart" uri="{C3380CC4-5D6E-409C-BE32-E72D297353CC}">
                  <c16:uniqueId val="{00000008-6F03-432A-A2CA-F58CF278F7FC}"/>
                </c:ext>
              </c:extLst>
            </c:dLbl>
            <c:dLbl>
              <c:idx val="8"/>
              <c:layout/>
              <c:tx>
                <c:strRef>
                  <c:f>Sheet1!$D$13</c:f>
                  <c:strCache>
                    <c:ptCount val="1"/>
                    <c:pt idx="0">
                      <c:v>Flemish Brabant</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{3FCB19AF-F8F6-45CD-A149-DAAE5A2615CC}</c15:txfldGUID>
                      <c15:f>Sheet1!$D$13</c15:f>
                      <c15:dlblFieldTableCache>
                        <c:ptCount val="1"/>
                        <c:pt idx="0">
                          <c:v>Flemish Brabant</c:v>
                        </c:pt>
                      </c15:dlblFieldTableCache>
                    </c15:dlblFTEntry>
                  </c15:dlblFieldTable>
                  <c15:showDataLabelsRange val="0"/>
                </c:ext>
                <c:ext xmlns:c16="http://schemas.microsoft.com/office/drawing/2014/chart" uri="{C3380CC4-5D6E-409C-BE32-E72D297353CC}">
                  <c16:uniqueId val="{00000009-6F03-432A-A2CA-F58CF278F7FC}"/>
                </c:ext>
              </c:extLst>
            </c:dLbl>
            <c:dLbl>
              <c:idx val="9"/>
              <c:layout/>
              <c:tx>
                <c:strRef>
                  <c:f>Sheet1!$D$14</c:f>
                  <c:strCache>
                    <c:ptCount val="1"/>
                    <c:pt idx="0">
                      <c:v>Oslo and Akershus</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{7DE99062-69F2-4DB1-9CBA-8F8054E5DD34}</c15:txfldGUID>
                      <c15:f>Sheet1!$D$14</c15:f>
                      <c15:dlblFieldTableCache>
                        <c:ptCount val="1"/>
                        <c:pt idx="0">
                          <c:v>Oslo and Akershus</c:v>
                        </c:pt>
                      </c15:dlblFieldTableCache>
                    </c15:dlblFTEntry>
                  </c15:dlblFieldTable>
                  <c15:showDataLabelsRange val="0"/>
                </c:ext>
                <c:ext xmlns:c16="http://schemas.microsoft.com/office/drawing/2014/chart" uri="{C3380CC4-5D6E-409C-BE32-E72D297353CC}">
                  <c16:uniqueId val="{0000000A-6F03-432A-A2CA-F58CF278F7FC}"/>
                </c:ext>
              </c:extLst>
            </c:dLbl>
            <c:dLbl>
              <c:idx val="10"/>
              <c:layout/>
              <c:tx>
                <c:strRef>
                  <c:f>Sheet1!$D$15</c:f>
                  <c:strCache>
                    <c:ptCount val="1"/>
                    <c:pt idx="0">
                      <c:v>Helsinki-Uusimaa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{D77FE296-C95D-49BD-88A4-15F825B370DD}</c15:txfldGUID>
                      <c15:f>Sheet1!$D$15</c15:f>
                      <c15:dlblFieldTableCache>
                        <c:ptCount val="1"/>
                        <c:pt idx="0">
                          <c:v>Helsinki-Uusimaa</c:v>
                        </c:pt>
                      </c15:dlblFieldTableCache>
                    </c15:dlblFTEntry>
                  </c15:dlblFieldTable>
                  <c15:showDataLabelsRange val="0"/>
                </c:ext>
                <c:ext xmlns:c16="http://schemas.microsoft.com/office/drawing/2014/chart" uri="{C3380CC4-5D6E-409C-BE32-E72D297353CC}">
                  <c16:uniqueId val="{0000000B-6F03-432A-A2CA-F58CF278F7FC}"/>
                </c:ext>
              </c:extLst>
            </c:dLbl>
            <c:dLbl>
              <c:idx val="11"/>
              <c:layout/>
              <c:tx>
                <c:strRef>
                  <c:f>Sheet1!$D$16</c:f>
                  <c:strCache>
                    <c:ptCount val="1"/>
                    <c:pt idx="0">
                      <c:v>Ile-de-France</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{35EE6B7A-F359-45A2-9692-F74D44AC8C2B}</c15:txfldGUID>
                      <c15:f>Sheet1!$D$16</c15:f>
                      <c15:dlblFieldTableCache>
                        <c:ptCount val="1"/>
                        <c:pt idx="0">
                          <c:v>Ile-de-France</c:v>
                        </c:pt>
                      </c15:dlblFieldTableCache>
                    </c15:dlblFTEntry>
                  </c15:dlblFieldTable>
                  <c15:showDataLabelsRange val="0"/>
                </c:ext>
                <c:ext xmlns:c16="http://schemas.microsoft.com/office/drawing/2014/chart" uri="{C3380CC4-5D6E-409C-BE32-E72D297353CC}">
                  <c16:uniqueId val="{0000000C-6F03-432A-A2CA-F58CF278F7FC}"/>
                </c:ext>
              </c:extLst>
            </c:dLbl>
            <c:dLbl>
              <c:idx val="12"/>
              <c:layout/>
              <c:tx>
                <c:strRef>
                  <c:f>Sheet1!$D$17</c:f>
                  <c:strCache>
                    <c:ptCount val="1"/>
                    <c:pt idx="0">
                      <c:v>North</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{89CB6888-C852-40E2-A223-F4EE57CFAE6C}</c15:txfldGUID>
                      <c15:f>Sheet1!$D$17</c15:f>
                      <c15:dlblFieldTableCache>
                        <c:ptCount val="1"/>
                        <c:pt idx="0">
                          <c:v>North</c:v>
                        </c:pt>
                      </c15:dlblFieldTableCache>
                    </c15:dlblFTEntry>
                  </c15:dlblFieldTable>
                  <c15:showDataLabelsRange val="0"/>
                </c:ext>
                <c:ext xmlns:c16="http://schemas.microsoft.com/office/drawing/2014/chart" uri="{C3380CC4-5D6E-409C-BE32-E72D297353CC}">
                  <c16:uniqueId val="{0000000D-6F03-432A-A2CA-F58CF278F7FC}"/>
                </c:ext>
              </c:extLst>
            </c:dLbl>
            <c:dLbl>
              <c:idx val="13"/>
              <c:layout/>
              <c:tx>
                <c:strRef>
                  <c:f>Sheet1!$D$18</c:f>
                  <c:strCache>
                    <c:ptCount val="1"/>
                    <c:pt idx="0">
                      <c:v>West Midlands</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{D3773464-E3C5-487F-A51E-CC22B6C51F05}</c15:txfldGUID>
                      <c15:f>Sheet1!$D$18</c15:f>
                      <c15:dlblFieldTableCache>
                        <c:ptCount val="1"/>
                        <c:pt idx="0">
                          <c:v>West Midlands</c:v>
                        </c:pt>
                      </c15:dlblFieldTableCache>
                    </c15:dlblFTEntry>
                  </c15:dlblFieldTable>
                  <c15:showDataLabelsRange val="0"/>
                </c:ext>
                <c:ext xmlns:c16="http://schemas.microsoft.com/office/drawing/2014/chart" uri="{C3380CC4-5D6E-409C-BE32-E72D297353CC}">
                  <c16:uniqueId val="{0000000E-6F03-432A-A2CA-F58CF278F7FC}"/>
                </c:ext>
              </c:extLst>
            </c:dLbl>
            <c:dLbl>
              <c:idx val="14"/>
              <c:layout/>
              <c:tx>
                <c:strRef>
                  <c:f>Sheet1!$D$19</c:f>
                  <c:strCache>
                    <c:ptCount val="1"/>
                    <c:pt idx="0">
                      <c:v>Southern and Eastern</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{5AE1CA9B-C239-4C1F-8A32-672CD5005CCC}</c15:txfldGUID>
                      <c15:f>Sheet1!$D$19</c15:f>
                      <c15:dlblFieldTableCache>
                        <c:ptCount val="1"/>
                        <c:pt idx="0">
                          <c:v>Southern and Eastern</c:v>
                        </c:pt>
                      </c15:dlblFieldTableCache>
                    </c15:dlblFTEntry>
                  </c15:dlblFieldTable>
                  <c15:showDataLabelsRange val="0"/>
                </c:ext>
                <c:ext xmlns:c16="http://schemas.microsoft.com/office/drawing/2014/chart" uri="{C3380CC4-5D6E-409C-BE32-E72D297353CC}">
                  <c16:uniqueId val="{0000000F-6F03-432A-A2CA-F58CF278F7FC}"/>
                </c:ext>
              </c:extLst>
            </c:dLbl>
            <c:dLbl>
              <c:idx val="15"/>
              <c:layout/>
              <c:tx>
                <c:strRef>
                  <c:f>Sheet1!$D$20</c:f>
                  <c:strCache>
                    <c:ptCount val="1"/>
                    <c:pt idx="0">
                      <c:v>East Austria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{B5AAA982-4C36-416F-A057-DA16D9714815}</c15:txfldGUID>
                      <c15:f>Sheet1!$D$20</c15:f>
                      <c15:dlblFieldTableCache>
                        <c:ptCount val="1"/>
                        <c:pt idx="0">
                          <c:v>East Austria</c:v>
                        </c:pt>
                      </c15:dlblFieldTableCache>
                    </c15:dlblFTEntry>
                  </c15:dlblFieldTable>
                  <c15:showDataLabelsRange val="0"/>
                </c:ext>
                <c:ext xmlns:c16="http://schemas.microsoft.com/office/drawing/2014/chart" uri="{C3380CC4-5D6E-409C-BE32-E72D297353CC}">
                  <c16:uniqueId val="{00000010-6F03-432A-A2CA-F58CF278F7FC}"/>
                </c:ext>
              </c:extLst>
            </c:dLbl>
            <c:dLbl>
              <c:idx val="16"/>
              <c:layout/>
              <c:tx>
                <c:strRef>
                  <c:f>Sheet1!$D$21</c:f>
                  <c:strCache>
                    <c:ptCount val="1"/>
                    <c:pt idx="0">
                      <c:v>Zealand</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{E1075230-4BCD-4DD2-857C-39B0194E40F0}</c15:txfldGUID>
                      <c15:f>Sheet1!$D$21</c15:f>
                      <c15:dlblFieldTableCache>
                        <c:ptCount val="1"/>
                        <c:pt idx="0">
                          <c:v>Zealand</c:v>
                        </c:pt>
                      </c15:dlblFieldTableCache>
                    </c15:dlblFTEntry>
                  </c15:dlblFieldTable>
                  <c15:showDataLabelsRange val="0"/>
                </c:ext>
                <c:ext xmlns:c16="http://schemas.microsoft.com/office/drawing/2014/chart" uri="{C3380CC4-5D6E-409C-BE32-E72D297353CC}">
                  <c16:uniqueId val="{00000011-6F03-432A-A2CA-F58CF278F7FC}"/>
                </c:ext>
              </c:extLst>
            </c:dLbl>
            <c:dLbl>
              <c:idx val="17"/>
              <c:layout/>
              <c:tx>
                <c:strRef>
                  <c:f>Sheet1!$D$22</c:f>
                  <c:strCache>
                    <c:ptCount val="1"/>
                    <c:pt idx="0">
                      <c:v>Malopolskie</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{62E078F6-9542-40F7-A406-FE544797BDCC}</c15:txfldGUID>
                      <c15:f>Sheet1!$D$22</c15:f>
                      <c15:dlblFieldTableCache>
                        <c:ptCount val="1"/>
                        <c:pt idx="0">
                          <c:v>Malopolskie</c:v>
                        </c:pt>
                      </c15:dlblFieldTableCache>
                    </c15:dlblFTEntry>
                  </c15:dlblFieldTable>
                  <c15:showDataLabelsRange val="0"/>
                </c:ext>
                <c:ext xmlns:c16="http://schemas.microsoft.com/office/drawing/2014/chart" uri="{C3380CC4-5D6E-409C-BE32-E72D297353CC}">
                  <c16:uniqueId val="{00000012-6F03-432A-A2CA-F58CF278F7FC}"/>
                </c:ext>
              </c:extLst>
            </c:dLbl>
            <c:dLbl>
              <c:idx val="18"/>
              <c:layout/>
              <c:tx>
                <c:strRef>
                  <c:f>Sheet1!$D$23</c:f>
                  <c:strCache>
                    <c:ptCount val="1"/>
                    <c:pt idx="0">
                      <c:v>Lombardy</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{16F448A4-3537-42A2-A2B1-2E25418CFD68}</c15:txfldGUID>
                      <c15:f>Sheet1!$D$23</c15:f>
                      <c15:dlblFieldTableCache>
                        <c:ptCount val="1"/>
                        <c:pt idx="0">
                          <c:v>Lombardy</c:v>
                        </c:pt>
                      </c15:dlblFieldTableCache>
                    </c15:dlblFTEntry>
                  </c15:dlblFieldTable>
                  <c15:showDataLabelsRange val="0"/>
                </c:ext>
                <c:ext xmlns:c16="http://schemas.microsoft.com/office/drawing/2014/chart" uri="{C3380CC4-5D6E-409C-BE32-E72D297353CC}">
                  <c16:uniqueId val="{00000013-6F03-432A-A2CA-F58CF278F7FC}"/>
                </c:ext>
              </c:extLst>
            </c:dLbl>
            <c:dLbl>
              <c:idx val="19"/>
              <c:layout/>
              <c:tx>
                <c:strRef>
                  <c:f>Sheet1!$D$24</c:f>
                  <c:strCache>
                    <c:ptCount val="1"/>
                    <c:pt idx="0">
                      <c:v>Madrid</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{47BD8C5B-0534-40D4-A900-79E27FBFBD4B}</c15:txfldGUID>
                      <c15:f>Sheet1!$D$24</c15:f>
                      <c15:dlblFieldTableCache>
                        <c:ptCount val="1"/>
                        <c:pt idx="0">
                          <c:v>Madrid</c:v>
                        </c:pt>
                      </c15:dlblFieldTableCache>
                    </c15:dlblFTEntry>
                  </c15:dlblFieldTable>
                  <c15:showDataLabelsRange val="0"/>
                </c:ext>
                <c:ext xmlns:c16="http://schemas.microsoft.com/office/drawing/2014/chart" uri="{C3380CC4-5D6E-409C-BE32-E72D297353CC}">
                  <c16:uniqueId val="{00000014-6F03-432A-A2CA-F58CF278F7FC}"/>
                </c:ext>
              </c:extLst>
            </c:dLbl>
            <c:dLbl>
              <c:idx val="20"/>
              <c:layout/>
              <c:tx>
                <c:strRef>
                  <c:f>Sheet1!$D$25</c:f>
                  <c:strCache>
                    <c:ptCount val="1"/>
                    <c:pt idx="0">
                      <c:v>Lake Geneva region</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15:dlblFieldTable>
                    <c15:dlblFTEntry>
                      <c15:txfldGUID>{C20446F8-105E-4C09-BB10-9D7F5DF2C1EC}</c15:txfldGUID>
                      <c15:f>Sheet1!$D$25</c15:f>
                      <c15:dlblFieldTableCache>
                        <c:ptCount val="1"/>
                        <c:pt idx="0">
                          <c:v>Lake Geneva region</c:v>
                        </c:pt>
                      </c15:dlblFieldTableCache>
                    </c15:dlblFTEntry>
                  </c15:dlblFieldTable>
                  <c15:showDataLabelsRange val="0"/>
                </c:ext>
                <c:ext xmlns:c16="http://schemas.microsoft.com/office/drawing/2014/chart" uri="{C3380CC4-5D6E-409C-BE32-E72D297353CC}">
                  <c16:uniqueId val="{00000015-6F03-432A-A2CA-F58CF278F7FC}"/>
                </c:ext>
              </c:extLst>
            </c:dLbl>
            <c:spPr>
              <a:noFill/>
              <a:ln>
                <a:noFill/>
              </a:ln>
              <a:effectLst/>
            </c:spPr>
            <c:txPr>
              <a:bodyPr rot="-5400000" vert="horz"/>
              <a:lstStyle/>
              <a:p>
                <a:pPr>
                  <a:defRPr sz="1200" baseline="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Sheet1!$A$5:$A$25</c:f>
              <c:strCache>
                <c:ptCount val="21"/>
                <c:pt idx="0">
                  <c:v>Bulgaria</c:v>
                </c:pt>
                <c:pt idx="1">
                  <c:v>Slovakia</c:v>
                </c:pt>
                <c:pt idx="2">
                  <c:v>Hungary</c:v>
                </c:pt>
                <c:pt idx="3">
                  <c:v>Czech Republic</c:v>
                </c:pt>
                <c:pt idx="4">
                  <c:v>Slovenia</c:v>
                </c:pt>
                <c:pt idx="5">
                  <c:v>Sweden</c:v>
                </c:pt>
                <c:pt idx="6">
                  <c:v>Greece</c:v>
                </c:pt>
                <c:pt idx="7">
                  <c:v>Croatia</c:v>
                </c:pt>
                <c:pt idx="8">
                  <c:v>Belgium</c:v>
                </c:pt>
                <c:pt idx="9">
                  <c:v>Norway</c:v>
                </c:pt>
                <c:pt idx="10">
                  <c:v>Finland</c:v>
                </c:pt>
                <c:pt idx="11">
                  <c:v>France</c:v>
                </c:pt>
                <c:pt idx="12">
                  <c:v>Portugal</c:v>
                </c:pt>
                <c:pt idx="13">
                  <c:v>United Kingdom</c:v>
                </c:pt>
                <c:pt idx="14">
                  <c:v>Ireland</c:v>
                </c:pt>
                <c:pt idx="15">
                  <c:v>Austria</c:v>
                </c:pt>
                <c:pt idx="16">
                  <c:v>Denmark</c:v>
                </c:pt>
                <c:pt idx="17">
                  <c:v>Poland</c:v>
                </c:pt>
                <c:pt idx="18">
                  <c:v>Italy</c:v>
                </c:pt>
                <c:pt idx="19">
                  <c:v>Spain</c:v>
                </c:pt>
                <c:pt idx="20">
                  <c:v>Switzerland</c:v>
                </c:pt>
              </c:strCache>
            </c:strRef>
          </c:cat>
          <c:val>
            <c:numRef>
              <c:f>Sheet1!$E$5:$E$25</c:f>
              <c:numCache>
                <c:formatCode>_(* #,##0.0_);_(* \(#,##0.0\);_(* "-"??_);_(@_)</c:formatCode>
                <c:ptCount val="21"/>
                <c:pt idx="0">
                  <c:v>2.868331</c:v>
                </c:pt>
                <c:pt idx="1">
                  <c:v>6.3209150000000003</c:v>
                </c:pt>
                <c:pt idx="2">
                  <c:v>6.4474600000000004</c:v>
                </c:pt>
                <c:pt idx="3">
                  <c:v>9.5824999999999996</c:v>
                </c:pt>
                <c:pt idx="4">
                  <c:v>22.025300000000001</c:v>
                </c:pt>
                <c:pt idx="5">
                  <c:v>24.088480000000001</c:v>
                </c:pt>
                <c:pt idx="6">
                  <c:v>18.705490000000001</c:v>
                </c:pt>
                <c:pt idx="7">
                  <c:v>24.564039999999999</c:v>
                </c:pt>
                <c:pt idx="8">
                  <c:v>22.640260000000001</c:v>
                </c:pt>
                <c:pt idx="9">
                  <c:v>23.382180000000002</c:v>
                </c:pt>
                <c:pt idx="10">
                  <c:v>25.163499999999999</c:v>
                </c:pt>
                <c:pt idx="11">
                  <c:v>21.724350000000001</c:v>
                </c:pt>
                <c:pt idx="12">
                  <c:v>27.06025</c:v>
                </c:pt>
                <c:pt idx="13">
                  <c:v>27.315539999999999</c:v>
                </c:pt>
                <c:pt idx="14">
                  <c:v>29.13298</c:v>
                </c:pt>
                <c:pt idx="15">
                  <c:v>28.903510000000001</c:v>
                </c:pt>
                <c:pt idx="16">
                  <c:v>28.311060000000001</c:v>
                </c:pt>
                <c:pt idx="17">
                  <c:v>25.509060000000002</c:v>
                </c:pt>
                <c:pt idx="18">
                  <c:v>27.294619999999998</c:v>
                </c:pt>
                <c:pt idx="19">
                  <c:v>28.040299999999998</c:v>
                </c:pt>
                <c:pt idx="20">
                  <c:v>36.497880000000002</c:v>
                </c:pt>
              </c:numCache>
            </c:numRef>
          </c:val>
          <c:smooth val="0"/>
          <c:extLst>
            <c:ext xmlns:c16="http://schemas.microsoft.com/office/drawing/2014/chart" uri="{C3380CC4-5D6E-409C-BE32-E72D297353CC}">
              <c16:uniqueId val="{00000016-6F03-432A-A2CA-F58CF278F7FC}"/>
            </c:ext>
          </c:extLst>
        </c:ser>
        <c:ser>
          <c:idx val="2"/>
          <c:order val="2"/>
          <c:tx>
            <c:strRef>
              <c:f>Sheet1!$H$4</c:f>
              <c:strCache>
                <c:ptCount val="1"/>
                <c:pt idx="0">
                  <c:v>Top region</c:v>
                </c:pt>
              </c:strCache>
            </c:strRef>
          </c:tx>
          <c:spPr>
            <a:ln w="25400">
              <a:noFill/>
            </a:ln>
            <a:effectLst/>
          </c:spPr>
          <c:marker>
            <c:symbol val="square"/>
            <c:size val="5"/>
            <c:spPr>
              <a:solidFill>
                <a:srgbClr val="000000"/>
              </a:solidFill>
              <a:ln w="6350" cap="flat" cmpd="sng" algn="ctr">
                <a:solidFill>
                  <a:srgbClr val="000000"/>
                </a:solidFill>
                <a:prstDash val="solid"/>
                <a:round/>
              </a:ln>
              <a:effectLst/>
            </c:spPr>
          </c:marker>
          <c:dLbls>
            <c:dLbl>
              <c:idx val="0"/>
              <c:layout/>
              <c:tx>
                <c:strRef>
                  <c:f>Sheet1!$G$5</c:f>
                  <c:strCache>
                    <c:ptCount val="1"/>
                    <c:pt idx="0">
                      <c:v>South-East</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{34FE15A4-C62F-44F5-8714-6EA8B8D6D226}</c15:txfldGUID>
                      <c15:f>Sheet1!$G$5</c15:f>
                      <c15:dlblFieldTableCache>
                        <c:ptCount val="1"/>
                        <c:pt idx="0">
                          <c:v>South-East</c:v>
                        </c:pt>
                      </c15:dlblFieldTableCache>
                    </c15:dlblFTEntry>
                  </c15:dlblFieldTable>
                  <c15:showDataLabelsRange val="0"/>
                </c:ext>
                <c:ext xmlns:c16="http://schemas.microsoft.com/office/drawing/2014/chart" uri="{C3380CC4-5D6E-409C-BE32-E72D297353CC}">
                  <c16:uniqueId val="{00000017-6F03-432A-A2CA-F58CF278F7FC}"/>
                </c:ext>
              </c:extLst>
            </c:dLbl>
            <c:dLbl>
              <c:idx val="1"/>
              <c:layout/>
              <c:tx>
                <c:strRef>
                  <c:f>Sheet1!$G$6</c:f>
                  <c:strCache>
                    <c:ptCount val="1"/>
                    <c:pt idx="0">
                      <c:v>Central Slovakia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{546D3CF1-5D64-4940-8336-24A732E8236D}</c15:txfldGUID>
                      <c15:f>Sheet1!$G$6</c15:f>
                      <c15:dlblFieldTableCache>
                        <c:ptCount val="1"/>
                        <c:pt idx="0">
                          <c:v>Central Slovakia</c:v>
                        </c:pt>
                      </c15:dlblFieldTableCache>
                    </c15:dlblFTEntry>
                  </c15:dlblFieldTable>
                  <c15:showDataLabelsRange val="0"/>
                </c:ext>
                <c:ext xmlns:c16="http://schemas.microsoft.com/office/drawing/2014/chart" uri="{C3380CC4-5D6E-409C-BE32-E72D297353CC}">
                  <c16:uniqueId val="{00000018-6F03-432A-A2CA-F58CF278F7FC}"/>
                </c:ext>
              </c:extLst>
            </c:dLbl>
            <c:dLbl>
              <c:idx val="2"/>
              <c:layout/>
              <c:tx>
                <c:strRef>
                  <c:f>Sheet1!$G$7</c:f>
                  <c:strCache>
                    <c:ptCount val="1"/>
                    <c:pt idx="0">
                      <c:v>North Great Plain</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{CCA34AFD-07A6-4D14-A9BB-868E95BC68D5}</c15:txfldGUID>
                      <c15:f>Sheet1!$G$7</c15:f>
                      <c15:dlblFieldTableCache>
                        <c:ptCount val="1"/>
                        <c:pt idx="0">
                          <c:v>North Great Plain</c:v>
                        </c:pt>
                      </c15:dlblFieldTableCache>
                    </c15:dlblFTEntry>
                  </c15:dlblFieldTable>
                  <c15:showDataLabelsRange val="0"/>
                </c:ext>
                <c:ext xmlns:c16="http://schemas.microsoft.com/office/drawing/2014/chart" uri="{C3380CC4-5D6E-409C-BE32-E72D297353CC}">
                  <c16:uniqueId val="{00000019-6F03-432A-A2CA-F58CF278F7FC}"/>
                </c:ext>
              </c:extLst>
            </c:dLbl>
            <c:dLbl>
              <c:idx val="3"/>
              <c:layout>
                <c:manualLayout>
                  <c:x val="-2.8146634683792082E-2"/>
                  <c:y val="-0.11340011437828158"/>
                </c:manualLayout>
              </c:layout>
              <c:tx>
                <c:strRef>
                  <c:f>Sheet1!$G$8</c:f>
                  <c:strCache>
                    <c:ptCount val="1"/>
                    <c:pt idx="0">
                      <c:v>Moravian Silesia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{36C4FDA5-0C59-4484-BCB6-7EE99628CC62}</c15:txfldGUID>
                      <c15:f>Sheet1!$G$8</c15:f>
                      <c15:dlblFieldTableCache>
                        <c:ptCount val="1"/>
                        <c:pt idx="0">
                          <c:v>Moravian Silesia</c:v>
                        </c:pt>
                      </c15:dlblFieldTableCache>
                    </c15:dlblFTEntry>
                  </c15:dlblFieldTable>
                  <c15:showDataLabelsRange val="0"/>
                </c:ext>
                <c:ext xmlns:c16="http://schemas.microsoft.com/office/drawing/2014/chart" uri="{C3380CC4-5D6E-409C-BE32-E72D297353CC}">
                  <c16:uniqueId val="{0000001A-6F03-432A-A2CA-F58CF278F7FC}"/>
                </c:ext>
              </c:extLst>
            </c:dLbl>
            <c:dLbl>
              <c:idx val="4"/>
              <c:layout>
                <c:manualLayout>
                  <c:x val="-2.5510352948719936E-2"/>
                  <c:y val="-0.11431301293038135"/>
                </c:manualLayout>
              </c:layout>
              <c:tx>
                <c:strRef>
                  <c:f>Sheet1!$G$9</c:f>
                  <c:strCache>
                    <c:ptCount val="1"/>
                    <c:pt idx="0">
                      <c:v>West Slovenia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{1AD85084-AFEE-48D3-84AB-C8595AF9E9CB}</c15:txfldGUID>
                      <c15:f>Sheet1!$G$9</c15:f>
                      <c15:dlblFieldTableCache>
                        <c:ptCount val="1"/>
                        <c:pt idx="0">
                          <c:v>West Slovenia</c:v>
                        </c:pt>
                      </c15:dlblFieldTableCache>
                    </c15:dlblFTEntry>
                  </c15:dlblFieldTable>
                  <c15:showDataLabelsRange val="0"/>
                </c:ext>
                <c:ext xmlns:c16="http://schemas.microsoft.com/office/drawing/2014/chart" uri="{C3380CC4-5D6E-409C-BE32-E72D297353CC}">
                  <c16:uniqueId val="{0000001B-6F03-432A-A2CA-F58CF278F7FC}"/>
                </c:ext>
              </c:extLst>
            </c:dLbl>
            <c:dLbl>
              <c:idx val="5"/>
              <c:layout/>
              <c:tx>
                <c:strRef>
                  <c:f>Sheet1!$G$10</c:f>
                  <c:strCache>
                    <c:ptCount val="1"/>
                    <c:pt idx="0">
                      <c:v>South Sweden</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{D7560708-F3C3-4673-936A-91ED7E54E40B}</c15:txfldGUID>
                      <c15:f>Sheet1!$G$10</c15:f>
                      <c15:dlblFieldTableCache>
                        <c:ptCount val="1"/>
                        <c:pt idx="0">
                          <c:v>South Sweden</c:v>
                        </c:pt>
                      </c15:dlblFieldTableCache>
                    </c15:dlblFTEntry>
                  </c15:dlblFieldTable>
                  <c15:showDataLabelsRange val="0"/>
                </c:ext>
                <c:ext xmlns:c16="http://schemas.microsoft.com/office/drawing/2014/chart" uri="{C3380CC4-5D6E-409C-BE32-E72D297353CC}">
                  <c16:uniqueId val="{0000001C-6F03-432A-A2CA-F58CF278F7FC}"/>
                </c:ext>
              </c:extLst>
            </c:dLbl>
            <c:dLbl>
              <c:idx val="6"/>
              <c:layout/>
              <c:tx>
                <c:strRef>
                  <c:f>Sheet1!$G$11</c:f>
                  <c:strCache>
                    <c:ptCount val="1"/>
                    <c:pt idx="0">
                      <c:v>Thessaly</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{4941C4DA-84A5-49CA-BB8C-440C058E06F7}</c15:txfldGUID>
                      <c15:f>Sheet1!$G$11</c15:f>
                      <c15:dlblFieldTableCache>
                        <c:ptCount val="1"/>
                        <c:pt idx="0">
                          <c:v>Thessaly</c:v>
                        </c:pt>
                      </c15:dlblFieldTableCache>
                    </c15:dlblFTEntry>
                  </c15:dlblFieldTable>
                  <c15:showDataLabelsRange val="0"/>
                </c:ext>
                <c:ext xmlns:c16="http://schemas.microsoft.com/office/drawing/2014/chart" uri="{C3380CC4-5D6E-409C-BE32-E72D297353CC}">
                  <c16:uniqueId val="{0000001D-6F03-432A-A2CA-F58CF278F7FC}"/>
                </c:ext>
              </c:extLst>
            </c:dLbl>
            <c:dLbl>
              <c:idx val="7"/>
              <c:layout/>
              <c:tx>
                <c:strRef>
                  <c:f>Sheet1!$G$12</c:f>
                  <c:strCache>
                    <c:ptCount val="1"/>
                    <c:pt idx="0">
                      <c:v>Adriatic Croatia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{047C1C14-75A0-4904-BA3D-99B44BC5D014}</c15:txfldGUID>
                      <c15:f>Sheet1!$G$12</c15:f>
                      <c15:dlblFieldTableCache>
                        <c:ptCount val="1"/>
                        <c:pt idx="0">
                          <c:v>Adriatic Croatia</c:v>
                        </c:pt>
                      </c15:dlblFieldTableCache>
                    </c15:dlblFTEntry>
                  </c15:dlblFieldTable>
                  <c15:showDataLabelsRange val="0"/>
                </c:ext>
                <c:ext xmlns:c16="http://schemas.microsoft.com/office/drawing/2014/chart" uri="{C3380CC4-5D6E-409C-BE32-E72D297353CC}">
                  <c16:uniqueId val="{0000001E-6F03-432A-A2CA-F58CF278F7FC}"/>
                </c:ext>
              </c:extLst>
            </c:dLbl>
            <c:dLbl>
              <c:idx val="8"/>
              <c:layout/>
              <c:tx>
                <c:strRef>
                  <c:f>Sheet1!$G$13</c:f>
                  <c:strCache>
                    <c:ptCount val="1"/>
                    <c:pt idx="0">
                      <c:v>Limburg</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{D29EF7E3-8858-448C-977B-CA81A094DE0D}</c15:txfldGUID>
                      <c15:f>Sheet1!$G$13</c15:f>
                      <c15:dlblFieldTableCache>
                        <c:ptCount val="1"/>
                        <c:pt idx="0">
                          <c:v>Limburg</c:v>
                        </c:pt>
                      </c15:dlblFieldTableCache>
                    </c15:dlblFTEntry>
                  </c15:dlblFieldTable>
                  <c15:showDataLabelsRange val="0"/>
                </c:ext>
                <c:ext xmlns:c16="http://schemas.microsoft.com/office/drawing/2014/chart" uri="{C3380CC4-5D6E-409C-BE32-E72D297353CC}">
                  <c16:uniqueId val="{0000001F-6F03-432A-A2CA-F58CF278F7FC}"/>
                </c:ext>
              </c:extLst>
            </c:dLbl>
            <c:dLbl>
              <c:idx val="9"/>
              <c:layout/>
              <c:tx>
                <c:strRef>
                  <c:f>Sheet1!$G$14</c:f>
                  <c:strCache>
                    <c:ptCount val="1"/>
                    <c:pt idx="0">
                      <c:v>Agder and Rogaland</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{0141A7E0-9996-4E57-97C6-5EC19104BE70}</c15:txfldGUID>
                      <c15:f>Sheet1!$G$14</c15:f>
                      <c15:dlblFieldTableCache>
                        <c:ptCount val="1"/>
                        <c:pt idx="0">
                          <c:v>Agder and Rogaland</c:v>
                        </c:pt>
                      </c15:dlblFieldTableCache>
                    </c15:dlblFTEntry>
                  </c15:dlblFieldTable>
                  <c15:showDataLabelsRange val="0"/>
                </c:ext>
                <c:ext xmlns:c16="http://schemas.microsoft.com/office/drawing/2014/chart" uri="{C3380CC4-5D6E-409C-BE32-E72D297353CC}">
                  <c16:uniqueId val="{00000020-6F03-432A-A2CA-F58CF278F7FC}"/>
                </c:ext>
              </c:extLst>
            </c:dLbl>
            <c:dLbl>
              <c:idx val="10"/>
              <c:layout/>
              <c:tx>
                <c:strRef>
                  <c:f>Sheet1!$G$15</c:f>
                  <c:strCache>
                    <c:ptCount val="1"/>
                    <c:pt idx="0">
                      <c:v>Aland Islands</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{EF5EF7F8-CF34-4BC1-814A-02665BAD44AD}</c15:txfldGUID>
                      <c15:f>Sheet1!$G$15</c15:f>
                      <c15:dlblFieldTableCache>
                        <c:ptCount val="1"/>
                        <c:pt idx="0">
                          <c:v>Aland Islands</c:v>
                        </c:pt>
                      </c15:dlblFieldTableCache>
                    </c15:dlblFTEntry>
                  </c15:dlblFieldTable>
                  <c15:showDataLabelsRange val="0"/>
                </c:ext>
                <c:ext xmlns:c16="http://schemas.microsoft.com/office/drawing/2014/chart" uri="{C3380CC4-5D6E-409C-BE32-E72D297353CC}">
                  <c16:uniqueId val="{00000021-6F03-432A-A2CA-F58CF278F7FC}"/>
                </c:ext>
              </c:extLst>
            </c:dLbl>
            <c:dLbl>
              <c:idx val="11"/>
              <c:layout/>
              <c:tx>
                <c:strRef>
                  <c:f>Sheet1!$G$16</c:f>
                  <c:strCache>
                    <c:ptCount val="1"/>
                    <c:pt idx="0">
                      <c:v>Auvergne</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{99416B3D-4F96-4AF6-8DDC-0226FDF3F03D}</c15:txfldGUID>
                      <c15:f>Sheet1!$G$16</c15:f>
                      <c15:dlblFieldTableCache>
                        <c:ptCount val="1"/>
                        <c:pt idx="0">
                          <c:v>Auvergne</c:v>
                        </c:pt>
                      </c15:dlblFieldTableCache>
                    </c15:dlblFTEntry>
                  </c15:dlblFieldTable>
                  <c15:showDataLabelsRange val="0"/>
                </c:ext>
                <c:ext xmlns:c16="http://schemas.microsoft.com/office/drawing/2014/chart" uri="{C3380CC4-5D6E-409C-BE32-E72D297353CC}">
                  <c16:uniqueId val="{00000022-6F03-432A-A2CA-F58CF278F7FC}"/>
                </c:ext>
              </c:extLst>
            </c:dLbl>
            <c:dLbl>
              <c:idx val="12"/>
              <c:layout/>
              <c:tx>
                <c:strRef>
                  <c:f>Sheet1!$G$17</c:f>
                  <c:strCache>
                    <c:ptCount val="1"/>
                    <c:pt idx="0">
                      <c:v>Algarve</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{8263FEB0-4307-44B4-A310-908768948906}</c15:txfldGUID>
                      <c15:f>Sheet1!$G$17</c15:f>
                      <c15:dlblFieldTableCache>
                        <c:ptCount val="1"/>
                        <c:pt idx="0">
                          <c:v>Algarve</c:v>
                        </c:pt>
                      </c15:dlblFieldTableCache>
                    </c15:dlblFTEntry>
                  </c15:dlblFieldTable>
                  <c15:showDataLabelsRange val="0"/>
                </c:ext>
                <c:ext xmlns:c16="http://schemas.microsoft.com/office/drawing/2014/chart" uri="{C3380CC4-5D6E-409C-BE32-E72D297353CC}">
                  <c16:uniqueId val="{00000023-6F03-432A-A2CA-F58CF278F7FC}"/>
                </c:ext>
              </c:extLst>
            </c:dLbl>
            <c:dLbl>
              <c:idx val="13"/>
              <c:layout>
                <c:manualLayout>
                  <c:x val="-1.9202872839255796E-2"/>
                  <c:y val="-0.10700982451358321"/>
                </c:manualLayout>
              </c:layout>
              <c:tx>
                <c:strRef>
                  <c:f>Sheet1!$G$18</c:f>
                  <c:strCache>
                    <c:ptCount val="1"/>
                    <c:pt idx="0">
                      <c:v>South West</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{3746F91F-7D9F-4726-83D3-4C9764E5B164}</c15:txfldGUID>
                      <c15:f>Sheet1!$G$18</c15:f>
                      <c15:dlblFieldTableCache>
                        <c:ptCount val="1"/>
                        <c:pt idx="0">
                          <c:v>South West</c:v>
                        </c:pt>
                      </c15:dlblFieldTableCache>
                    </c15:dlblFTEntry>
                  </c15:dlblFieldTable>
                  <c15:showDataLabelsRange val="0"/>
                </c:ext>
                <c:ext xmlns:c16="http://schemas.microsoft.com/office/drawing/2014/chart" uri="{C3380CC4-5D6E-409C-BE32-E72D297353CC}">
                  <c16:uniqueId val="{00000024-6F03-432A-A2CA-F58CF278F7FC}"/>
                </c:ext>
              </c:extLst>
            </c:dLbl>
            <c:dLbl>
              <c:idx val="14"/>
              <c:layout/>
              <c:tx>
                <c:strRef>
                  <c:f>Sheet1!$G$19</c:f>
                  <c:strCache>
                    <c:ptCount val="1"/>
                    <c:pt idx="0">
                      <c:v>Border, Midland and Western</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{F33FBD4F-47CF-4361-9D9B-DFE87A12438C}</c15:txfldGUID>
                      <c15:f>Sheet1!$G$19</c15:f>
                      <c15:dlblFieldTableCache>
                        <c:ptCount val="1"/>
                        <c:pt idx="0">
                          <c:v>Border, Midland and Western</c:v>
                        </c:pt>
                      </c15:dlblFieldTableCache>
                    </c15:dlblFTEntry>
                  </c15:dlblFieldTable>
                  <c15:showDataLabelsRange val="0"/>
                </c:ext>
                <c:ext xmlns:c16="http://schemas.microsoft.com/office/drawing/2014/chart" uri="{C3380CC4-5D6E-409C-BE32-E72D297353CC}">
                  <c16:uniqueId val="{00000025-6F03-432A-A2CA-F58CF278F7FC}"/>
                </c:ext>
              </c:extLst>
            </c:dLbl>
            <c:dLbl>
              <c:idx val="15"/>
              <c:layout>
                <c:manualLayout>
                  <c:x val="-2.957059064454081E-2"/>
                  <c:y val="-0.10700982451358318"/>
                </c:manualLayout>
              </c:layout>
              <c:tx>
                <c:strRef>
                  <c:f>Sheet1!$G$20</c:f>
                  <c:strCache>
                    <c:ptCount val="1"/>
                    <c:pt idx="0">
                      <c:v>West Austria</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{FD8AE86A-4418-47D9-A81C-2D4AFAC51A36}</c15:txfldGUID>
                      <c15:f>Sheet1!$G$20</c15:f>
                      <c15:dlblFieldTableCache>
                        <c:ptCount val="1"/>
                        <c:pt idx="0">
                          <c:v>West Austria</c:v>
                        </c:pt>
                      </c15:dlblFieldTableCache>
                    </c15:dlblFTEntry>
                  </c15:dlblFieldTable>
                  <c15:showDataLabelsRange val="0"/>
                </c:ext>
                <c:ext xmlns:c16="http://schemas.microsoft.com/office/drawing/2014/chart" uri="{C3380CC4-5D6E-409C-BE32-E72D297353CC}">
                  <c16:uniqueId val="{00000026-6F03-432A-A2CA-F58CF278F7FC}"/>
                </c:ext>
              </c:extLst>
            </c:dLbl>
            <c:dLbl>
              <c:idx val="16"/>
              <c:layout/>
              <c:tx>
                <c:strRef>
                  <c:f>Sheet1!$G$21</c:f>
                  <c:strCache>
                    <c:ptCount val="1"/>
                    <c:pt idx="0">
                      <c:v>Central Jutland</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{BD5263D3-7D18-40C1-9088-CB49B881255C}</c15:txfldGUID>
                      <c15:f>Sheet1!$G$21</c15:f>
                      <c15:dlblFieldTableCache>
                        <c:ptCount val="1"/>
                        <c:pt idx="0">
                          <c:v>Central Jutland</c:v>
                        </c:pt>
                      </c15:dlblFieldTableCache>
                    </c15:dlblFTEntry>
                  </c15:dlblFieldTable>
                  <c15:showDataLabelsRange val="0"/>
                </c:ext>
                <c:ext xmlns:c16="http://schemas.microsoft.com/office/drawing/2014/chart" uri="{C3380CC4-5D6E-409C-BE32-E72D297353CC}">
                  <c16:uniqueId val="{00000027-6F03-432A-A2CA-F58CF278F7FC}"/>
                </c:ext>
              </c:extLst>
            </c:dLbl>
            <c:dLbl>
              <c:idx val="17"/>
              <c:layout/>
              <c:tx>
                <c:strRef>
                  <c:f>Sheet1!$G$22</c:f>
                  <c:strCache>
                    <c:ptCount val="1"/>
                    <c:pt idx="0">
                      <c:v>Lodzkie</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{EE4EF771-2FF6-4774-BED8-7FACA783A43B}</c15:txfldGUID>
                      <c15:f>Sheet1!$G$22</c15:f>
                      <c15:dlblFieldTableCache>
                        <c:ptCount val="1"/>
                        <c:pt idx="0">
                          <c:v>Lodzkie</c:v>
                        </c:pt>
                      </c15:dlblFieldTableCache>
                    </c15:dlblFTEntry>
                  </c15:dlblFieldTable>
                  <c15:showDataLabelsRange val="0"/>
                </c:ext>
                <c:ext xmlns:c16="http://schemas.microsoft.com/office/drawing/2014/chart" uri="{C3380CC4-5D6E-409C-BE32-E72D297353CC}">
                  <c16:uniqueId val="{00000028-6F03-432A-A2CA-F58CF278F7FC}"/>
                </c:ext>
              </c:extLst>
            </c:dLbl>
            <c:dLbl>
              <c:idx val="18"/>
              <c:layout/>
              <c:tx>
                <c:strRef>
                  <c:f>Sheet1!$G$23</c:f>
                  <c:strCache>
                    <c:ptCount val="1"/>
                    <c:pt idx="0">
                      <c:v>Calabria</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{514C2AFA-D6E2-4CCD-9667-4B7504AE21D7}</c15:txfldGUID>
                      <c15:f>Sheet1!$G$23</c15:f>
                      <c15:dlblFieldTableCache>
                        <c:ptCount val="1"/>
                        <c:pt idx="0">
                          <c:v>Calabria</c:v>
                        </c:pt>
                      </c15:dlblFieldTableCache>
                    </c15:dlblFTEntry>
                  </c15:dlblFieldTable>
                  <c15:showDataLabelsRange val="0"/>
                </c:ext>
                <c:ext xmlns:c16="http://schemas.microsoft.com/office/drawing/2014/chart" uri="{C3380CC4-5D6E-409C-BE32-E72D297353CC}">
                  <c16:uniqueId val="{00000029-6F03-432A-A2CA-F58CF278F7FC}"/>
                </c:ext>
              </c:extLst>
            </c:dLbl>
            <c:dLbl>
              <c:idx val="19"/>
              <c:layout/>
              <c:tx>
                <c:strRef>
                  <c:f>Sheet1!$G$24</c:f>
                  <c:strCache>
                    <c:ptCount val="1"/>
                    <c:pt idx="0">
                      <c:v>Andalusia</c:v>
                    </c:pt>
                  </c:strCache>
                </c:strRef>
              </c:tx>
              <c:spPr/>
              <c:txPr>
                <a:bodyPr rot="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{39424121-5368-474B-A64E-32EE8BCFB450}</c15:txfldGUID>
                      <c15:f>Sheet1!$G$24</c15:f>
                      <c15:dlblFieldTableCache>
                        <c:ptCount val="1"/>
                        <c:pt idx="0">
                          <c:v>Andalusia</c:v>
                        </c:pt>
                      </c15:dlblFieldTableCache>
                    </c15:dlblFTEntry>
                  </c15:dlblFieldTable>
                  <c15:showDataLabelsRange val="0"/>
                </c:ext>
                <c:ext xmlns:c16="http://schemas.microsoft.com/office/drawing/2014/chart" uri="{C3380CC4-5D6E-409C-BE32-E72D297353CC}">
                  <c16:uniqueId val="{0000002A-6F03-432A-A2CA-F58CF278F7FC}"/>
                </c:ext>
              </c:extLst>
            </c:dLbl>
            <c:dLbl>
              <c:idx val="20"/>
              <c:layout/>
              <c:tx>
                <c:strRef>
                  <c:f>Sheet1!$G$25</c:f>
                  <c:strCache>
                    <c:ptCount val="1"/>
                    <c:pt idx="0">
                      <c:v>Ticino</c:v>
                    </c:pt>
                  </c:strCache>
                </c:strRef>
              </c:tx>
              <c:spPr/>
              <c:txPr>
                <a:bodyPr rot="-5400000" vert="horz"/>
                <a:lstStyle/>
                <a:p>
                  <a:pPr>
                    <a:defRPr sz="1200" b="0" i="0" baseline="0">
                      <a:solidFill>
                        <a:srgbClr val="000000"/>
                      </a:solidFill>
                      <a:latin typeface="Arial Narrow" panose="020B060602020203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{641F815E-582F-4A25-B54C-46CF1A7F599C}</c15:txfldGUID>
                      <c15:f>Sheet1!$G$25</c15:f>
                      <c15:dlblFieldTableCache>
                        <c:ptCount val="1"/>
                        <c:pt idx="0">
                          <c:v>Ticino</c:v>
                        </c:pt>
                      </c15:dlblFieldTableCache>
                    </c15:dlblFTEntry>
                  </c15:dlblFieldTable>
                  <c15:showDataLabelsRange val="0"/>
                </c:ext>
                <c:ext xmlns:c16="http://schemas.microsoft.com/office/drawing/2014/chart" uri="{C3380CC4-5D6E-409C-BE32-E72D297353CC}">
                  <c16:uniqueId val="{0000002B-6F03-432A-A2CA-F58CF278F7FC}"/>
                </c:ext>
              </c:extLst>
            </c:dLbl>
            <c:spPr>
              <a:noFill/>
              <a:ln>
                <a:noFill/>
              </a:ln>
              <a:effectLst/>
            </c:spPr>
            <c:txPr>
              <a:bodyPr rot="-5400000" vert="horz"/>
              <a:lstStyle/>
              <a:p>
                <a:pPr>
                  <a:defRPr sz="1200" baseline="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Sheet1!$A$5:$A$25</c:f>
              <c:strCache>
                <c:ptCount val="21"/>
                <c:pt idx="0">
                  <c:v>Bulgaria</c:v>
                </c:pt>
                <c:pt idx="1">
                  <c:v>Slovakia</c:v>
                </c:pt>
                <c:pt idx="2">
                  <c:v>Hungary</c:v>
                </c:pt>
                <c:pt idx="3">
                  <c:v>Czech Republic</c:v>
                </c:pt>
                <c:pt idx="4">
                  <c:v>Slovenia</c:v>
                </c:pt>
                <c:pt idx="5">
                  <c:v>Sweden</c:v>
                </c:pt>
                <c:pt idx="6">
                  <c:v>Greece</c:v>
                </c:pt>
                <c:pt idx="7">
                  <c:v>Croatia</c:v>
                </c:pt>
                <c:pt idx="8">
                  <c:v>Belgium</c:v>
                </c:pt>
                <c:pt idx="9">
                  <c:v>Norway</c:v>
                </c:pt>
                <c:pt idx="10">
                  <c:v>Finland</c:v>
                </c:pt>
                <c:pt idx="11">
                  <c:v>France</c:v>
                </c:pt>
                <c:pt idx="12">
                  <c:v>Portugal</c:v>
                </c:pt>
                <c:pt idx="13">
                  <c:v>United Kingdom</c:v>
                </c:pt>
                <c:pt idx="14">
                  <c:v>Ireland</c:v>
                </c:pt>
                <c:pt idx="15">
                  <c:v>Austria</c:v>
                </c:pt>
                <c:pt idx="16">
                  <c:v>Denmark</c:v>
                </c:pt>
                <c:pt idx="17">
                  <c:v>Poland</c:v>
                </c:pt>
                <c:pt idx="18">
                  <c:v>Italy</c:v>
                </c:pt>
                <c:pt idx="19">
                  <c:v>Spain</c:v>
                </c:pt>
                <c:pt idx="20">
                  <c:v>Switzerland</c:v>
                </c:pt>
              </c:strCache>
            </c:strRef>
          </c:cat>
          <c:val>
            <c:numRef>
              <c:f>Sheet1!$H$5:$H$25</c:f>
              <c:numCache>
                <c:formatCode>_(* #,##0.0_);_(* \(#,##0.0\);_(* "-"??_);_(@_)</c:formatCode>
                <c:ptCount val="21"/>
                <c:pt idx="0">
                  <c:v>8.207827</c:v>
                </c:pt>
                <c:pt idx="1">
                  <c:v>15.799569999999999</c:v>
                </c:pt>
                <c:pt idx="2">
                  <c:v>23.54589</c:v>
                </c:pt>
                <c:pt idx="3">
                  <c:v>16.411349999999999</c:v>
                </c:pt>
                <c:pt idx="4">
                  <c:v>22.163219999999999</c:v>
                </c:pt>
                <c:pt idx="5">
                  <c:v>26.01117</c:v>
                </c:pt>
                <c:pt idx="6">
                  <c:v>38.108310000000003</c:v>
                </c:pt>
                <c:pt idx="7">
                  <c:v>26.89912</c:v>
                </c:pt>
                <c:pt idx="8">
                  <c:v>33.147939999999998</c:v>
                </c:pt>
                <c:pt idx="9">
                  <c:v>29.62201</c:v>
                </c:pt>
                <c:pt idx="10">
                  <c:v>31.098400000000002</c:v>
                </c:pt>
                <c:pt idx="11">
                  <c:v>33.554340000000003</c:v>
                </c:pt>
                <c:pt idx="12">
                  <c:v>36.194740000000003</c:v>
                </c:pt>
                <c:pt idx="13">
                  <c:v>32.41827</c:v>
                </c:pt>
                <c:pt idx="14">
                  <c:v>31.210540000000002</c:v>
                </c:pt>
                <c:pt idx="15">
                  <c:v>32.042319999999997</c:v>
                </c:pt>
                <c:pt idx="16">
                  <c:v>32.850250000000003</c:v>
                </c:pt>
                <c:pt idx="17">
                  <c:v>38.293669999999999</c:v>
                </c:pt>
                <c:pt idx="18">
                  <c:v>44.30959</c:v>
                </c:pt>
                <c:pt idx="19">
                  <c:v>46.333240000000004</c:v>
                </c:pt>
                <c:pt idx="20">
                  <c:v>41.106810000000003</c:v>
                </c:pt>
              </c:numCache>
            </c:numRef>
          </c:val>
          <c:smooth val="0"/>
          <c:extLst>
            <c:ext xmlns:c16="http://schemas.microsoft.com/office/drawing/2014/chart" uri="{C3380CC4-5D6E-409C-BE32-E72D297353CC}">
              <c16:uniqueId val="{0000002C-6F03-432A-A2CA-F58CF278F7FC}"/>
            </c:ext>
          </c:extLst>
        </c:ser>
        <c:dLbls>
          <c:showLegendKey val="0"/>
          <c:showVal val="0"/>
          <c:showCatName val="0"/>
          <c:showSerName val="0"/>
          <c:showPercent val="0"/>
          <c:showBubbleSize val="0"/>
        </c:dLbls>
        <c:hiLowLines>
          <c:spPr>
            <a:ln w="6350">
              <a:solidFill>
                <a:srgbClr val="000000"/>
              </a:solidFill>
            </a:ln>
          </c:spPr>
        </c:hiLowLines>
        <c:marker val="1"/>
        <c:smooth val="0"/>
        <c:axId val="238252032"/>
        <c:axId val="238253568"/>
      </c:lineChart>
      <c:catAx>
        <c:axId val="238252032"/>
        <c:scaling>
          <c:orientation val="minMax"/>
        </c:scaling>
        <c:delete val="0"/>
        <c:axPos val="b"/>
        <c:majorGridlines>
          <c:spPr>
            <a:ln w="9525" cmpd="sng">
              <a:solidFill>
                <a:srgbClr val="FFFFFF"/>
              </a:solidFill>
              <a:prstDash val="solid"/>
            </a:ln>
          </c:spPr>
        </c:majorGridlines>
        <c:numFmt formatCode="General" sourceLinked="0"/>
        <c:majorTickMark val="out"/>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400" b="0" i="0" baseline="0">
                <a:solidFill>
                  <a:srgbClr val="000000"/>
                </a:solidFill>
                <a:latin typeface="Arial Narrow"/>
                <a:ea typeface="Arial Narrow"/>
                <a:cs typeface="Arial Narrow"/>
              </a:defRPr>
            </a:pPr>
            <a:endParaRPr lang="en-US"/>
          </a:p>
        </c:txPr>
        <c:crossAx val="238253568"/>
        <c:crosses val="autoZero"/>
        <c:auto val="1"/>
        <c:lblAlgn val="ctr"/>
        <c:lblOffset val="0"/>
        <c:tickLblSkip val="1"/>
        <c:noMultiLvlLbl val="0"/>
      </c:catAx>
      <c:valAx>
        <c:axId val="238253568"/>
        <c:scaling>
          <c:orientation val="minMax"/>
        </c:scaling>
        <c:delete val="0"/>
        <c:axPos val="l"/>
        <c:majorGridlines>
          <c:spPr>
            <a:ln w="9525" cmpd="sng">
              <a:solidFill>
                <a:srgbClr val="FFFFFF"/>
              </a:solidFill>
              <a:prstDash val="solid"/>
            </a:ln>
          </c:spPr>
        </c:majorGridlines>
        <c:title>
          <c:tx>
            <c:rich>
              <a:bodyPr rot="0" vert="horz"/>
              <a:lstStyle/>
              <a:p>
                <a:pPr>
                  <a:defRPr sz="1000" b="0" i="0">
                    <a:solidFill>
                      <a:srgbClr val="000000"/>
                    </a:solidFill>
                    <a:latin typeface="Arial Narrow"/>
                  </a:defRPr>
                </a:pPr>
                <a:r>
                  <a:rPr lang="en-US" sz="1000" b="0" i="0" dirty="0">
                    <a:solidFill>
                      <a:srgbClr val="000000"/>
                    </a:solidFill>
                    <a:latin typeface="Arial Narrow"/>
                  </a:rPr>
                  <a:t>%</a:t>
                </a:r>
              </a:p>
            </c:rich>
          </c:tx>
          <c:layout>
            <c:manualLayout>
              <c:xMode val="edge"/>
              <c:yMode val="edge"/>
              <c:x val="2.1606955380577428E-2"/>
              <c:y val="2.2076977649594528E-3"/>
            </c:manualLayout>
          </c:layout>
          <c:overlay val="0"/>
        </c:title>
        <c:numFmt formatCode="General" sourceLinked="0"/>
        <c:majorTickMark val="out"/>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000" b="0" i="0">
                <a:solidFill>
                  <a:srgbClr val="000000"/>
                </a:solidFill>
                <a:latin typeface="Arial Narrow"/>
                <a:ea typeface="Arial Narrow"/>
                <a:cs typeface="Arial Narrow"/>
              </a:defRPr>
            </a:pPr>
            <a:endParaRPr lang="en-US"/>
          </a:p>
        </c:txPr>
        <c:crossAx val="238252032"/>
        <c:crosses val="autoZero"/>
        <c:crossBetween val="between"/>
      </c:valAx>
      <c:spPr>
        <a:solidFill>
          <a:srgbClr val="F2F2F2"/>
        </a:solidFill>
        <a:ln w="9525">
          <a:solidFill>
            <a:srgbClr val="FFFFFF"/>
          </a:solidFill>
        </a:ln>
      </c:spPr>
    </c:plotArea>
    <c:legend>
      <c:legendPos val="r"/>
      <c:layout>
        <c:manualLayout>
          <c:xMode val="edge"/>
          <c:yMode val="edge"/>
          <c:x val="3.5045603674540682E-2"/>
          <c:y val="5.8431675297536173E-4"/>
          <c:w val="0.94565169662524662"/>
          <c:h val="6.3204728576334232E-2"/>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txPr>
        <a:bodyPr/>
        <a:lstStyle/>
        <a:p>
          <a:pPr>
            <a:defRPr sz="1400" b="0" i="0" baseline="0">
              <a:solidFill>
                <a:srgbClr val="000000"/>
              </a:solidFill>
              <a:latin typeface="Arial Narrow"/>
              <a:ea typeface="Arial Narrow"/>
              <a:cs typeface="Arial Narrow"/>
            </a:defRPr>
          </a:pPr>
          <a:endParaRPr lang="en-US"/>
        </a:p>
      </c:txPr>
    </c:legend>
    <c:plotVisOnly val="1"/>
    <c:dispBlanksAs val="gap"/>
    <c:showDLblsOverMax val="1"/>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7576489424331875E-2"/>
          <c:y val="2.987168092434174E-2"/>
          <c:w val="0.943787658069145"/>
          <c:h val="0.82084183846902581"/>
        </c:manualLayout>
      </c:layout>
      <c:barChart>
        <c:barDir val="col"/>
        <c:grouping val="clustered"/>
        <c:varyColors val="0"/>
        <c:ser>
          <c:idx val="0"/>
          <c:order val="0"/>
          <c:tx>
            <c:strRef>
              <c:f>Sheet1!$D$20</c:f>
              <c:strCache>
                <c:ptCount val="1"/>
              </c:strCache>
            </c:strRef>
          </c:tx>
          <c:spPr>
            <a:solidFill>
              <a:srgbClr val="0B68AF"/>
            </a:solidFill>
            <a:ln>
              <a:noFill/>
              <a:round/>
            </a:ln>
            <a:effectLst/>
            <a:extLst>
              <a:ext uri="{91240B29-F687-4F45-9708-019B960494DF}">
                <a14:hiddenLine xmlns:a14="http://schemas.microsoft.com/office/drawing/2010/main">
                  <a:noFill/>
                  <a:round/>
                </a14:hiddenLine>
              </a:ext>
            </a:extLst>
          </c:spPr>
          <c:invertIfNegative val="0"/>
          <c:dPt>
            <c:idx val="0"/>
            <c:invertIfNegative val="0"/>
            <c:bubble3D val="0"/>
            <c:spPr>
              <a:solidFill>
                <a:schemeClr val="accent1">
                  <a:lumMod val="75000"/>
                </a:schemeClr>
              </a:solidFill>
              <a:ln>
                <a:noFill/>
                <a:round/>
              </a:ln>
              <a:effectLst/>
              <a:extLst>
                <a:ext uri="{91240B29-F687-4F45-9708-019B960494DF}">
                  <a14:hiddenLine xmlns:a14="http://schemas.microsoft.com/office/drawing/2010/main">
                    <a:noFill/>
                    <a:round/>
                  </a14:hiddenLine>
                </a:ext>
              </a:extLst>
            </c:spPr>
            <c:extLst>
              <c:ext xmlns:c16="http://schemas.microsoft.com/office/drawing/2014/chart" uri="{C3380CC4-5D6E-409C-BE32-E72D297353CC}">
                <c16:uniqueId val="{00000001-098A-4588-A93B-460D59B57B0C}"/>
              </c:ext>
            </c:extLst>
          </c:dPt>
          <c:dPt>
            <c:idx val="1"/>
            <c:invertIfNegative val="0"/>
            <c:bubble3D val="0"/>
            <c:spPr>
              <a:solidFill>
                <a:schemeClr val="accent1">
                  <a:lumMod val="60000"/>
                  <a:lumOff val="40000"/>
                </a:schemeClr>
              </a:solidFill>
              <a:ln>
                <a:noFill/>
                <a:round/>
              </a:ln>
              <a:effectLst/>
              <a:extLst>
                <a:ext uri="{91240B29-F687-4F45-9708-019B960494DF}">
                  <a14:hiddenLine xmlns:a14="http://schemas.microsoft.com/office/drawing/2010/main">
                    <a:noFill/>
                    <a:round/>
                  </a14:hiddenLine>
                </a:ext>
              </a:extLst>
            </c:spPr>
            <c:extLst>
              <c:ext xmlns:c16="http://schemas.microsoft.com/office/drawing/2014/chart" uri="{C3380CC4-5D6E-409C-BE32-E72D297353CC}">
                <c16:uniqueId val="{00000003-098A-4588-A93B-460D59B57B0C}"/>
              </c:ext>
            </c:extLst>
          </c:dPt>
          <c:dPt>
            <c:idx val="2"/>
            <c:invertIfNegative val="0"/>
            <c:bubble3D val="0"/>
            <c:spPr>
              <a:solidFill>
                <a:schemeClr val="accent6">
                  <a:lumMod val="60000"/>
                  <a:lumOff val="40000"/>
                </a:schemeClr>
              </a:solidFill>
              <a:ln>
                <a:noFill/>
                <a:round/>
              </a:ln>
              <a:effectLst/>
              <a:extLst>
                <a:ext uri="{91240B29-F687-4F45-9708-019B960494DF}">
                  <a14:hiddenLine xmlns:a14="http://schemas.microsoft.com/office/drawing/2010/main">
                    <a:noFill/>
                    <a:round/>
                  </a14:hiddenLine>
                </a:ext>
              </a:extLst>
            </c:spPr>
            <c:extLst>
              <c:ext xmlns:c16="http://schemas.microsoft.com/office/drawing/2014/chart" uri="{C3380CC4-5D6E-409C-BE32-E72D297353CC}">
                <c16:uniqueId val="{00000005-098A-4588-A93B-460D59B57B0C}"/>
              </c:ext>
            </c:extLst>
          </c:dPt>
          <c:dPt>
            <c:idx val="3"/>
            <c:invertIfNegative val="0"/>
            <c:bubble3D val="0"/>
            <c:spPr>
              <a:solidFill>
                <a:schemeClr val="accent6">
                  <a:lumMod val="75000"/>
                </a:schemeClr>
              </a:solidFill>
              <a:ln>
                <a:noFill/>
                <a:round/>
              </a:ln>
              <a:effectLst/>
              <a:extLst>
                <a:ext uri="{91240B29-F687-4F45-9708-019B960494DF}">
                  <a14:hiddenLine xmlns:a14="http://schemas.microsoft.com/office/drawing/2010/main">
                    <a:noFill/>
                    <a:round/>
                  </a14:hiddenLine>
                </a:ext>
              </a:extLst>
            </c:spPr>
            <c:extLst>
              <c:ext xmlns:c16="http://schemas.microsoft.com/office/drawing/2014/chart" uri="{C3380CC4-5D6E-409C-BE32-E72D297353CC}">
                <c16:uniqueId val="{00000007-098A-4588-A93B-460D59B57B0C}"/>
              </c:ext>
            </c:extLst>
          </c:dPt>
          <c:dLbls>
            <c:dLbl>
              <c:idx val="0"/>
              <c:layout/>
              <c:tx>
                <c:rich>
                  <a:bodyPr/>
                  <a:lstStyle/>
                  <a:p>
                    <a:r>
                      <a:rPr lang="en-US" sz="2000" dirty="0"/>
                      <a:t>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98A-4588-A93B-460D59B57B0C}"/>
                </c:ext>
              </c:extLst>
            </c:dLbl>
            <c:dLbl>
              <c:idx val="1"/>
              <c:layout/>
              <c:tx>
                <c:rich>
                  <a:bodyPr/>
                  <a:lstStyle/>
                  <a:p>
                    <a:r>
                      <a:rPr lang="en-US" sz="2000" dirty="0"/>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98A-4588-A93B-460D59B57B0C}"/>
                </c:ext>
              </c:extLst>
            </c:dLbl>
            <c:dLbl>
              <c:idx val="2"/>
              <c:layout/>
              <c:tx>
                <c:rich>
                  <a:bodyPr/>
                  <a:lstStyle/>
                  <a:p>
                    <a:r>
                      <a:rPr lang="en-US" sz="2000" dirty="0"/>
                      <a:t>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98A-4588-A93B-460D59B57B0C}"/>
                </c:ext>
              </c:extLst>
            </c:dLbl>
            <c:dLbl>
              <c:idx val="3"/>
              <c:layout/>
              <c:tx>
                <c:rich>
                  <a:bodyPr/>
                  <a:lstStyle/>
                  <a:p>
                    <a:r>
                      <a:rPr lang="en-US" sz="2000" dirty="0"/>
                      <a:t>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98A-4588-A93B-460D59B57B0C}"/>
                </c:ext>
              </c:extLst>
            </c:dLbl>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Sheet1!$I$11:$I$14</c:f>
              <c:strCache>
                <c:ptCount val="4"/>
                <c:pt idx="0">
                  <c:v>Creating jobs, predominantly in less risky occupations</c:v>
                </c:pt>
                <c:pt idx="1">
                  <c:v>Creating jobs, predominantly in riskier occupations</c:v>
                </c:pt>
                <c:pt idx="2">
                  <c:v>Losing jobs, predominantly in riskier occupations</c:v>
                </c:pt>
                <c:pt idx="3">
                  <c:v>Losing jobs, predominantly in less risky occupations</c:v>
                </c:pt>
              </c:strCache>
            </c:strRef>
          </c:cat>
          <c:val>
            <c:numRef>
              <c:f>Sheet1!$D$44:$G$44</c:f>
              <c:numCache>
                <c:formatCode>General</c:formatCode>
                <c:ptCount val="4"/>
                <c:pt idx="0">
                  <c:v>137</c:v>
                </c:pt>
                <c:pt idx="1">
                  <c:v>24</c:v>
                </c:pt>
                <c:pt idx="2">
                  <c:v>50</c:v>
                </c:pt>
                <c:pt idx="3">
                  <c:v>20</c:v>
                </c:pt>
              </c:numCache>
            </c:numRef>
          </c:val>
          <c:extLst>
            <c:ext xmlns:c16="http://schemas.microsoft.com/office/drawing/2014/chart" uri="{C3380CC4-5D6E-409C-BE32-E72D297353CC}">
              <c16:uniqueId val="{00000008-098A-4588-A93B-460D59B57B0C}"/>
            </c:ext>
          </c:extLst>
        </c:ser>
        <c:dLbls>
          <c:showLegendKey val="0"/>
          <c:showVal val="0"/>
          <c:showCatName val="0"/>
          <c:showSerName val="0"/>
          <c:showPercent val="0"/>
          <c:showBubbleSize val="0"/>
        </c:dLbls>
        <c:gapWidth val="150"/>
        <c:axId val="96586368"/>
        <c:axId val="105341312"/>
      </c:barChart>
      <c:catAx>
        <c:axId val="96586368"/>
        <c:scaling>
          <c:orientation val="minMax"/>
        </c:scaling>
        <c:delete val="0"/>
        <c:axPos val="b"/>
        <c:majorGridlines>
          <c:spPr>
            <a:ln w="9525" cmpd="sng">
              <a:solidFill>
                <a:srgbClr val="FFFFFF"/>
              </a:solidFill>
              <a:prstDash val="solid"/>
            </a:ln>
          </c:spPr>
        </c:majorGridlines>
        <c:numFmt formatCode="General" sourceLinked="1"/>
        <c:majorTickMark val="out"/>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baseline="0">
                <a:solidFill>
                  <a:srgbClr val="000000"/>
                </a:solidFill>
                <a:latin typeface="Arial Narrow"/>
                <a:ea typeface="Arial Narrow"/>
                <a:cs typeface="Arial Narrow"/>
              </a:defRPr>
            </a:pPr>
            <a:endParaRPr lang="en-US"/>
          </a:p>
        </c:txPr>
        <c:crossAx val="105341312"/>
        <c:crosses val="autoZero"/>
        <c:auto val="1"/>
        <c:lblAlgn val="ctr"/>
        <c:lblOffset val="0"/>
        <c:tickLblSkip val="1"/>
        <c:noMultiLvlLbl val="0"/>
      </c:catAx>
      <c:valAx>
        <c:axId val="105341312"/>
        <c:scaling>
          <c:orientation val="minMax"/>
        </c:scaling>
        <c:delete val="0"/>
        <c:axPos val="l"/>
        <c:majorGridlines>
          <c:spPr>
            <a:ln w="9525" cmpd="sng">
              <a:solidFill>
                <a:srgbClr val="FFFFFF"/>
              </a:solidFill>
              <a:prstDash val="solid"/>
            </a:ln>
          </c:spPr>
        </c:majorGridlines>
        <c:numFmt formatCode="#,##0" sourceLinked="0"/>
        <c:majorTickMark val="out"/>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baseline="0">
                <a:solidFill>
                  <a:srgbClr val="000000"/>
                </a:solidFill>
                <a:latin typeface="Arial Narrow"/>
                <a:ea typeface="Arial Narrow"/>
                <a:cs typeface="Arial Narrow"/>
              </a:defRPr>
            </a:pPr>
            <a:endParaRPr lang="en-US"/>
          </a:p>
        </c:txPr>
        <c:crossAx val="96586368"/>
        <c:crosses val="autoZero"/>
        <c:crossBetween val="between"/>
      </c:valAx>
      <c:spPr>
        <a:solidFill>
          <a:srgbClr val="F2F2F2"/>
        </a:solidFill>
        <a:ln w="9525">
          <a:solidFill>
            <a:srgbClr val="FFFFFF"/>
          </a:solidFill>
        </a:ln>
      </c:spPr>
    </c:plotArea>
    <c:plotVisOnly val="1"/>
    <c:dispBlanksAs val="gap"/>
    <c:showDLblsOverMax val="1"/>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6815040146674884"/>
          <c:w val="0.98906927548920154"/>
          <c:h val="0.82686939777233903"/>
        </c:manualLayout>
      </c:layout>
      <c:barChart>
        <c:barDir val="col"/>
        <c:grouping val="clustered"/>
        <c:varyColors val="0"/>
        <c:ser>
          <c:idx val="1"/>
          <c:order val="1"/>
          <c:tx>
            <c:strRef>
              <c:f>'2.1A'!$C$32</c:f>
              <c:strCache>
                <c:ptCount val="1"/>
                <c:pt idx="0">
                  <c:v>    2014 or most recent year available</c:v>
                </c:pt>
              </c:strCache>
            </c:strRef>
          </c:tx>
          <c:spPr>
            <a:solidFill>
              <a:srgbClr val="4F81BD"/>
            </a:solidFill>
            <a:ln w="6350" cmpd="sng">
              <a:solidFill>
                <a:srgbClr val="000000"/>
              </a:solidFill>
              <a:round/>
            </a:ln>
            <a:effectLst/>
          </c:spPr>
          <c:invertIfNegative val="0"/>
          <c:cat>
            <c:strRef>
              <c:f>'2.1A'!$A$33:$A$46</c:f>
              <c:strCache>
                <c:ptCount val="14"/>
                <c:pt idx="0">
                  <c:v>Hungary</c:v>
                </c:pt>
                <c:pt idx="1">
                  <c:v>Slovenia</c:v>
                </c:pt>
                <c:pt idx="2">
                  <c:v>Italy</c:v>
                </c:pt>
                <c:pt idx="3">
                  <c:v>Czech Republic</c:v>
                </c:pt>
                <c:pt idx="4">
                  <c:v>Slovak Republic</c:v>
                </c:pt>
                <c:pt idx="5">
                  <c:v>Norway</c:v>
                </c:pt>
                <c:pt idx="6">
                  <c:v>New Zealand</c:v>
                </c:pt>
                <c:pt idx="7">
                  <c:v>Belgium</c:v>
                </c:pt>
                <c:pt idx="8">
                  <c:v>Latvia</c:v>
                </c:pt>
                <c:pt idx="9">
                  <c:v>Japan</c:v>
                </c:pt>
                <c:pt idx="10">
                  <c:v>Korea</c:v>
                </c:pt>
                <c:pt idx="11">
                  <c:v>United Kingdom</c:v>
                </c:pt>
                <c:pt idx="12">
                  <c:v>Canada</c:v>
                </c:pt>
                <c:pt idx="13">
                  <c:v>United States</c:v>
                </c:pt>
              </c:strCache>
            </c:strRef>
          </c:cat>
          <c:val>
            <c:numRef>
              <c:f>'2.1A'!$C$33:$C$46</c:f>
              <c:numCache>
                <c:formatCode>0.00</c:formatCode>
                <c:ptCount val="14"/>
                <c:pt idx="0">
                  <c:v>4.946642392347135</c:v>
                </c:pt>
                <c:pt idx="1">
                  <c:v>6.5285358667576645</c:v>
                </c:pt>
                <c:pt idx="2">
                  <c:v>8.480627063301684</c:v>
                </c:pt>
                <c:pt idx="3">
                  <c:v>8.943235057840889</c:v>
                </c:pt>
                <c:pt idx="4">
                  <c:v>8.9570543715137685</c:v>
                </c:pt>
                <c:pt idx="5">
                  <c:v>9.2489819299358231</c:v>
                </c:pt>
                <c:pt idx="6">
                  <c:v>12.116258517121926</c:v>
                </c:pt>
                <c:pt idx="7">
                  <c:v>13.006419189927282</c:v>
                </c:pt>
                <c:pt idx="8">
                  <c:v>14.396308989460493</c:v>
                </c:pt>
                <c:pt idx="9">
                  <c:v>16.359587742770881</c:v>
                </c:pt>
                <c:pt idx="10">
                  <c:v>17.122126446897646</c:v>
                </c:pt>
                <c:pt idx="11">
                  <c:v>17.140000000000008</c:v>
                </c:pt>
                <c:pt idx="12">
                  <c:v>17.766134721491614</c:v>
                </c:pt>
                <c:pt idx="13">
                  <c:v>18.517147999999999</c:v>
                </c:pt>
              </c:numCache>
            </c:numRef>
          </c:val>
          <c:extLst>
            <c:ext xmlns:c16="http://schemas.microsoft.com/office/drawing/2014/chart" uri="{C3380CC4-5D6E-409C-BE32-E72D297353CC}">
              <c16:uniqueId val="{00000000-8717-4CB9-A339-D6E25DB13EB0}"/>
            </c:ext>
          </c:extLst>
        </c:ser>
        <c:dLbls>
          <c:showLegendKey val="0"/>
          <c:showVal val="0"/>
          <c:showCatName val="0"/>
          <c:showSerName val="0"/>
          <c:showPercent val="0"/>
          <c:showBubbleSize val="0"/>
        </c:dLbls>
        <c:gapWidth val="150"/>
        <c:axId val="32392704"/>
        <c:axId val="32394624"/>
      </c:barChart>
      <c:lineChart>
        <c:grouping val="standard"/>
        <c:varyColors val="0"/>
        <c:ser>
          <c:idx val="0"/>
          <c:order val="0"/>
          <c:tx>
            <c:strRef>
              <c:f>'2.1A'!$B$32</c:f>
              <c:strCache>
                <c:ptCount val="1"/>
                <c:pt idx="0">
                  <c:v>  2000 or earliest year available</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rgbClr val="FFFFFF"/>
              </a:solidFill>
              <a:ln w="6350">
                <a:solidFill>
                  <a:srgbClr val="000000"/>
                </a:solidFill>
                <a:prstDash val="solid"/>
              </a:ln>
              <a:effectLst/>
              <a:extLst/>
            </c:spPr>
          </c:marker>
          <c:cat>
            <c:strRef>
              <c:f>'2.1A'!$A$33:$A$46</c:f>
              <c:strCache>
                <c:ptCount val="14"/>
                <c:pt idx="0">
                  <c:v>Hungary</c:v>
                </c:pt>
                <c:pt idx="1">
                  <c:v>Slovenia</c:v>
                </c:pt>
                <c:pt idx="2">
                  <c:v>Italy</c:v>
                </c:pt>
                <c:pt idx="3">
                  <c:v>Czech Republic</c:v>
                </c:pt>
                <c:pt idx="4">
                  <c:v>Slovak Republic</c:v>
                </c:pt>
                <c:pt idx="5">
                  <c:v>Norway</c:v>
                </c:pt>
                <c:pt idx="6">
                  <c:v>New Zealand</c:v>
                </c:pt>
                <c:pt idx="7">
                  <c:v>Belgium</c:v>
                </c:pt>
                <c:pt idx="8">
                  <c:v>Latvia</c:v>
                </c:pt>
                <c:pt idx="9">
                  <c:v>Japan</c:v>
                </c:pt>
                <c:pt idx="10">
                  <c:v>Korea</c:v>
                </c:pt>
                <c:pt idx="11">
                  <c:v>United Kingdom</c:v>
                </c:pt>
                <c:pt idx="12">
                  <c:v>Canada</c:v>
                </c:pt>
                <c:pt idx="13">
                  <c:v>United States</c:v>
                </c:pt>
              </c:strCache>
            </c:strRef>
          </c:cat>
          <c:val>
            <c:numRef>
              <c:f>'2.1A'!$B$33:$B$46</c:f>
              <c:numCache>
                <c:formatCode>0.00</c:formatCode>
                <c:ptCount val="14"/>
                <c:pt idx="0">
                  <c:v>3.0936659905138253</c:v>
                </c:pt>
                <c:pt idx="1">
                  <c:v>5.3391693817121055</c:v>
                </c:pt>
                <c:pt idx="2">
                  <c:v>4.223116661644613</c:v>
                </c:pt>
                <c:pt idx="3">
                  <c:v>4.0351482404810337</c:v>
                </c:pt>
                <c:pt idx="4">
                  <c:v>5.6763683638748121</c:v>
                </c:pt>
                <c:pt idx="5">
                  <c:v>8.178094106564771</c:v>
                </c:pt>
                <c:pt idx="6">
                  <c:v>10.484923618707761</c:v>
                </c:pt>
                <c:pt idx="7">
                  <c:v>9.8996409919009913</c:v>
                </c:pt>
                <c:pt idx="8">
                  <c:v>10.02565215349005</c:v>
                </c:pt>
                <c:pt idx="9">
                  <c:v>14.747410580614176</c:v>
                </c:pt>
                <c:pt idx="10">
                  <c:v>14.941782147727956</c:v>
                </c:pt>
                <c:pt idx="11">
                  <c:v>15.900000000000002</c:v>
                </c:pt>
                <c:pt idx="12">
                  <c:v>10.487307763572353</c:v>
                </c:pt>
                <c:pt idx="13">
                  <c:v>15.363525599999997</c:v>
                </c:pt>
              </c:numCache>
            </c:numRef>
          </c:val>
          <c:smooth val="0"/>
          <c:extLst>
            <c:ext xmlns:c16="http://schemas.microsoft.com/office/drawing/2014/chart" uri="{C3380CC4-5D6E-409C-BE32-E72D297353CC}">
              <c16:uniqueId val="{00000001-8717-4CB9-A339-D6E25DB13EB0}"/>
            </c:ext>
          </c:extLst>
        </c:ser>
        <c:dLbls>
          <c:showLegendKey val="0"/>
          <c:showVal val="0"/>
          <c:showCatName val="0"/>
          <c:showSerName val="0"/>
          <c:showPercent val="0"/>
          <c:showBubbleSize val="0"/>
        </c:dLbls>
        <c:marker val="1"/>
        <c:smooth val="0"/>
        <c:axId val="32392704"/>
        <c:axId val="32394624"/>
      </c:lineChart>
      <c:catAx>
        <c:axId val="32392704"/>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a:solidFill>
                  <a:schemeClr val="bg2">
                    <a:lumMod val="10000"/>
                  </a:schemeClr>
                </a:solidFill>
                <a:latin typeface="Arial Narrow"/>
                <a:ea typeface="Arial Narrow"/>
                <a:cs typeface="Arial Narrow"/>
              </a:defRPr>
            </a:pPr>
            <a:endParaRPr lang="en-US"/>
          </a:p>
        </c:txPr>
        <c:crossAx val="32394624"/>
        <c:crosses val="autoZero"/>
        <c:auto val="1"/>
        <c:lblAlgn val="ctr"/>
        <c:lblOffset val="0"/>
        <c:tickLblSkip val="1"/>
        <c:noMultiLvlLbl val="0"/>
      </c:catAx>
      <c:valAx>
        <c:axId val="32394624"/>
        <c:scaling>
          <c:orientation val="minMax"/>
          <c:max val="20"/>
          <c:min val="0"/>
        </c:scaling>
        <c:delete val="0"/>
        <c:axPos val="l"/>
        <c:majorGridlines>
          <c:spPr>
            <a:ln w="9525" cmpd="sng">
              <a:solidFill>
                <a:srgbClr val="FFFFFF"/>
              </a:solidFill>
              <a:prstDash val="solid"/>
            </a:ln>
          </c:spPr>
        </c:majorGridlines>
        <c:title>
          <c:tx>
            <c:rich>
              <a:bodyPr rot="0" vert="horz"/>
              <a:lstStyle/>
              <a:p>
                <a:pPr>
                  <a:defRPr sz="1050" b="0" i="0">
                    <a:solidFill>
                      <a:srgbClr val="000000"/>
                    </a:solidFill>
                    <a:latin typeface="Arial Narrow"/>
                  </a:defRPr>
                </a:pPr>
                <a:r>
                  <a:rPr lang="en-GB" sz="1050" b="0" i="0">
                    <a:solidFill>
                      <a:srgbClr val="000000"/>
                    </a:solidFill>
                    <a:latin typeface="Arial Narrow"/>
                  </a:rPr>
                  <a:t>Percentage point</a:t>
                </a:r>
                <a:r>
                  <a:rPr lang="en-GB" sz="1050" b="0" i="0" baseline="0">
                    <a:solidFill>
                      <a:srgbClr val="000000"/>
                    </a:solidFill>
                    <a:latin typeface="Arial Narrow"/>
                  </a:rPr>
                  <a:t> difference </a:t>
                </a:r>
                <a:endParaRPr lang="en-GB" sz="1050" b="0" i="0">
                  <a:solidFill>
                    <a:srgbClr val="000000"/>
                  </a:solidFill>
                  <a:latin typeface="Arial Narrow"/>
                </a:endParaRPr>
              </a:p>
            </c:rich>
          </c:tx>
          <c:layout>
            <c:manualLayout>
              <c:xMode val="edge"/>
              <c:yMode val="edge"/>
              <c:x val="1.1215291222595946E-4"/>
              <c:y val="0.1052426691548307"/>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32392704"/>
        <c:crosses val="autoZero"/>
        <c:crossBetween val="between"/>
        <c:majorUnit val="2"/>
        <c:minorUnit val="0.4"/>
      </c:valAx>
      <c:spPr>
        <a:solidFill>
          <a:srgbClr val="F4FFFF"/>
        </a:solidFill>
        <a:ln w="9525">
          <a:solidFill>
            <a:srgbClr val="000000"/>
          </a:solidFill>
        </a:ln>
      </c:spPr>
    </c:plotArea>
    <c:legend>
      <c:legendPos val="t"/>
      <c:layout>
        <c:manualLayout>
          <c:xMode val="edge"/>
          <c:yMode val="edge"/>
          <c:x val="4.1301613461006491E-2"/>
          <c:y val="1.9920803043647736E-2"/>
          <c:w val="0.95499020280022784"/>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1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solidFill>
        <a:schemeClr val="bg2">
          <a:lumMod val="10000"/>
        </a:schemeClr>
      </a:solidFill>
      <a:prstDash val="solid"/>
      <a:round/>
    </a:ln>
    <a:effectLst/>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504-42BB-9D45-41B7FD212A62}"/>
                </c:ext>
              </c:extLst>
            </c:dLbl>
            <c:dLbl>
              <c:idx val="2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504-42BB-9D45-41B7FD212A62}"/>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charts!$B$3:$B$23</c:f>
              <c:strCache>
                <c:ptCount val="21"/>
                <c:pt idx="0">
                  <c:v>Lazio</c:v>
                </c:pt>
                <c:pt idx="1">
                  <c:v>Abruzzo</c:v>
                </c:pt>
                <c:pt idx="2">
                  <c:v>Umbria</c:v>
                </c:pt>
                <c:pt idx="3">
                  <c:v>Campania</c:v>
                </c:pt>
                <c:pt idx="4">
                  <c:v>Basilicata</c:v>
                </c:pt>
                <c:pt idx="5">
                  <c:v>Molise</c:v>
                </c:pt>
                <c:pt idx="6">
                  <c:v>Valle d'Aosta</c:v>
                </c:pt>
                <c:pt idx="7">
                  <c:v>Sicilia</c:v>
                </c:pt>
                <c:pt idx="8">
                  <c:v>Sardegna</c:v>
                </c:pt>
                <c:pt idx="9">
                  <c:v>Liguria</c:v>
                </c:pt>
                <c:pt idx="10">
                  <c:v>Calabria</c:v>
                </c:pt>
                <c:pt idx="11">
                  <c:v>Marche</c:v>
                </c:pt>
                <c:pt idx="12">
                  <c:v>Puglia</c:v>
                </c:pt>
                <c:pt idx="13">
                  <c:v>Toscana</c:v>
                </c:pt>
                <c:pt idx="14">
                  <c:v>P.A. Trento</c:v>
                </c:pt>
                <c:pt idx="15">
                  <c:v>Piemonte</c:v>
                </c:pt>
                <c:pt idx="16">
                  <c:v>Friuli-Venezia Giulia</c:v>
                </c:pt>
                <c:pt idx="17">
                  <c:v>Emilia-Romagna</c:v>
                </c:pt>
                <c:pt idx="18">
                  <c:v>Lombardia</c:v>
                </c:pt>
                <c:pt idx="19">
                  <c:v>P.A. di Bolzano/Bozen</c:v>
                </c:pt>
                <c:pt idx="20">
                  <c:v>Veneto</c:v>
                </c:pt>
              </c:strCache>
            </c:strRef>
          </c:cat>
          <c:val>
            <c:numRef>
              <c:f>charts!$D$3:$D$23</c:f>
              <c:numCache>
                <c:formatCode>0.0%</c:formatCode>
                <c:ptCount val="21"/>
                <c:pt idx="0">
                  <c:v>0.46299999999999997</c:v>
                </c:pt>
                <c:pt idx="1">
                  <c:v>0.46899999999999997</c:v>
                </c:pt>
                <c:pt idx="2">
                  <c:v>0.48899999999999999</c:v>
                </c:pt>
                <c:pt idx="3">
                  <c:v>0.51</c:v>
                </c:pt>
                <c:pt idx="4">
                  <c:v>0.52900000000000003</c:v>
                </c:pt>
                <c:pt idx="5">
                  <c:v>0.53</c:v>
                </c:pt>
                <c:pt idx="6">
                  <c:v>0.53500000000000003</c:v>
                </c:pt>
                <c:pt idx="7">
                  <c:v>0.53700000000000003</c:v>
                </c:pt>
                <c:pt idx="8">
                  <c:v>0.53799999999999992</c:v>
                </c:pt>
                <c:pt idx="9">
                  <c:v>0.54200000000000004</c:v>
                </c:pt>
                <c:pt idx="10">
                  <c:v>0.54600000000000004</c:v>
                </c:pt>
                <c:pt idx="11">
                  <c:v>0.54799999999999993</c:v>
                </c:pt>
                <c:pt idx="12">
                  <c:v>0.55200000000000005</c:v>
                </c:pt>
                <c:pt idx="13">
                  <c:v>0.55500000000000005</c:v>
                </c:pt>
                <c:pt idx="14">
                  <c:v>0.58099999999999996</c:v>
                </c:pt>
                <c:pt idx="15">
                  <c:v>0.58299999999999996</c:v>
                </c:pt>
                <c:pt idx="16">
                  <c:v>0.59</c:v>
                </c:pt>
                <c:pt idx="17">
                  <c:v>0.59799999999999998</c:v>
                </c:pt>
                <c:pt idx="18">
                  <c:v>0.61499999999999999</c:v>
                </c:pt>
                <c:pt idx="19">
                  <c:v>0.621</c:v>
                </c:pt>
                <c:pt idx="20">
                  <c:v>0.622</c:v>
                </c:pt>
              </c:numCache>
            </c:numRef>
          </c:val>
          <c:extLst>
            <c:ext xmlns:c16="http://schemas.microsoft.com/office/drawing/2014/chart" uri="{C3380CC4-5D6E-409C-BE32-E72D297353CC}">
              <c16:uniqueId val="{00000002-B504-42BB-9D45-41B7FD212A62}"/>
            </c:ext>
          </c:extLst>
        </c:ser>
        <c:dLbls>
          <c:showLegendKey val="0"/>
          <c:showVal val="0"/>
          <c:showCatName val="0"/>
          <c:showSerName val="0"/>
          <c:showPercent val="0"/>
          <c:showBubbleSize val="0"/>
        </c:dLbls>
        <c:gapWidth val="219"/>
        <c:axId val="464106944"/>
        <c:axId val="464108912"/>
      </c:barChart>
      <c:catAx>
        <c:axId val="46410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108912"/>
        <c:crosses val="autoZero"/>
        <c:auto val="1"/>
        <c:lblAlgn val="ctr"/>
        <c:lblOffset val="100"/>
        <c:noMultiLvlLbl val="0"/>
      </c:catAx>
      <c:valAx>
        <c:axId val="464108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106944"/>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lumMod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B6-4D4A-8FB4-068B2798CEFA}"/>
                </c:ext>
              </c:extLst>
            </c:dLbl>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B6-4D4A-8FB4-068B2798CEF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charts!$A$36:$A$47</c:f>
              <c:strCache>
                <c:ptCount val="12"/>
                <c:pt idx="0">
                  <c:v>Northern Ireland</c:v>
                </c:pt>
                <c:pt idx="1">
                  <c:v>Wales</c:v>
                </c:pt>
                <c:pt idx="2">
                  <c:v>Scotland</c:v>
                </c:pt>
                <c:pt idx="3">
                  <c:v>London</c:v>
                </c:pt>
                <c:pt idx="4">
                  <c:v>East of England</c:v>
                </c:pt>
                <c:pt idx="5">
                  <c:v>South East </c:v>
                </c:pt>
                <c:pt idx="6">
                  <c:v>South West </c:v>
                </c:pt>
                <c:pt idx="7">
                  <c:v>East Midlands </c:v>
                </c:pt>
                <c:pt idx="8">
                  <c:v>West Midlands</c:v>
                </c:pt>
                <c:pt idx="9">
                  <c:v>Yorkshire and The Humber</c:v>
                </c:pt>
                <c:pt idx="10">
                  <c:v>North West</c:v>
                </c:pt>
                <c:pt idx="11">
                  <c:v>North East</c:v>
                </c:pt>
              </c:strCache>
            </c:strRef>
          </c:cat>
          <c:val>
            <c:numRef>
              <c:f>charts!$C$36:$C$47</c:f>
              <c:numCache>
                <c:formatCode>0.0%</c:formatCode>
                <c:ptCount val="12"/>
                <c:pt idx="0">
                  <c:v>0.28699999999999998</c:v>
                </c:pt>
                <c:pt idx="1">
                  <c:v>0.374</c:v>
                </c:pt>
                <c:pt idx="2">
                  <c:v>0.43200000000000005</c:v>
                </c:pt>
                <c:pt idx="3">
                  <c:v>0.47499999999999998</c:v>
                </c:pt>
                <c:pt idx="4">
                  <c:v>0.48700000000000004</c:v>
                </c:pt>
                <c:pt idx="5">
                  <c:v>0.496</c:v>
                </c:pt>
                <c:pt idx="6">
                  <c:v>0.54400000000000004</c:v>
                </c:pt>
                <c:pt idx="7">
                  <c:v>0.55799999999999994</c:v>
                </c:pt>
                <c:pt idx="8">
                  <c:v>0.57399999999999995</c:v>
                </c:pt>
                <c:pt idx="9">
                  <c:v>0.60299999999999998</c:v>
                </c:pt>
                <c:pt idx="10">
                  <c:v>0.61499999999999999</c:v>
                </c:pt>
                <c:pt idx="11">
                  <c:v>0.65300000000000002</c:v>
                </c:pt>
              </c:numCache>
            </c:numRef>
          </c:val>
          <c:extLst>
            <c:ext xmlns:c16="http://schemas.microsoft.com/office/drawing/2014/chart" uri="{C3380CC4-5D6E-409C-BE32-E72D297353CC}">
              <c16:uniqueId val="{00000002-5EB6-4D4A-8FB4-068B2798CEFA}"/>
            </c:ext>
          </c:extLst>
        </c:ser>
        <c:dLbls>
          <c:showLegendKey val="0"/>
          <c:showVal val="0"/>
          <c:showCatName val="0"/>
          <c:showSerName val="0"/>
          <c:showPercent val="0"/>
          <c:showBubbleSize val="0"/>
        </c:dLbls>
        <c:gapWidth val="219"/>
        <c:axId val="464956816"/>
        <c:axId val="464952224"/>
      </c:barChart>
      <c:catAx>
        <c:axId val="46495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952224"/>
        <c:crosses val="autoZero"/>
        <c:auto val="1"/>
        <c:lblAlgn val="ctr"/>
        <c:lblOffset val="100"/>
        <c:noMultiLvlLbl val="0"/>
      </c:catAx>
      <c:valAx>
        <c:axId val="46495222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956816"/>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lumMod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69-4533-830E-A3D2D21010CF}"/>
                </c:ext>
              </c:extLst>
            </c:dLbl>
            <c:dLbl>
              <c:idx val="1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69-4533-830E-A3D2D21010CF}"/>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charts!$B$58:$B$76</c:f>
              <c:strCache>
                <c:ptCount val="19"/>
                <c:pt idx="0">
                  <c:v>Comunidad de Madrid</c:v>
                </c:pt>
                <c:pt idx="1">
                  <c:v>Andalucía</c:v>
                </c:pt>
                <c:pt idx="2">
                  <c:v>Región de Murcia</c:v>
                </c:pt>
                <c:pt idx="3">
                  <c:v>Castilla-la Mancha</c:v>
                </c:pt>
                <c:pt idx="4">
                  <c:v>Extremadura</c:v>
                </c:pt>
                <c:pt idx="5">
                  <c:v>Canarias</c:v>
                </c:pt>
                <c:pt idx="6">
                  <c:v>Castilla y León</c:v>
                </c:pt>
                <c:pt idx="7">
                  <c:v>Cataluña</c:v>
                </c:pt>
                <c:pt idx="8">
                  <c:v>Ceuta</c:v>
                </c:pt>
                <c:pt idx="9">
                  <c:v>Aragón</c:v>
                </c:pt>
                <c:pt idx="10">
                  <c:v>País Vasco</c:v>
                </c:pt>
                <c:pt idx="11">
                  <c:v>Principado de Asturias</c:v>
                </c:pt>
                <c:pt idx="12">
                  <c:v>Galicia</c:v>
                </c:pt>
                <c:pt idx="13">
                  <c:v>Comunidad Valenciana</c:v>
                </c:pt>
                <c:pt idx="14">
                  <c:v>Melilla</c:v>
                </c:pt>
                <c:pt idx="15">
                  <c:v>La Rioja</c:v>
                </c:pt>
                <c:pt idx="16">
                  <c:v>Cantabria</c:v>
                </c:pt>
                <c:pt idx="17">
                  <c:v>Navarra</c:v>
                </c:pt>
                <c:pt idx="18">
                  <c:v>Illes Balears</c:v>
                </c:pt>
              </c:strCache>
            </c:strRef>
          </c:cat>
          <c:val>
            <c:numRef>
              <c:f>charts!$D$58:$D$76</c:f>
              <c:numCache>
                <c:formatCode>0.0%</c:formatCode>
                <c:ptCount val="19"/>
                <c:pt idx="0">
                  <c:v>0.26</c:v>
                </c:pt>
                <c:pt idx="1">
                  <c:v>0.29299999999999998</c:v>
                </c:pt>
                <c:pt idx="2">
                  <c:v>0.32799999999999996</c:v>
                </c:pt>
                <c:pt idx="3">
                  <c:v>0.35600000000000004</c:v>
                </c:pt>
                <c:pt idx="4">
                  <c:v>0.35799999999999998</c:v>
                </c:pt>
                <c:pt idx="5">
                  <c:v>0.36099999999999999</c:v>
                </c:pt>
                <c:pt idx="6">
                  <c:v>0.36899999999999999</c:v>
                </c:pt>
                <c:pt idx="7">
                  <c:v>0.373</c:v>
                </c:pt>
                <c:pt idx="8">
                  <c:v>0.376</c:v>
                </c:pt>
                <c:pt idx="9">
                  <c:v>0.38100000000000001</c:v>
                </c:pt>
                <c:pt idx="10">
                  <c:v>0.38200000000000001</c:v>
                </c:pt>
                <c:pt idx="11">
                  <c:v>0.38500000000000001</c:v>
                </c:pt>
                <c:pt idx="12">
                  <c:v>0.39299999999999996</c:v>
                </c:pt>
                <c:pt idx="13">
                  <c:v>0.41100000000000003</c:v>
                </c:pt>
                <c:pt idx="14">
                  <c:v>0.42</c:v>
                </c:pt>
                <c:pt idx="15">
                  <c:v>0.42</c:v>
                </c:pt>
                <c:pt idx="16">
                  <c:v>0.42200000000000004</c:v>
                </c:pt>
                <c:pt idx="17">
                  <c:v>0.42200000000000004</c:v>
                </c:pt>
                <c:pt idx="18">
                  <c:v>0.42499999999999999</c:v>
                </c:pt>
              </c:numCache>
            </c:numRef>
          </c:val>
          <c:extLst>
            <c:ext xmlns:c16="http://schemas.microsoft.com/office/drawing/2014/chart" uri="{C3380CC4-5D6E-409C-BE32-E72D297353CC}">
              <c16:uniqueId val="{00000002-E869-4533-830E-A3D2D21010CF}"/>
            </c:ext>
          </c:extLst>
        </c:ser>
        <c:dLbls>
          <c:showLegendKey val="0"/>
          <c:showVal val="0"/>
          <c:showCatName val="0"/>
          <c:showSerName val="0"/>
          <c:showPercent val="0"/>
          <c:showBubbleSize val="0"/>
        </c:dLbls>
        <c:gapWidth val="219"/>
        <c:axId val="464953864"/>
        <c:axId val="464955832"/>
      </c:barChart>
      <c:catAx>
        <c:axId val="464953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955832"/>
        <c:crosses val="autoZero"/>
        <c:auto val="1"/>
        <c:lblAlgn val="ctr"/>
        <c:lblOffset val="100"/>
        <c:noMultiLvlLbl val="0"/>
      </c:catAx>
      <c:valAx>
        <c:axId val="4649558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en-US"/>
          </a:p>
        </c:txPr>
        <c:crossAx val="464953864"/>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lumMod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1.9920803043647736E-2"/>
          <c:w val="0.98906927548920154"/>
          <c:h val="0.92061205999197904"/>
        </c:manualLayout>
      </c:layout>
      <c:barChart>
        <c:barDir val="bar"/>
        <c:grouping val="clustered"/>
        <c:varyColors val="0"/>
        <c:ser>
          <c:idx val="0"/>
          <c:order val="0"/>
          <c:tx>
            <c:strRef>
              <c:f>Sheet1!$B$3</c:f>
              <c:strCache>
                <c:ptCount val="1"/>
                <c:pt idx="0">
                  <c:v>% firms</c:v>
                </c:pt>
              </c:strCache>
            </c:strRef>
          </c:tx>
          <c:spPr>
            <a:solidFill>
              <a:srgbClr val="4F81BD"/>
            </a:solidFill>
            <a:ln w="6350" cmpd="sng">
              <a:solidFill>
                <a:srgbClr val="000000"/>
              </a:solidFill>
              <a:round/>
            </a:ln>
            <a:effectLst/>
          </c:spPr>
          <c:invertIfNegative val="0"/>
          <c:cat>
            <c:strRef>
              <c:f>Sheet1!$A$4:$A$12</c:f>
              <c:strCache>
                <c:ptCount val="9"/>
                <c:pt idx="0">
                  <c:v>Negative experience</c:v>
                </c:pt>
                <c:pt idx="1">
                  <c:v>No benefit for the organisation </c:v>
                </c:pt>
                <c:pt idx="2">
                  <c:v>Don't know apprenticeship programmes in NI</c:v>
                </c:pt>
                <c:pt idx="3">
                  <c:v>Too expensive</c:v>
                </c:pt>
                <c:pt idx="4">
                  <c:v>Doesn't meet the requirements</c:v>
                </c:pt>
                <c:pt idx="5">
                  <c:v>Lack of information</c:v>
                </c:pt>
                <c:pt idx="6">
                  <c:v>No need</c:v>
                </c:pt>
                <c:pt idx="7">
                  <c:v>Not interested</c:v>
                </c:pt>
                <c:pt idx="8">
                  <c:v>Lack of capacity</c:v>
                </c:pt>
              </c:strCache>
            </c:strRef>
          </c:cat>
          <c:val>
            <c:numRef>
              <c:f>Sheet1!$B$4:$B$12</c:f>
              <c:numCache>
                <c:formatCode>General</c:formatCode>
                <c:ptCount val="9"/>
                <c:pt idx="0">
                  <c:v>2.8169014084507045</c:v>
                </c:pt>
                <c:pt idx="1">
                  <c:v>5.6338028169014089</c:v>
                </c:pt>
                <c:pt idx="2">
                  <c:v>8.4507042253521121</c:v>
                </c:pt>
                <c:pt idx="3">
                  <c:v>11.267605633802818</c:v>
                </c:pt>
                <c:pt idx="4">
                  <c:v>15.492957746478872</c:v>
                </c:pt>
                <c:pt idx="5">
                  <c:v>15.492957746478872</c:v>
                </c:pt>
                <c:pt idx="6">
                  <c:v>19.718309859154928</c:v>
                </c:pt>
                <c:pt idx="7">
                  <c:v>21.12676056338028</c:v>
                </c:pt>
                <c:pt idx="8">
                  <c:v>30.985915492957744</c:v>
                </c:pt>
              </c:numCache>
            </c:numRef>
          </c:val>
          <c:extLst>
            <c:ext xmlns:c16="http://schemas.microsoft.com/office/drawing/2014/chart" uri="{C3380CC4-5D6E-409C-BE32-E72D297353CC}">
              <c16:uniqueId val="{00000000-FD2E-4C62-A4D1-14AA2CD65746}"/>
            </c:ext>
          </c:extLst>
        </c:ser>
        <c:dLbls>
          <c:showLegendKey val="0"/>
          <c:showVal val="0"/>
          <c:showCatName val="0"/>
          <c:showSerName val="0"/>
          <c:showPercent val="0"/>
          <c:showBubbleSize val="0"/>
        </c:dLbls>
        <c:gapWidth val="150"/>
        <c:axId val="218224128"/>
        <c:axId val="218224520"/>
      </c:barChart>
      <c:catAx>
        <c:axId val="218224128"/>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18224520"/>
        <c:crosses val="autoZero"/>
        <c:auto val="1"/>
        <c:lblAlgn val="ctr"/>
        <c:lblOffset val="0"/>
        <c:tickLblSkip val="1"/>
        <c:noMultiLvlLbl val="0"/>
      </c:catAx>
      <c:valAx>
        <c:axId val="218224520"/>
        <c:scaling>
          <c:orientation val="minMax"/>
        </c:scaling>
        <c:delete val="0"/>
        <c:axPos val="b"/>
        <c:majorGridlines>
          <c:spPr>
            <a:ln w="9525" cmpd="sng">
              <a:solidFill>
                <a:srgbClr val="FFFFFF"/>
              </a:solidFill>
              <a:prstDash val="solid"/>
            </a:ln>
          </c:spPr>
        </c:majorGridlines>
        <c:numFmt formatCode="0%"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18224128"/>
        <c:crosses val="autoZero"/>
        <c:crossBetween val="between"/>
        <c:dispUnits>
          <c:builtInUnit val="hundreds"/>
        </c:dispUnits>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800">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1.9920803043647736E-2"/>
          <c:w val="0.98906927548920154"/>
          <c:h val="0.97011879543452839"/>
        </c:manualLayout>
      </c:layout>
      <c:barChart>
        <c:barDir val="bar"/>
        <c:grouping val="clustered"/>
        <c:varyColors val="0"/>
        <c:ser>
          <c:idx val="0"/>
          <c:order val="0"/>
          <c:spPr>
            <a:solidFill>
              <a:srgbClr val="4F81BD"/>
            </a:solidFill>
            <a:ln w="6350" cmpd="sng">
              <a:solidFill>
                <a:srgbClr val="000000"/>
              </a:solidFill>
            </a:ln>
            <a:effectLst/>
          </c:spPr>
          <c:invertIfNegative val="0"/>
          <c:cat>
            <c:strRef>
              <c:f>apprenticeship!$H$14:$H$20</c:f>
              <c:strCache>
                <c:ptCount val="7"/>
                <c:pt idx="0">
                  <c:v>Lack of information</c:v>
                </c:pt>
                <c:pt idx="1">
                  <c:v>No benefit for the organisation </c:v>
                </c:pt>
                <c:pt idx="2">
                  <c:v>Doesn't meet the requirements</c:v>
                </c:pt>
                <c:pt idx="3">
                  <c:v>Too expensive</c:v>
                </c:pt>
                <c:pt idx="4">
                  <c:v>Negative experience</c:v>
                </c:pt>
                <c:pt idx="5">
                  <c:v>No need</c:v>
                </c:pt>
                <c:pt idx="6">
                  <c:v>Lack of capacity</c:v>
                </c:pt>
              </c:strCache>
            </c:strRef>
          </c:cat>
          <c:val>
            <c:numRef>
              <c:f>apprenticeship!$I$14:$I$20</c:f>
              <c:numCache>
                <c:formatCode>0.0%</c:formatCode>
                <c:ptCount val="7"/>
                <c:pt idx="0">
                  <c:v>2.6315789473684199E-2</c:v>
                </c:pt>
                <c:pt idx="1">
                  <c:v>6.5789473684210495E-2</c:v>
                </c:pt>
                <c:pt idx="2">
                  <c:v>7.8947368421052599E-2</c:v>
                </c:pt>
                <c:pt idx="3">
                  <c:v>0.118421052631579</c:v>
                </c:pt>
                <c:pt idx="4">
                  <c:v>0.118421052631579</c:v>
                </c:pt>
                <c:pt idx="5">
                  <c:v>0.157894736842105</c:v>
                </c:pt>
                <c:pt idx="6">
                  <c:v>0.21052631578947401</c:v>
                </c:pt>
              </c:numCache>
            </c:numRef>
          </c:val>
          <c:extLst>
            <c:ext xmlns:c16="http://schemas.microsoft.com/office/drawing/2014/chart" uri="{C3380CC4-5D6E-409C-BE32-E72D297353CC}">
              <c16:uniqueId val="{00000000-7ECF-4740-9B31-AAB285B7871B}"/>
            </c:ext>
          </c:extLst>
        </c:ser>
        <c:dLbls>
          <c:showLegendKey val="0"/>
          <c:showVal val="0"/>
          <c:showCatName val="0"/>
          <c:showSerName val="0"/>
          <c:showPercent val="0"/>
          <c:showBubbleSize val="0"/>
        </c:dLbls>
        <c:gapWidth val="182"/>
        <c:axId val="489833912"/>
        <c:axId val="489828008"/>
      </c:barChart>
      <c:catAx>
        <c:axId val="489833912"/>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crossAx val="489828008"/>
        <c:crosses val="autoZero"/>
        <c:auto val="1"/>
        <c:lblAlgn val="ctr"/>
        <c:lblOffset val="0"/>
        <c:tickLblSkip val="1"/>
        <c:noMultiLvlLbl val="0"/>
      </c:catAx>
      <c:valAx>
        <c:axId val="489828008"/>
        <c:scaling>
          <c:orientation val="minMax"/>
        </c:scaling>
        <c:delete val="0"/>
        <c:axPos val="b"/>
        <c:majorGridlines>
          <c:spPr>
            <a:ln w="9525" cap="flat" cmpd="sng" algn="ctr">
              <a:solidFill>
                <a:srgbClr val="FFFFFF"/>
              </a:solidFill>
              <a:prstDash val="solid"/>
              <a:round/>
            </a:ln>
            <a:effectLst/>
          </c:spPr>
        </c:majorGridlines>
        <c:numFmt formatCode="0%"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crossAx val="489833912"/>
        <c:crosses val="autoZero"/>
        <c:crossBetween val="between"/>
        <c:majorUnit val="5.000000000000001E-2"/>
      </c:valAx>
      <c:spPr>
        <a:solidFill>
          <a:srgbClr val="F4FFFF"/>
        </a:solidFill>
        <a:ln w="9525">
          <a:solidFill>
            <a:srgbClr val="000000"/>
          </a:solidFill>
        </a:ln>
        <a:effec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800">
          <a:solidFill>
            <a:schemeClr val="tx1"/>
          </a:solidFill>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hyperlink" Target="https://www.youtube.com/watch?v=z6Ew7N9tPOo" TargetMode="External"/><Relationship Id="rId4"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28DE7-C6D4-4FE3-BDD8-DBF67703F8A4}"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GB"/>
        </a:p>
      </dgm:t>
    </dgm:pt>
    <dgm:pt modelId="{42878D02-F40A-4A62-A3CB-A22CC87FDB64}">
      <dgm:prSet phldrT="[Text]"/>
      <dgm:spPr/>
      <dgm:t>
        <a:bodyPr/>
        <a:lstStyle/>
        <a:p>
          <a:r>
            <a:rPr lang="en-GB" b="1" dirty="0" smtClean="0">
              <a:latin typeface="Arial Narrow" panose="020B0606020202030204" pitchFamily="34" charset="0"/>
            </a:rPr>
            <a:t>Regional Development Policy Committee + 3 WPs</a:t>
          </a:r>
          <a:endParaRPr lang="en-GB" dirty="0"/>
        </a:p>
      </dgm:t>
    </dgm:pt>
    <dgm:pt modelId="{28D224A2-1A02-4063-B0F6-7FFE0643CD5F}" type="parTrans" cxnId="{C325CD00-32B1-459F-8C72-2ADEBCBB5589}">
      <dgm:prSet/>
      <dgm:spPr/>
      <dgm:t>
        <a:bodyPr/>
        <a:lstStyle/>
        <a:p>
          <a:endParaRPr lang="en-GB"/>
        </a:p>
      </dgm:t>
    </dgm:pt>
    <dgm:pt modelId="{D652ED0D-A1ED-4845-B956-8DD3AD5DE170}" type="sibTrans" cxnId="{C325CD00-32B1-459F-8C72-2ADEBCBB5589}">
      <dgm:prSet/>
      <dgm:spPr/>
      <dgm:t>
        <a:bodyPr/>
        <a:lstStyle/>
        <a:p>
          <a:endParaRPr lang="en-GB"/>
        </a:p>
      </dgm:t>
    </dgm:pt>
    <dgm:pt modelId="{25201C75-9B56-4441-9E03-2BC62DEEB49A}">
      <dgm:prSet phldrT="[Text]"/>
      <dgm:spPr/>
      <dgm:t>
        <a:bodyPr/>
        <a:lstStyle/>
        <a:p>
          <a:r>
            <a:rPr lang="en-GB" b="1" dirty="0" smtClean="0">
              <a:solidFill>
                <a:schemeClr val="tx1"/>
              </a:solidFill>
              <a:latin typeface="Arial Narrow" panose="020B0606020202030204" pitchFamily="34" charset="0"/>
            </a:rPr>
            <a:t>Statistics</a:t>
          </a:r>
        </a:p>
        <a:p>
          <a:r>
            <a:rPr lang="en-GB" b="0" dirty="0" smtClean="0">
              <a:solidFill>
                <a:schemeClr val="tx1"/>
              </a:solidFill>
              <a:latin typeface="Arial Narrow" panose="020B0606020202030204" pitchFamily="34" charset="0"/>
            </a:rPr>
            <a:t>(regional, metropolitan, well-being)</a:t>
          </a:r>
          <a:endParaRPr lang="en-GB" b="1" dirty="0">
            <a:solidFill>
              <a:schemeClr val="tx1"/>
            </a:solidFill>
          </a:endParaRPr>
        </a:p>
      </dgm:t>
    </dgm:pt>
    <dgm:pt modelId="{84D5C166-531A-4A3D-84BE-3D13D0355B1B}" type="parTrans" cxnId="{C2DCD1F8-8A6F-4034-927D-44522A94E64B}">
      <dgm:prSet/>
      <dgm:spPr/>
      <dgm:t>
        <a:bodyPr/>
        <a:lstStyle/>
        <a:p>
          <a:endParaRPr lang="en-GB"/>
        </a:p>
      </dgm:t>
    </dgm:pt>
    <dgm:pt modelId="{34BD4547-C3E8-4682-B1AE-DE0A9E715197}" type="sibTrans" cxnId="{C2DCD1F8-8A6F-4034-927D-44522A94E64B}">
      <dgm:prSet/>
      <dgm:spPr/>
      <dgm:t>
        <a:bodyPr/>
        <a:lstStyle/>
        <a:p>
          <a:endParaRPr lang="en-GB"/>
        </a:p>
      </dgm:t>
    </dgm:pt>
    <dgm:pt modelId="{ECB78EAC-2875-4CB5-B7F4-0B9E16DC6C2F}">
      <dgm:prSet phldrT="[Text]"/>
      <dgm:spPr/>
      <dgm:t>
        <a:bodyPr/>
        <a:lstStyle/>
        <a:p>
          <a:r>
            <a:rPr lang="en-GB" b="1" dirty="0" smtClean="0">
              <a:solidFill>
                <a:schemeClr val="bg1"/>
              </a:solidFill>
              <a:latin typeface="Arial Narrow" panose="020B0606020202030204" pitchFamily="34" charset="0"/>
            </a:rPr>
            <a:t>Working Party on SMEs and Entrepreneurship</a:t>
          </a:r>
          <a:endParaRPr lang="en-GB" dirty="0">
            <a:solidFill>
              <a:schemeClr val="bg1"/>
            </a:solidFill>
          </a:endParaRPr>
        </a:p>
      </dgm:t>
    </dgm:pt>
    <dgm:pt modelId="{D512863D-000E-4CC4-AF65-BC9FF872468B}" type="parTrans" cxnId="{20763108-755B-44D6-A1D5-B090E6CCF85B}">
      <dgm:prSet/>
      <dgm:spPr/>
      <dgm:t>
        <a:bodyPr/>
        <a:lstStyle/>
        <a:p>
          <a:endParaRPr lang="en-GB"/>
        </a:p>
      </dgm:t>
    </dgm:pt>
    <dgm:pt modelId="{34AB94AB-E9F0-414F-B544-F683C0D4D9D0}" type="sibTrans" cxnId="{20763108-755B-44D6-A1D5-B090E6CCF85B}">
      <dgm:prSet/>
      <dgm:spPr/>
      <dgm:t>
        <a:bodyPr/>
        <a:lstStyle/>
        <a:p>
          <a:endParaRPr lang="en-GB"/>
        </a:p>
      </dgm:t>
    </dgm:pt>
    <dgm:pt modelId="{8BC7874D-CD5B-4431-AE42-7795AF9EB773}">
      <dgm:prSet phldrT="[Text]"/>
      <dgm:spPr/>
      <dgm:t>
        <a:bodyPr/>
        <a:lstStyle/>
        <a:p>
          <a:r>
            <a:rPr lang="en-GB" b="1" dirty="0" smtClean="0">
              <a:latin typeface="Arial Narrow" panose="020B0606020202030204" pitchFamily="34" charset="0"/>
            </a:rPr>
            <a:t>Multi-Stakeholder Engagement </a:t>
          </a:r>
          <a:br>
            <a:rPr lang="en-GB" b="1" dirty="0" smtClean="0">
              <a:latin typeface="Arial Narrow" panose="020B0606020202030204" pitchFamily="34" charset="0"/>
            </a:rPr>
          </a:br>
          <a:r>
            <a:rPr lang="en-GB" b="0" dirty="0" smtClean="0">
              <a:latin typeface="Arial Narrow" panose="020B0606020202030204" pitchFamily="34" charset="0"/>
            </a:rPr>
            <a:t>(political and technical)</a:t>
          </a:r>
          <a:endParaRPr lang="en-GB" b="1" dirty="0">
            <a:solidFill>
              <a:schemeClr val="tx1"/>
            </a:solidFill>
          </a:endParaRPr>
        </a:p>
      </dgm:t>
    </dgm:pt>
    <dgm:pt modelId="{7A424D5C-07FA-4720-BEFD-555DE5AA59FA}" type="parTrans" cxnId="{6DC970A4-741B-4C43-BA80-677A3076B10C}">
      <dgm:prSet/>
      <dgm:spPr/>
      <dgm:t>
        <a:bodyPr/>
        <a:lstStyle/>
        <a:p>
          <a:endParaRPr lang="en-GB"/>
        </a:p>
      </dgm:t>
    </dgm:pt>
    <dgm:pt modelId="{D8880DAE-7DA8-440D-8233-C9E3443D4823}" type="sibTrans" cxnId="{6DC970A4-741B-4C43-BA80-677A3076B10C}">
      <dgm:prSet/>
      <dgm:spPr/>
      <dgm:t>
        <a:bodyPr/>
        <a:lstStyle/>
        <a:p>
          <a:endParaRPr lang="en-GB"/>
        </a:p>
      </dgm:t>
    </dgm:pt>
    <dgm:pt modelId="{C6A10ABF-CF2F-424C-8518-F20EC657A639}">
      <dgm:prSet phldrT="[Text]"/>
      <dgm:spPr/>
      <dgm:t>
        <a:bodyPr/>
        <a:lstStyle/>
        <a:p>
          <a:r>
            <a:rPr lang="en-GB" b="1" dirty="0" smtClean="0">
              <a:latin typeface="Arial Narrow" panose="020B0606020202030204" pitchFamily="34" charset="0"/>
            </a:rPr>
            <a:t>Tourism Committee + 1 Working Party</a:t>
          </a:r>
          <a:endParaRPr lang="en-GB" b="1" dirty="0">
            <a:solidFill>
              <a:schemeClr val="tx1"/>
            </a:solidFill>
          </a:endParaRPr>
        </a:p>
      </dgm:t>
    </dgm:pt>
    <dgm:pt modelId="{2375FC02-F29D-46A6-827A-6EB6D02E1810}" type="parTrans" cxnId="{CBDB7283-67BF-4C2B-9D9E-5768A9146497}">
      <dgm:prSet/>
      <dgm:spPr/>
      <dgm:t>
        <a:bodyPr/>
        <a:lstStyle/>
        <a:p>
          <a:endParaRPr lang="en-GB"/>
        </a:p>
      </dgm:t>
    </dgm:pt>
    <dgm:pt modelId="{51AE128D-C0BD-4BCF-B3A1-070D58FE734B}" type="sibTrans" cxnId="{CBDB7283-67BF-4C2B-9D9E-5768A9146497}">
      <dgm:prSet/>
      <dgm:spPr/>
      <dgm:t>
        <a:bodyPr/>
        <a:lstStyle/>
        <a:p>
          <a:endParaRPr lang="en-GB"/>
        </a:p>
      </dgm:t>
    </dgm:pt>
    <dgm:pt modelId="{96638906-B5ED-4D91-BC1E-0478378CABB3}">
      <dgm:prSet phldrT="[Text]"/>
      <dgm:spPr/>
      <dgm:t>
        <a:bodyPr/>
        <a:lstStyle/>
        <a:p>
          <a:r>
            <a:rPr lang="en-GB" b="1" dirty="0" smtClean="0">
              <a:latin typeface="Arial Narrow" panose="020B0606020202030204" pitchFamily="34" charset="0"/>
            </a:rPr>
            <a:t>Local Economic and Employment Development (LEED) Programme</a:t>
          </a:r>
          <a:endParaRPr lang="en-GB" b="1" dirty="0">
            <a:solidFill>
              <a:schemeClr val="tx1"/>
            </a:solidFill>
          </a:endParaRPr>
        </a:p>
      </dgm:t>
    </dgm:pt>
    <dgm:pt modelId="{DE5C41CE-4C10-4799-803B-AAF89704740E}" type="parTrans" cxnId="{5FDA5CA3-17B4-435D-A774-5114FBA8C05E}">
      <dgm:prSet/>
      <dgm:spPr/>
      <dgm:t>
        <a:bodyPr/>
        <a:lstStyle/>
        <a:p>
          <a:endParaRPr lang="en-GB"/>
        </a:p>
      </dgm:t>
    </dgm:pt>
    <dgm:pt modelId="{4AA45AF0-64D5-4409-BD2F-9178F3CEF080}" type="sibTrans" cxnId="{5FDA5CA3-17B4-435D-A774-5114FBA8C05E}">
      <dgm:prSet/>
      <dgm:spPr/>
      <dgm:t>
        <a:bodyPr/>
        <a:lstStyle/>
        <a:p>
          <a:endParaRPr lang="en-GB"/>
        </a:p>
      </dgm:t>
    </dgm:pt>
    <dgm:pt modelId="{D59D1E7A-FBC7-4262-88FE-7B964EEBEC19}">
      <dgm:prSet phldrT="[Text]"/>
      <dgm:spPr/>
      <dgm:t>
        <a:bodyPr/>
        <a:lstStyle/>
        <a:p>
          <a:r>
            <a:rPr lang="en-GB" b="1" dirty="0" smtClean="0">
              <a:solidFill>
                <a:schemeClr val="tx1"/>
              </a:solidFill>
              <a:latin typeface="Arial Narrow" panose="020B0606020202030204" pitchFamily="34" charset="0"/>
            </a:rPr>
            <a:t>LEED Forum for Local Development Practitioners, Entrepreneurs &amp; Social Innovators</a:t>
          </a:r>
        </a:p>
      </dgm:t>
    </dgm:pt>
    <dgm:pt modelId="{04B52386-63AF-4443-A48E-C026EAE09D43}" type="parTrans" cxnId="{FD5F5192-E161-430C-B132-C9F097082BF2}">
      <dgm:prSet/>
      <dgm:spPr/>
      <dgm:t>
        <a:bodyPr/>
        <a:lstStyle/>
        <a:p>
          <a:endParaRPr lang="en-GB"/>
        </a:p>
      </dgm:t>
    </dgm:pt>
    <dgm:pt modelId="{063A5121-3DA2-4401-89DD-7EF3ED20939C}" type="sibTrans" cxnId="{FD5F5192-E161-430C-B132-C9F097082BF2}">
      <dgm:prSet/>
      <dgm:spPr/>
      <dgm:t>
        <a:bodyPr/>
        <a:lstStyle/>
        <a:p>
          <a:endParaRPr lang="en-GB"/>
        </a:p>
      </dgm:t>
    </dgm:pt>
    <dgm:pt modelId="{85FC17A9-B1A2-4C4C-A98E-71E4E390CDF0}">
      <dgm:prSet/>
      <dgm:spPr/>
      <dgm:t>
        <a:bodyPr/>
        <a:lstStyle/>
        <a:p>
          <a:r>
            <a:rPr lang="en-GB" b="1" dirty="0" smtClean="0">
              <a:solidFill>
                <a:schemeClr val="tx1"/>
              </a:solidFill>
              <a:latin typeface="Arial Narrow" panose="020B0606020202030204" pitchFamily="34" charset="0"/>
            </a:rPr>
            <a:t>Champion Mayors for Inclusive Growth</a:t>
          </a:r>
          <a:endParaRPr lang="en-GB" b="1" dirty="0">
            <a:solidFill>
              <a:schemeClr val="tx1"/>
            </a:solidFill>
          </a:endParaRPr>
        </a:p>
      </dgm:t>
    </dgm:pt>
    <dgm:pt modelId="{1AB9DAA4-ADCD-456D-83EA-9B738769F7DD}" type="parTrans" cxnId="{129ABA75-7961-4EE0-91A3-ABDA8ED24164}">
      <dgm:prSet/>
      <dgm:spPr/>
      <dgm:t>
        <a:bodyPr/>
        <a:lstStyle/>
        <a:p>
          <a:endParaRPr lang="en-GB"/>
        </a:p>
      </dgm:t>
    </dgm:pt>
    <dgm:pt modelId="{98D19DF0-8CD5-4BF5-B1A3-AD1E88354B8A}" type="sibTrans" cxnId="{129ABA75-7961-4EE0-91A3-ABDA8ED24164}">
      <dgm:prSet/>
      <dgm:spPr/>
      <dgm:t>
        <a:bodyPr/>
        <a:lstStyle/>
        <a:p>
          <a:endParaRPr lang="en-GB"/>
        </a:p>
      </dgm:t>
    </dgm:pt>
    <dgm:pt modelId="{92F889A1-369D-4B32-8F7D-D9AE30E9DACA}">
      <dgm:prSet/>
      <dgm:spPr/>
      <dgm:t>
        <a:bodyPr/>
        <a:lstStyle/>
        <a:p>
          <a:r>
            <a:rPr lang="en-GB" b="1" dirty="0" smtClean="0">
              <a:solidFill>
                <a:schemeClr val="tx1"/>
              </a:solidFill>
              <a:latin typeface="Arial Narrow" panose="020B0606020202030204" pitchFamily="34" charset="0"/>
            </a:rPr>
            <a:t>Roundtable of Mayors and Ministers</a:t>
          </a:r>
          <a:endParaRPr lang="en-GB" b="1" dirty="0">
            <a:solidFill>
              <a:schemeClr val="tx1"/>
            </a:solidFill>
          </a:endParaRPr>
        </a:p>
      </dgm:t>
    </dgm:pt>
    <dgm:pt modelId="{A4D21D28-BF57-4604-9C21-BD2C78CBF5E2}" type="parTrans" cxnId="{6363AFE5-F767-4AB0-8D5A-9FE6BBF5225D}">
      <dgm:prSet/>
      <dgm:spPr/>
      <dgm:t>
        <a:bodyPr/>
        <a:lstStyle/>
        <a:p>
          <a:endParaRPr lang="en-GB"/>
        </a:p>
      </dgm:t>
    </dgm:pt>
    <dgm:pt modelId="{9D2462EC-E848-49ED-8E88-647BE8DFCD70}" type="sibTrans" cxnId="{6363AFE5-F767-4AB0-8D5A-9FE6BBF5225D}">
      <dgm:prSet/>
      <dgm:spPr/>
      <dgm:t>
        <a:bodyPr/>
        <a:lstStyle/>
        <a:p>
          <a:endParaRPr lang="en-GB"/>
        </a:p>
      </dgm:t>
    </dgm:pt>
    <dgm:pt modelId="{CA8AEDEF-82B8-40B8-B2B0-2E34A00E8E4E}">
      <dgm:prSet phldrT="[Text]"/>
      <dgm:spPr/>
      <dgm:t>
        <a:bodyPr/>
        <a:lstStyle/>
        <a:p>
          <a:r>
            <a:rPr lang="en-GB" b="1" dirty="0" smtClean="0">
              <a:solidFill>
                <a:schemeClr val="tx1"/>
              </a:solidFill>
              <a:latin typeface="Arial Narrow" panose="020B0606020202030204" pitchFamily="34" charset="0"/>
            </a:rPr>
            <a:t>Thematic work</a:t>
          </a:r>
        </a:p>
        <a:p>
          <a:r>
            <a:rPr lang="fr-FR" b="0" dirty="0" smtClean="0">
              <a:solidFill>
                <a:schemeClr val="tx1"/>
              </a:solidFill>
              <a:latin typeface="Arial Narrow" panose="020B0606020202030204" pitchFamily="34" charset="0"/>
            </a:rPr>
            <a:t>(culture, global </a:t>
          </a:r>
          <a:r>
            <a:rPr lang="fr-FR" b="0" dirty="0" err="1" smtClean="0">
              <a:solidFill>
                <a:schemeClr val="tx1"/>
              </a:solidFill>
              <a:latin typeface="Arial Narrow" panose="020B0606020202030204" pitchFamily="34" charset="0"/>
            </a:rPr>
            <a:t>events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entrepreneurship</a:t>
          </a:r>
          <a:r>
            <a:rPr lang="fr-FR" b="0" dirty="0" smtClean="0">
              <a:solidFill>
                <a:schemeClr val="tx1"/>
              </a:solidFill>
              <a:latin typeface="Arial Narrow" panose="020B0606020202030204" pitchFamily="34" charset="0"/>
            </a:rPr>
            <a:t>, social innovation)</a:t>
          </a:r>
          <a:endParaRPr lang="en-GB" b="0" dirty="0">
            <a:solidFill>
              <a:schemeClr val="tx1"/>
            </a:solidFill>
          </a:endParaRPr>
        </a:p>
      </dgm:t>
    </dgm:pt>
    <dgm:pt modelId="{402AF8CD-CC91-4B66-8487-B8F3F455071D}" type="parTrans" cxnId="{1CA68E14-CF0A-4F09-B4D9-A39EE22F8278}">
      <dgm:prSet/>
      <dgm:spPr/>
      <dgm:t>
        <a:bodyPr/>
        <a:lstStyle/>
        <a:p>
          <a:endParaRPr lang="en-GB"/>
        </a:p>
      </dgm:t>
    </dgm:pt>
    <dgm:pt modelId="{DDD5F8E0-6D22-4819-AF14-19000E077511}" type="sibTrans" cxnId="{1CA68E14-CF0A-4F09-B4D9-A39EE22F8278}">
      <dgm:prSet/>
      <dgm:spPr/>
      <dgm:t>
        <a:bodyPr/>
        <a:lstStyle/>
        <a:p>
          <a:endParaRPr lang="en-GB"/>
        </a:p>
      </dgm:t>
    </dgm:pt>
    <dgm:pt modelId="{5603B31F-0CF3-4276-ACCA-C4A71E34D176}">
      <dgm:prSet phldrT="[Text]"/>
      <dgm:spPr/>
      <dgm:t>
        <a:bodyPr/>
        <a:lstStyle/>
        <a:p>
          <a:r>
            <a:rPr lang="en-GB" b="1" dirty="0" smtClean="0">
              <a:solidFill>
                <a:schemeClr val="tx1"/>
              </a:solidFill>
              <a:latin typeface="Arial Narrow" panose="020B0606020202030204" pitchFamily="34" charset="0"/>
            </a:rPr>
            <a:t>Trento Centre</a:t>
          </a:r>
        </a:p>
        <a:p>
          <a:r>
            <a:rPr lang="fr-FR" b="0" dirty="0" smtClean="0">
              <a:solidFill>
                <a:schemeClr val="tx1"/>
              </a:solidFill>
              <a:latin typeface="Arial Narrow" panose="020B0606020202030204" pitchFamily="34" charset="0"/>
            </a:rPr>
            <a:t>(spatial </a:t>
          </a:r>
          <a:r>
            <a:rPr lang="fr-FR" b="0" dirty="0" err="1" smtClean="0">
              <a:solidFill>
                <a:schemeClr val="tx1"/>
              </a:solidFill>
              <a:latin typeface="Arial Narrow" panose="020B0606020202030204" pitchFamily="34" charset="0"/>
            </a:rPr>
            <a:t>productivity</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capacity</a:t>
          </a:r>
          <a:r>
            <a:rPr lang="fr-FR" b="0" dirty="0" smtClean="0">
              <a:solidFill>
                <a:schemeClr val="tx1"/>
              </a:solidFill>
              <a:latin typeface="Arial Narrow" panose="020B0606020202030204" pitchFamily="34" charset="0"/>
            </a:rPr>
            <a:t> building)</a:t>
          </a:r>
          <a:endParaRPr lang="en-GB" b="0" dirty="0">
            <a:solidFill>
              <a:schemeClr val="tx1"/>
            </a:solidFill>
          </a:endParaRPr>
        </a:p>
      </dgm:t>
    </dgm:pt>
    <dgm:pt modelId="{FF884DD2-9D7B-4CC6-AEF9-3BA8C4D8D22D}" type="parTrans" cxnId="{FD48DCB8-4B91-4744-8EAF-505916C9AA0D}">
      <dgm:prSet/>
      <dgm:spPr/>
      <dgm:t>
        <a:bodyPr/>
        <a:lstStyle/>
        <a:p>
          <a:endParaRPr lang="en-GB"/>
        </a:p>
      </dgm:t>
    </dgm:pt>
    <dgm:pt modelId="{99CCC469-6688-4489-9365-8AB613E4DC84}" type="sibTrans" cxnId="{FD48DCB8-4B91-4744-8EAF-505916C9AA0D}">
      <dgm:prSet/>
      <dgm:spPr/>
      <dgm:t>
        <a:bodyPr/>
        <a:lstStyle/>
        <a:p>
          <a:endParaRPr lang="en-GB"/>
        </a:p>
      </dgm:t>
    </dgm:pt>
    <dgm:pt modelId="{7FB19949-3863-4017-82AF-B5B57420CB70}">
      <dgm:prSet phldrT="[Text]"/>
      <dgm:spPr/>
      <dgm:t>
        <a:bodyPr/>
        <a:lstStyle/>
        <a:p>
          <a:r>
            <a:rPr lang="en-GB" b="1" dirty="0" smtClean="0">
              <a:solidFill>
                <a:schemeClr val="tx1"/>
              </a:solidFill>
              <a:latin typeface="Arial Narrow" panose="020B0606020202030204" pitchFamily="34" charset="0"/>
            </a:rPr>
            <a:t>Thematic work</a:t>
          </a:r>
        </a:p>
        <a:p>
          <a:r>
            <a:rPr lang="fr-FR" b="0" dirty="0" smtClean="0">
              <a:solidFill>
                <a:schemeClr val="tx1"/>
              </a:solidFill>
              <a:latin typeface="Arial Narrow" panose="020B0606020202030204" pitchFamily="34" charset="0"/>
            </a:rPr>
            <a:t>(</a:t>
          </a:r>
          <a:r>
            <a:rPr lang="fr-FR" b="0" dirty="0" err="1" smtClean="0">
              <a:solidFill>
                <a:schemeClr val="tx1"/>
              </a:solidFill>
              <a:latin typeface="Arial Narrow" panose="020B0606020202030204" pitchFamily="34" charset="0"/>
            </a:rPr>
            <a:t>megatrends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investment</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sustainability</a:t>
          </a:r>
          <a:r>
            <a:rPr lang="fr-FR" b="0" dirty="0" smtClean="0">
              <a:solidFill>
                <a:schemeClr val="tx1"/>
              </a:solidFill>
              <a:latin typeface="Arial Narrow" panose="020B0606020202030204" pitchFamily="34" charset="0"/>
            </a:rPr>
            <a:t>, value </a:t>
          </a:r>
          <a:r>
            <a:rPr lang="fr-FR" b="0" dirty="0" err="1" smtClean="0">
              <a:solidFill>
                <a:schemeClr val="tx1"/>
              </a:solidFill>
              <a:latin typeface="Arial Narrow" panose="020B0606020202030204" pitchFamily="34" charset="0"/>
            </a:rPr>
            <a:t>chains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trade</a:t>
          </a:r>
          <a:r>
            <a:rPr lang="fr-FR" b="0" dirty="0" smtClean="0">
              <a:solidFill>
                <a:schemeClr val="tx1"/>
              </a:solidFill>
              <a:latin typeface="Arial Narrow" panose="020B0606020202030204" pitchFamily="34" charset="0"/>
            </a:rPr>
            <a:t>, transport, </a:t>
          </a:r>
          <a:r>
            <a:rPr lang="fr-FR" b="0" dirty="0" err="1" smtClean="0">
              <a:solidFill>
                <a:schemeClr val="tx1"/>
              </a:solidFill>
              <a:latin typeface="Arial Narrow" panose="020B0606020202030204" pitchFamily="34" charset="0"/>
            </a:rPr>
            <a:t>skills</a:t>
          </a:r>
          <a:r>
            <a:rPr lang="fr-FR" b="0" smtClean="0">
              <a:solidFill>
                <a:schemeClr val="tx1"/>
              </a:solidFill>
              <a:latin typeface="Arial Narrow" panose="020B0606020202030204" pitchFamily="34" charset="0"/>
            </a:rPr>
            <a:t>, digitalisation)</a:t>
          </a:r>
          <a:endParaRPr lang="en-GB" b="1" dirty="0" smtClean="0">
            <a:solidFill>
              <a:schemeClr val="tx1"/>
            </a:solidFill>
            <a:latin typeface="Arial Narrow" panose="020B0606020202030204" pitchFamily="34" charset="0"/>
          </a:endParaRPr>
        </a:p>
      </dgm:t>
    </dgm:pt>
    <dgm:pt modelId="{3D5CDE22-591A-4A06-9DFF-64EEAB0B4087}" type="parTrans" cxnId="{A7AED127-1E62-4950-96FD-A6CAA4D6C031}">
      <dgm:prSet/>
      <dgm:spPr/>
      <dgm:t>
        <a:bodyPr/>
        <a:lstStyle/>
        <a:p>
          <a:endParaRPr lang="en-GB"/>
        </a:p>
      </dgm:t>
    </dgm:pt>
    <dgm:pt modelId="{EB23BB8A-5A2C-4F20-8E7A-9EA4952B0500}" type="sibTrans" cxnId="{A7AED127-1E62-4950-96FD-A6CAA4D6C031}">
      <dgm:prSet/>
      <dgm:spPr/>
      <dgm:t>
        <a:bodyPr/>
        <a:lstStyle/>
        <a:p>
          <a:endParaRPr lang="en-GB"/>
        </a:p>
      </dgm:t>
    </dgm:pt>
    <dgm:pt modelId="{7379E30D-80F3-41AB-A118-26C58C529CC6}">
      <dgm:prSet phldrT="[Text]"/>
      <dgm:spPr/>
      <dgm:t>
        <a:bodyPr/>
        <a:lstStyle/>
        <a:p>
          <a:r>
            <a:rPr lang="en-US" b="1" dirty="0" smtClean="0">
              <a:solidFill>
                <a:schemeClr val="tx1"/>
              </a:solidFill>
              <a:latin typeface="Arial Narrow" panose="020B0606020202030204" pitchFamily="34" charset="0"/>
            </a:rPr>
            <a:t>SME financing </a:t>
          </a:r>
          <a:br>
            <a:rPr lang="en-US" b="1" dirty="0" smtClean="0">
              <a:solidFill>
                <a:schemeClr val="tx1"/>
              </a:solidFill>
              <a:latin typeface="Arial Narrow" panose="020B0606020202030204" pitchFamily="34" charset="0"/>
            </a:rPr>
          </a:br>
          <a:r>
            <a:rPr lang="en-US" b="1" dirty="0" smtClean="0">
              <a:solidFill>
                <a:schemeClr val="tx1"/>
              </a:solidFill>
              <a:latin typeface="Arial Narrow" panose="020B0606020202030204" pitchFamily="34" charset="0"/>
            </a:rPr>
            <a:t/>
          </a:r>
          <a:br>
            <a:rPr lang="en-US" b="1" dirty="0" smtClean="0">
              <a:solidFill>
                <a:schemeClr val="tx1"/>
              </a:solidFill>
              <a:latin typeface="Arial Narrow" panose="020B0606020202030204" pitchFamily="34" charset="0"/>
            </a:rPr>
          </a:br>
          <a:r>
            <a:rPr lang="en-US" b="0" dirty="0" smtClean="0">
              <a:solidFill>
                <a:schemeClr val="tx1"/>
              </a:solidFill>
              <a:latin typeface="Arial Narrow" panose="020B0606020202030204" pitchFamily="34" charset="0"/>
            </a:rPr>
            <a:t>(Scoreboard, OECD/G20 High Level Principles) </a:t>
          </a:r>
          <a:endParaRPr lang="en-GB" b="0" dirty="0">
            <a:solidFill>
              <a:schemeClr val="tx1"/>
            </a:solidFill>
          </a:endParaRPr>
        </a:p>
      </dgm:t>
    </dgm:pt>
    <dgm:pt modelId="{265C3B79-2FE5-4EA0-AEE6-655F243B0443}" type="parTrans" cxnId="{2525C727-836E-4319-B85F-3E114BE83D36}">
      <dgm:prSet/>
      <dgm:spPr/>
      <dgm:t>
        <a:bodyPr/>
        <a:lstStyle/>
        <a:p>
          <a:endParaRPr lang="en-GB"/>
        </a:p>
      </dgm:t>
    </dgm:pt>
    <dgm:pt modelId="{DE3FB277-0D17-4C17-862D-8AE150DF4B71}" type="sibTrans" cxnId="{2525C727-836E-4319-B85F-3E114BE83D36}">
      <dgm:prSet/>
      <dgm:spPr/>
      <dgm:t>
        <a:bodyPr/>
        <a:lstStyle/>
        <a:p>
          <a:endParaRPr lang="en-GB"/>
        </a:p>
      </dgm:t>
    </dgm:pt>
    <dgm:pt modelId="{BB430F01-202F-4142-924E-D998A90B676C}">
      <dgm:prSet phldrT="[Text]"/>
      <dgm:spPr/>
      <dgm:t>
        <a:bodyPr/>
        <a:lstStyle/>
        <a:p>
          <a:r>
            <a:rPr lang="en-US" b="1" dirty="0" smtClean="0">
              <a:solidFill>
                <a:schemeClr val="tx1"/>
              </a:solidFill>
              <a:latin typeface="Arial Narrow" panose="020B0606020202030204" pitchFamily="34" charset="0"/>
            </a:rPr>
            <a:t>Thematic work</a:t>
          </a:r>
        </a:p>
        <a:p>
          <a:r>
            <a:rPr lang="en-US" b="0" dirty="0" smtClean="0">
              <a:solidFill>
                <a:schemeClr val="tx1"/>
              </a:solidFill>
              <a:latin typeface="Arial Narrow" panose="020B0606020202030204" pitchFamily="34" charset="0"/>
            </a:rPr>
            <a:t>(digitalization, women entrepreneurship, productivity, GVCs, business transfers)</a:t>
          </a:r>
          <a:r>
            <a:rPr lang="en-US" b="1" dirty="0" smtClean="0">
              <a:solidFill>
                <a:schemeClr val="tx1"/>
              </a:solidFill>
              <a:latin typeface="Arial Narrow" panose="020B0606020202030204" pitchFamily="34" charset="0"/>
            </a:rPr>
            <a:t> </a:t>
          </a:r>
          <a:endParaRPr lang="en-GB" b="1" dirty="0">
            <a:solidFill>
              <a:schemeClr val="tx1"/>
            </a:solidFill>
          </a:endParaRPr>
        </a:p>
      </dgm:t>
    </dgm:pt>
    <dgm:pt modelId="{A73C863B-F275-4015-8B54-81AA325533A6}" type="parTrans" cxnId="{F74FA0A7-24F0-4708-A510-4D5F6A2682E4}">
      <dgm:prSet/>
      <dgm:spPr/>
      <dgm:t>
        <a:bodyPr/>
        <a:lstStyle/>
        <a:p>
          <a:endParaRPr lang="en-GB"/>
        </a:p>
      </dgm:t>
    </dgm:pt>
    <dgm:pt modelId="{08F2F8FB-626F-43DC-AE68-1F7073BB5D2D}" type="sibTrans" cxnId="{F74FA0A7-24F0-4708-A510-4D5F6A2682E4}">
      <dgm:prSet/>
      <dgm:spPr/>
      <dgm:t>
        <a:bodyPr/>
        <a:lstStyle/>
        <a:p>
          <a:endParaRPr lang="en-GB"/>
        </a:p>
      </dgm:t>
    </dgm:pt>
    <dgm:pt modelId="{1D41F2EF-62D6-454B-9AF9-EE5E34198843}">
      <dgm:prSet phldrT="[Text]"/>
      <dgm:spPr/>
      <dgm:t>
        <a:bodyPr/>
        <a:lstStyle/>
        <a:p>
          <a:r>
            <a:rPr lang="en-GB" b="1" dirty="0" smtClean="0">
              <a:solidFill>
                <a:schemeClr val="tx1"/>
              </a:solidFill>
              <a:latin typeface="Arial Narrow" panose="020B0606020202030204" pitchFamily="34" charset="0"/>
            </a:rPr>
            <a:t>Thematic work</a:t>
          </a:r>
        </a:p>
        <a:p>
          <a:r>
            <a:rPr lang="en-GB" b="0" dirty="0" smtClean="0">
              <a:solidFill>
                <a:schemeClr val="tx1"/>
              </a:solidFill>
              <a:latin typeface="Arial Narrow" panose="020B0606020202030204" pitchFamily="34" charset="0"/>
            </a:rPr>
            <a:t>(subnational finance, multi-level governance, land use, green growth, migration) </a:t>
          </a:r>
          <a:endParaRPr lang="en-GB" b="1" dirty="0">
            <a:solidFill>
              <a:schemeClr val="tx1"/>
            </a:solidFill>
          </a:endParaRPr>
        </a:p>
      </dgm:t>
    </dgm:pt>
    <dgm:pt modelId="{A6090CBB-887B-48EC-AD83-D047E470DEF3}" type="parTrans" cxnId="{272C1E51-B2F8-492C-8EB8-16C9F08E4655}">
      <dgm:prSet/>
      <dgm:spPr/>
      <dgm:t>
        <a:bodyPr/>
        <a:lstStyle/>
        <a:p>
          <a:endParaRPr lang="en-GB"/>
        </a:p>
      </dgm:t>
    </dgm:pt>
    <dgm:pt modelId="{8FFBD391-51E2-4B6E-BAF1-B621DAA03C2E}" type="sibTrans" cxnId="{272C1E51-B2F8-492C-8EB8-16C9F08E4655}">
      <dgm:prSet/>
      <dgm:spPr/>
      <dgm:t>
        <a:bodyPr/>
        <a:lstStyle/>
        <a:p>
          <a:endParaRPr lang="en-GB"/>
        </a:p>
      </dgm:t>
    </dgm:pt>
    <dgm:pt modelId="{D8E61A93-1E58-4789-B880-C81038947EBF}">
      <dgm:prSet phldrT="[Text]"/>
      <dgm:spPr/>
      <dgm:t>
        <a:bodyPr/>
        <a:lstStyle/>
        <a:p>
          <a:r>
            <a:rPr lang="en-GB" b="1" dirty="0" smtClean="0">
              <a:solidFill>
                <a:schemeClr val="tx1"/>
              </a:solidFill>
              <a:latin typeface="Arial Narrow" panose="020B0606020202030204" pitchFamily="34" charset="0"/>
            </a:rPr>
            <a:t>Country and  local reviews</a:t>
          </a:r>
        </a:p>
        <a:p>
          <a:r>
            <a:rPr lang="fr-FR" b="0" dirty="0" smtClean="0">
              <a:solidFill>
                <a:schemeClr val="tx1"/>
              </a:solidFill>
              <a:latin typeface="Arial Narrow" panose="020B0606020202030204" pitchFamily="34" charset="0"/>
            </a:rPr>
            <a:t>(national, </a:t>
          </a:r>
          <a:r>
            <a:rPr lang="fr-FR" b="0" dirty="0" err="1" smtClean="0">
              <a:solidFill>
                <a:schemeClr val="tx1"/>
              </a:solidFill>
              <a:latin typeface="Arial Narrow" panose="020B0606020202030204" pitchFamily="34" charset="0"/>
            </a:rPr>
            <a:t>urban</a:t>
          </a:r>
          <a:r>
            <a:rPr lang="fr-FR" b="0" dirty="0" smtClean="0">
              <a:solidFill>
                <a:schemeClr val="tx1"/>
              </a:solidFill>
              <a:latin typeface="Arial Narrow" panose="020B0606020202030204" pitchFamily="34" charset="0"/>
            </a:rPr>
            <a:t>, rural, </a:t>
          </a:r>
          <a:r>
            <a:rPr lang="fr-FR" b="0" dirty="0" err="1" smtClean="0">
              <a:solidFill>
                <a:schemeClr val="tx1"/>
              </a:solidFill>
              <a:latin typeface="Arial Narrow" panose="020B0606020202030204" pitchFamily="34" charset="0"/>
            </a:rPr>
            <a:t>metro</a:t>
          </a:r>
          <a:r>
            <a:rPr lang="fr-FR" b="0" dirty="0" smtClean="0">
              <a:solidFill>
                <a:schemeClr val="tx1"/>
              </a:solidFill>
              <a:latin typeface="Arial Narrow" panose="020B0606020202030204" pitchFamily="34" charset="0"/>
            </a:rPr>
            <a:t>, MLG, etc. )</a:t>
          </a:r>
          <a:endParaRPr lang="en-GB" b="1" dirty="0">
            <a:solidFill>
              <a:schemeClr val="tx1"/>
            </a:solidFill>
          </a:endParaRPr>
        </a:p>
      </dgm:t>
    </dgm:pt>
    <dgm:pt modelId="{4CFD61B9-CD67-45D9-93F7-C14CFCF44EA6}" type="parTrans" cxnId="{4F3A8FDF-B3EE-4DE4-8249-49160A7474E7}">
      <dgm:prSet/>
      <dgm:spPr/>
      <dgm:t>
        <a:bodyPr/>
        <a:lstStyle/>
        <a:p>
          <a:endParaRPr lang="en-GB"/>
        </a:p>
      </dgm:t>
    </dgm:pt>
    <dgm:pt modelId="{C98CC9F0-172B-43CF-B842-B1436E6C2CC9}" type="sibTrans" cxnId="{4F3A8FDF-B3EE-4DE4-8249-49160A7474E7}">
      <dgm:prSet/>
      <dgm:spPr/>
      <dgm:t>
        <a:bodyPr/>
        <a:lstStyle/>
        <a:p>
          <a:endParaRPr lang="en-GB"/>
        </a:p>
      </dgm:t>
    </dgm:pt>
    <dgm:pt modelId="{F383F00D-B2D8-4E4F-A953-222863264FDA}">
      <dgm:prSet phldrT="[Text]"/>
      <dgm:spPr/>
      <dgm:t>
        <a:bodyPr/>
        <a:lstStyle/>
        <a:p>
          <a:r>
            <a:rPr lang="en-GB" b="1" dirty="0" smtClean="0">
              <a:solidFill>
                <a:schemeClr val="tx1"/>
              </a:solidFill>
              <a:latin typeface="Arial Narrow" panose="020B0606020202030204" pitchFamily="34" charset="0"/>
            </a:rPr>
            <a:t>Country</a:t>
          </a:r>
          <a:r>
            <a:rPr lang="en-GB" b="1" dirty="0" smtClean="0">
              <a:solidFill>
                <a:schemeClr val="accent6">
                  <a:lumMod val="60000"/>
                  <a:lumOff val="40000"/>
                </a:schemeClr>
              </a:solidFill>
              <a:latin typeface="Arial Narrow" panose="020B0606020202030204" pitchFamily="34" charset="0"/>
            </a:rPr>
            <a:t> </a:t>
          </a:r>
          <a:r>
            <a:rPr lang="en-GB" b="1" dirty="0" smtClean="0">
              <a:solidFill>
                <a:schemeClr val="tx1"/>
              </a:solidFill>
              <a:latin typeface="Arial Narrow" panose="020B0606020202030204" pitchFamily="34" charset="0"/>
            </a:rPr>
            <a:t>reviews</a:t>
          </a:r>
        </a:p>
        <a:p>
          <a:r>
            <a:rPr lang="en-GB" dirty="0" smtClean="0">
              <a:solidFill>
                <a:schemeClr val="tx1"/>
              </a:solidFill>
              <a:latin typeface="Arial Narrow" panose="020B0606020202030204" pitchFamily="34" charset="0"/>
            </a:rPr>
            <a:t>(Local Job Creation, </a:t>
          </a:r>
          <a:r>
            <a:rPr lang="en-GB" dirty="0" err="1" smtClean="0">
              <a:solidFill>
                <a:schemeClr val="tx1"/>
              </a:solidFill>
              <a:latin typeface="Arial Narrow" panose="020B0606020202030204" pitchFamily="34" charset="0"/>
            </a:rPr>
            <a:t>HEInnovate</a:t>
          </a:r>
          <a:r>
            <a:rPr lang="en-GB" dirty="0" smtClean="0">
              <a:solidFill>
                <a:schemeClr val="tx1"/>
              </a:solidFill>
              <a:latin typeface="Arial Narrow" panose="020B0606020202030204" pitchFamily="34" charset="0"/>
            </a:rPr>
            <a:t>, social </a:t>
          </a:r>
          <a:r>
            <a:rPr lang="en-GB" dirty="0" err="1" smtClean="0">
              <a:solidFill>
                <a:schemeClr val="tx1"/>
              </a:solidFill>
              <a:latin typeface="Arial Narrow" panose="020B0606020202030204" pitchFamily="34" charset="0"/>
            </a:rPr>
            <a:t>ent</a:t>
          </a:r>
          <a:r>
            <a:rPr lang="en-GB" dirty="0" smtClean="0">
              <a:solidFill>
                <a:schemeClr val="tx1"/>
              </a:solidFill>
              <a:latin typeface="Arial Narrow" panose="020B0606020202030204" pitchFamily="34" charset="0"/>
            </a:rPr>
            <a:t>., social inclusion)</a:t>
          </a:r>
          <a:endParaRPr lang="en-GB" b="0" dirty="0">
            <a:solidFill>
              <a:schemeClr val="tx1"/>
            </a:solidFill>
          </a:endParaRPr>
        </a:p>
      </dgm:t>
    </dgm:pt>
    <dgm:pt modelId="{C05CD88F-BDF5-44A5-B2DC-EC14F66F1F73}" type="parTrans" cxnId="{022E06D8-8245-49F6-B681-A4EB85918537}">
      <dgm:prSet/>
      <dgm:spPr/>
      <dgm:t>
        <a:bodyPr/>
        <a:lstStyle/>
        <a:p>
          <a:endParaRPr lang="en-GB"/>
        </a:p>
      </dgm:t>
    </dgm:pt>
    <dgm:pt modelId="{E42838D7-4F92-48B2-A671-4F22CE04E83C}" type="sibTrans" cxnId="{022E06D8-8245-49F6-B681-A4EB85918537}">
      <dgm:prSet/>
      <dgm:spPr/>
      <dgm:t>
        <a:bodyPr/>
        <a:lstStyle/>
        <a:p>
          <a:endParaRPr lang="en-GB"/>
        </a:p>
      </dgm:t>
    </dgm:pt>
    <dgm:pt modelId="{9938F8BC-75DC-40B1-AD13-69952C366019}">
      <dgm:prSet phldrT="[Text]"/>
      <dgm:spPr/>
      <dgm:t>
        <a:bodyPr/>
        <a:lstStyle/>
        <a:p>
          <a:r>
            <a:rPr lang="en-GB" b="1" dirty="0" smtClean="0">
              <a:solidFill>
                <a:schemeClr val="tx1"/>
              </a:solidFill>
              <a:latin typeface="Arial Narrow" panose="020B0606020202030204" pitchFamily="34" charset="0"/>
            </a:rPr>
            <a:t>Statistics</a:t>
          </a:r>
        </a:p>
        <a:p>
          <a:r>
            <a:rPr lang="en-GB" b="0" dirty="0" smtClean="0">
              <a:solidFill>
                <a:schemeClr val="tx1"/>
              </a:solidFill>
              <a:latin typeface="Arial Narrow" panose="020B0606020202030204" pitchFamily="34" charset="0"/>
            </a:rPr>
            <a:t>(Global Forum on Tourism Statistics, Tourism Satellite Account, trade)</a:t>
          </a:r>
          <a:endParaRPr lang="en-GB" b="0" dirty="0">
            <a:solidFill>
              <a:schemeClr val="tx1"/>
            </a:solidFill>
            <a:latin typeface="Arial Narrow" panose="020B0606020202030204" pitchFamily="34" charset="0"/>
          </a:endParaRPr>
        </a:p>
      </dgm:t>
    </dgm:pt>
    <dgm:pt modelId="{CEB65E7A-7C27-4135-AB45-349BB43AB12E}" type="sibTrans" cxnId="{28242172-80D4-408F-9F90-E6267DF6EF30}">
      <dgm:prSet/>
      <dgm:spPr/>
      <dgm:t>
        <a:bodyPr/>
        <a:lstStyle/>
        <a:p>
          <a:endParaRPr lang="en-GB"/>
        </a:p>
      </dgm:t>
    </dgm:pt>
    <dgm:pt modelId="{370F8262-22E3-4D0C-BA87-1DE452E1F47F}" type="parTrans" cxnId="{28242172-80D4-408F-9F90-E6267DF6EF30}">
      <dgm:prSet/>
      <dgm:spPr/>
      <dgm:t>
        <a:bodyPr/>
        <a:lstStyle/>
        <a:p>
          <a:endParaRPr lang="en-GB"/>
        </a:p>
      </dgm:t>
    </dgm:pt>
    <dgm:pt modelId="{2B45E586-4991-4072-9FC9-B345652CD133}">
      <dgm:prSet phldrT="[Text]"/>
      <dgm:spPr/>
      <dgm:t>
        <a:bodyPr/>
        <a:lstStyle/>
        <a:p>
          <a:r>
            <a:rPr lang="en-GB" b="1" dirty="0" smtClean="0">
              <a:solidFill>
                <a:schemeClr val="tx1"/>
              </a:solidFill>
              <a:latin typeface="Arial Narrow" panose="020B0606020202030204" pitchFamily="34" charset="0"/>
            </a:rPr>
            <a:t>National &amp; local tourism reviews</a:t>
          </a:r>
        </a:p>
      </dgm:t>
    </dgm:pt>
    <dgm:pt modelId="{D6F1DD0F-6A29-460A-885E-25E81BA850BB}" type="parTrans" cxnId="{502DA722-A239-4E83-BF69-A94EE937F43B}">
      <dgm:prSet/>
      <dgm:spPr/>
      <dgm:t>
        <a:bodyPr/>
        <a:lstStyle/>
        <a:p>
          <a:endParaRPr lang="en-GB"/>
        </a:p>
      </dgm:t>
    </dgm:pt>
    <dgm:pt modelId="{173F2ECD-25B8-4E65-ABE5-C2871F0E5340}" type="sibTrans" cxnId="{502DA722-A239-4E83-BF69-A94EE937F43B}">
      <dgm:prSet/>
      <dgm:spPr/>
      <dgm:t>
        <a:bodyPr/>
        <a:lstStyle/>
        <a:p>
          <a:endParaRPr lang="en-GB"/>
        </a:p>
      </dgm:t>
    </dgm:pt>
    <dgm:pt modelId="{D92E30E8-9016-4188-A41A-F7836086E46D}">
      <dgm:prSet phldrT="[Text]"/>
      <dgm:spPr/>
      <dgm:t>
        <a:bodyPr/>
        <a:lstStyle/>
        <a:p>
          <a:r>
            <a:rPr lang="en-US" b="1" dirty="0" smtClean="0">
              <a:solidFill>
                <a:schemeClr val="tx1"/>
              </a:solidFill>
              <a:latin typeface="Arial Narrow" panose="020B0606020202030204" pitchFamily="34" charset="0"/>
            </a:rPr>
            <a:t>SME and </a:t>
          </a:r>
          <a:r>
            <a:rPr lang="en-US" b="1" dirty="0" err="1" smtClean="0">
              <a:solidFill>
                <a:schemeClr val="tx1"/>
              </a:solidFill>
              <a:latin typeface="Arial Narrow" panose="020B0606020202030204" pitchFamily="34" charset="0"/>
            </a:rPr>
            <a:t>entrepren</a:t>
          </a:r>
          <a:r>
            <a:rPr lang="en-US" b="1" dirty="0" smtClean="0">
              <a:solidFill>
                <a:schemeClr val="tx1"/>
              </a:solidFill>
              <a:latin typeface="Arial Narrow" panose="020B0606020202030204" pitchFamily="34" charset="0"/>
            </a:rPr>
            <a:t>. country reviews</a:t>
          </a:r>
          <a:endParaRPr lang="en-GB" b="1" dirty="0">
            <a:solidFill>
              <a:schemeClr val="tx1"/>
            </a:solidFill>
          </a:endParaRPr>
        </a:p>
      </dgm:t>
    </dgm:pt>
    <dgm:pt modelId="{C3259151-6D67-4154-B0B2-F54048996BA3}" type="parTrans" cxnId="{0BF740A0-061F-458E-96E0-A2EE543D0FF1}">
      <dgm:prSet/>
      <dgm:spPr/>
      <dgm:t>
        <a:bodyPr/>
        <a:lstStyle/>
        <a:p>
          <a:endParaRPr lang="en-GB"/>
        </a:p>
      </dgm:t>
    </dgm:pt>
    <dgm:pt modelId="{F61803B5-FA35-4935-868C-5FCDEFFD74D8}" type="sibTrans" cxnId="{0BF740A0-061F-458E-96E0-A2EE543D0FF1}">
      <dgm:prSet/>
      <dgm:spPr/>
      <dgm:t>
        <a:bodyPr/>
        <a:lstStyle/>
        <a:p>
          <a:endParaRPr lang="en-GB"/>
        </a:p>
      </dgm:t>
    </dgm:pt>
    <dgm:pt modelId="{5A6E7A03-21A1-46F8-B493-0AA145BB9F83}">
      <dgm:prSet phldrT="[Text]"/>
      <dgm:spPr/>
      <dgm:t>
        <a:bodyPr/>
        <a:lstStyle/>
        <a:p>
          <a:r>
            <a:rPr lang="en-GB" b="1" dirty="0" smtClean="0">
              <a:solidFill>
                <a:schemeClr val="tx1"/>
              </a:solidFill>
              <a:latin typeface="Arial Narrow" panose="020B0606020202030204" pitchFamily="34" charset="0"/>
            </a:rPr>
            <a:t>Water Governance Initiative</a:t>
          </a:r>
        </a:p>
      </dgm:t>
    </dgm:pt>
    <dgm:pt modelId="{2BDE3591-70B9-4BE1-9A17-4D8251A63D4C}" type="parTrans" cxnId="{BF0E0D55-AB92-4856-BC29-50D5C907BDAF}">
      <dgm:prSet/>
      <dgm:spPr/>
      <dgm:t>
        <a:bodyPr/>
        <a:lstStyle/>
        <a:p>
          <a:endParaRPr lang="en-GB"/>
        </a:p>
      </dgm:t>
    </dgm:pt>
    <dgm:pt modelId="{8778FDDE-5B0F-46FE-AECC-7A20BDF0C0C0}" type="sibTrans" cxnId="{BF0E0D55-AB92-4856-BC29-50D5C907BDAF}">
      <dgm:prSet/>
      <dgm:spPr/>
      <dgm:t>
        <a:bodyPr/>
        <a:lstStyle/>
        <a:p>
          <a:endParaRPr lang="en-GB"/>
        </a:p>
      </dgm:t>
    </dgm:pt>
    <dgm:pt modelId="{1D96E6E6-1352-4FC0-902A-77CF24D2FAB7}">
      <dgm:prSet phldrT="[Text]"/>
      <dgm:spPr/>
      <dgm:t>
        <a:bodyPr/>
        <a:lstStyle/>
        <a:p>
          <a:r>
            <a:rPr lang="en-GB" b="1" dirty="0" smtClean="0">
              <a:solidFill>
                <a:schemeClr val="tx1"/>
              </a:solidFill>
              <a:latin typeface="Arial Narrow" panose="020B0606020202030204" pitchFamily="34" charset="0"/>
            </a:rPr>
            <a:t>Venice Office</a:t>
          </a:r>
        </a:p>
        <a:p>
          <a:r>
            <a:rPr lang="fr-FR" b="0" dirty="0" smtClean="0">
              <a:solidFill>
                <a:schemeClr val="tx1"/>
              </a:solidFill>
              <a:latin typeface="Arial Narrow" panose="020B0606020202030204" pitchFamily="34" charset="0"/>
            </a:rPr>
            <a:t>(culture, </a:t>
          </a:r>
          <a:r>
            <a:rPr lang="fr-FR" b="0" dirty="0" err="1" smtClean="0">
              <a:solidFill>
                <a:schemeClr val="tx1"/>
              </a:solidFill>
              <a:latin typeface="Arial Narrow" panose="020B0606020202030204" pitchFamily="34" charset="0"/>
            </a:rPr>
            <a:t>creative</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sectors</a:t>
          </a:r>
          <a:r>
            <a:rPr lang="fr-FR" b="0" dirty="0" smtClean="0">
              <a:solidFill>
                <a:schemeClr val="tx1"/>
              </a:solidFill>
              <a:latin typeface="Arial Narrow" panose="020B0606020202030204" pitchFamily="34" charset="0"/>
            </a:rPr>
            <a:t>)</a:t>
          </a:r>
          <a:endParaRPr lang="en-GB" b="0" dirty="0">
            <a:solidFill>
              <a:schemeClr val="tx1"/>
            </a:solidFill>
          </a:endParaRPr>
        </a:p>
      </dgm:t>
    </dgm:pt>
    <dgm:pt modelId="{B3EF5E08-DEAC-4A92-B2A9-A37140440296}" type="parTrans" cxnId="{A7CB2CB1-E097-47F3-883D-583C373D1697}">
      <dgm:prSet/>
      <dgm:spPr/>
      <dgm:t>
        <a:bodyPr/>
        <a:lstStyle/>
        <a:p>
          <a:endParaRPr lang="en-US"/>
        </a:p>
      </dgm:t>
    </dgm:pt>
    <dgm:pt modelId="{DF1B702D-3CDC-4DA9-AE0D-2A8D683EFF17}" type="sibTrans" cxnId="{A7CB2CB1-E097-47F3-883D-583C373D1697}">
      <dgm:prSet/>
      <dgm:spPr/>
      <dgm:t>
        <a:bodyPr/>
        <a:lstStyle/>
        <a:p>
          <a:endParaRPr lang="en-US"/>
        </a:p>
      </dgm:t>
    </dgm:pt>
    <dgm:pt modelId="{ED318DCF-BE4D-474A-9F54-C782487CDB13}">
      <dgm:prSet phldrT="[Text]"/>
      <dgm:spPr/>
      <dgm:t>
        <a:bodyPr/>
        <a:lstStyle/>
        <a:p>
          <a:r>
            <a:rPr lang="en-US" b="1" dirty="0" smtClean="0">
              <a:solidFill>
                <a:schemeClr val="tx1"/>
              </a:solidFill>
              <a:latin typeface="Arial Narrow" panose="020B0606020202030204" pitchFamily="34" charset="0"/>
            </a:rPr>
            <a:t>SME Strategy</a:t>
          </a:r>
          <a:endParaRPr lang="en-GB" b="1" dirty="0">
            <a:solidFill>
              <a:schemeClr val="tx1"/>
            </a:solidFill>
          </a:endParaRPr>
        </a:p>
      </dgm:t>
    </dgm:pt>
    <dgm:pt modelId="{FCADBE9B-581E-4D7A-B493-24F63C8A1BEF}" type="parTrans" cxnId="{65170CC5-9908-4111-B868-ACD5391D6163}">
      <dgm:prSet/>
      <dgm:spPr/>
      <dgm:t>
        <a:bodyPr/>
        <a:lstStyle/>
        <a:p>
          <a:endParaRPr lang="en-US"/>
        </a:p>
      </dgm:t>
    </dgm:pt>
    <dgm:pt modelId="{024B7349-02A7-40E0-A6CF-9ABF74484147}" type="sibTrans" cxnId="{65170CC5-9908-4111-B868-ACD5391D6163}">
      <dgm:prSet/>
      <dgm:spPr/>
      <dgm:t>
        <a:bodyPr/>
        <a:lstStyle/>
        <a:p>
          <a:endParaRPr lang="en-US"/>
        </a:p>
      </dgm:t>
    </dgm:pt>
    <dgm:pt modelId="{572A6807-F186-49BC-A82F-34B453C61625}">
      <dgm:prSet phldrT="[Text]"/>
      <dgm:spPr/>
      <dgm:t>
        <a:bodyPr/>
        <a:lstStyle/>
        <a:p>
          <a:r>
            <a:rPr lang="en-GB" b="1" dirty="0" smtClean="0">
              <a:solidFill>
                <a:schemeClr val="tx1"/>
              </a:solidFill>
              <a:latin typeface="Arial Narrow" panose="020B0606020202030204" pitchFamily="34" charset="0"/>
            </a:rPr>
            <a:t>Monitoring tourism trends and policies</a:t>
          </a:r>
        </a:p>
      </dgm:t>
    </dgm:pt>
    <dgm:pt modelId="{46360FD8-8981-4742-865D-66FEF2A33383}" type="parTrans" cxnId="{28E7C373-8519-47D1-96C5-998F51E98F89}">
      <dgm:prSet/>
      <dgm:spPr/>
      <dgm:t>
        <a:bodyPr/>
        <a:lstStyle/>
        <a:p>
          <a:endParaRPr lang="en-US"/>
        </a:p>
      </dgm:t>
    </dgm:pt>
    <dgm:pt modelId="{AE6C12D5-CC8D-4FA8-9E93-5206E0B210A8}" type="sibTrans" cxnId="{28E7C373-8519-47D1-96C5-998F51E98F89}">
      <dgm:prSet/>
      <dgm:spPr/>
      <dgm:t>
        <a:bodyPr/>
        <a:lstStyle/>
        <a:p>
          <a:endParaRPr lang="en-US"/>
        </a:p>
      </dgm:t>
    </dgm:pt>
    <dgm:pt modelId="{F2D1AFD3-75D5-40F8-AB86-6EE35EF08B42}" type="pres">
      <dgm:prSet presAssocID="{E8928DE7-C6D4-4FE3-BDD8-DBF67703F8A4}" presName="diagram" presStyleCnt="0">
        <dgm:presLayoutVars>
          <dgm:chPref val="1"/>
          <dgm:dir/>
          <dgm:animOne val="branch"/>
          <dgm:animLvl val="lvl"/>
          <dgm:resizeHandles/>
        </dgm:presLayoutVars>
      </dgm:prSet>
      <dgm:spPr/>
      <dgm:t>
        <a:bodyPr/>
        <a:lstStyle/>
        <a:p>
          <a:endParaRPr lang="en-GB"/>
        </a:p>
      </dgm:t>
    </dgm:pt>
    <dgm:pt modelId="{59333641-152D-47F6-BA45-303D9F4105CD}" type="pres">
      <dgm:prSet presAssocID="{42878D02-F40A-4A62-A3CB-A22CC87FDB64}" presName="root" presStyleCnt="0"/>
      <dgm:spPr/>
    </dgm:pt>
    <dgm:pt modelId="{5842D64F-298B-423E-9FC2-B50A1B754224}" type="pres">
      <dgm:prSet presAssocID="{42878D02-F40A-4A62-A3CB-A22CC87FDB64}" presName="rootComposite" presStyleCnt="0"/>
      <dgm:spPr/>
    </dgm:pt>
    <dgm:pt modelId="{4B05CF2A-45AF-4FB4-9086-255432E322BD}" type="pres">
      <dgm:prSet presAssocID="{42878D02-F40A-4A62-A3CB-A22CC87FDB64}" presName="rootText" presStyleLbl="node1" presStyleIdx="0" presStyleCnt="5"/>
      <dgm:spPr/>
      <dgm:t>
        <a:bodyPr/>
        <a:lstStyle/>
        <a:p>
          <a:endParaRPr lang="en-GB"/>
        </a:p>
      </dgm:t>
    </dgm:pt>
    <dgm:pt modelId="{B28D4AF3-EFB8-4224-96EF-F0E54B201F07}" type="pres">
      <dgm:prSet presAssocID="{42878D02-F40A-4A62-A3CB-A22CC87FDB64}" presName="rootConnector" presStyleLbl="node1" presStyleIdx="0" presStyleCnt="5"/>
      <dgm:spPr/>
      <dgm:t>
        <a:bodyPr/>
        <a:lstStyle/>
        <a:p>
          <a:endParaRPr lang="en-GB"/>
        </a:p>
      </dgm:t>
    </dgm:pt>
    <dgm:pt modelId="{82EF708C-2479-47E0-B207-CD0FC5817608}" type="pres">
      <dgm:prSet presAssocID="{42878D02-F40A-4A62-A3CB-A22CC87FDB64}" presName="childShape" presStyleCnt="0"/>
      <dgm:spPr/>
    </dgm:pt>
    <dgm:pt modelId="{72C80DCE-9D7B-4D7C-9C67-1B0E727F17E1}" type="pres">
      <dgm:prSet presAssocID="{4CFD61B9-CD67-45D9-93F7-C14CFCF44EA6}" presName="Name13" presStyleLbl="parChTrans1D2" presStyleIdx="0" presStyleCnt="19"/>
      <dgm:spPr/>
      <dgm:t>
        <a:bodyPr/>
        <a:lstStyle/>
        <a:p>
          <a:endParaRPr lang="en-GB"/>
        </a:p>
      </dgm:t>
    </dgm:pt>
    <dgm:pt modelId="{3BBA801D-E213-491E-88C8-689D922BCB66}" type="pres">
      <dgm:prSet presAssocID="{D8E61A93-1E58-4789-B880-C81038947EBF}" presName="childText" presStyleLbl="bgAcc1" presStyleIdx="0" presStyleCnt="19">
        <dgm:presLayoutVars>
          <dgm:bulletEnabled val="1"/>
        </dgm:presLayoutVars>
      </dgm:prSet>
      <dgm:spPr/>
      <dgm:t>
        <a:bodyPr/>
        <a:lstStyle/>
        <a:p>
          <a:endParaRPr lang="en-GB"/>
        </a:p>
      </dgm:t>
    </dgm:pt>
    <dgm:pt modelId="{752F4A35-CF45-48D2-98BD-25AF9CA98104}" type="pres">
      <dgm:prSet presAssocID="{A6090CBB-887B-48EC-AD83-D047E470DEF3}" presName="Name13" presStyleLbl="parChTrans1D2" presStyleIdx="1" presStyleCnt="19"/>
      <dgm:spPr/>
      <dgm:t>
        <a:bodyPr/>
        <a:lstStyle/>
        <a:p>
          <a:endParaRPr lang="en-GB"/>
        </a:p>
      </dgm:t>
    </dgm:pt>
    <dgm:pt modelId="{4883A870-433C-4751-BA17-B850D9D7D743}" type="pres">
      <dgm:prSet presAssocID="{1D41F2EF-62D6-454B-9AF9-EE5E34198843}" presName="childText" presStyleLbl="bgAcc1" presStyleIdx="1" presStyleCnt="19">
        <dgm:presLayoutVars>
          <dgm:bulletEnabled val="1"/>
        </dgm:presLayoutVars>
      </dgm:prSet>
      <dgm:spPr/>
      <dgm:t>
        <a:bodyPr/>
        <a:lstStyle/>
        <a:p>
          <a:endParaRPr lang="en-GB"/>
        </a:p>
      </dgm:t>
    </dgm:pt>
    <dgm:pt modelId="{D5E6CBB1-3A6B-4EB8-BBDA-8F6629A85D50}" type="pres">
      <dgm:prSet presAssocID="{84D5C166-531A-4A3D-84BE-3D13D0355B1B}" presName="Name13" presStyleLbl="parChTrans1D2" presStyleIdx="2" presStyleCnt="19"/>
      <dgm:spPr/>
      <dgm:t>
        <a:bodyPr/>
        <a:lstStyle/>
        <a:p>
          <a:endParaRPr lang="en-GB"/>
        </a:p>
      </dgm:t>
    </dgm:pt>
    <dgm:pt modelId="{07C6A11C-9409-41C2-96F4-B46B8EEFC8EA}" type="pres">
      <dgm:prSet presAssocID="{25201C75-9B56-4441-9E03-2BC62DEEB49A}" presName="childText" presStyleLbl="bgAcc1" presStyleIdx="2" presStyleCnt="19">
        <dgm:presLayoutVars>
          <dgm:bulletEnabled val="1"/>
        </dgm:presLayoutVars>
      </dgm:prSet>
      <dgm:spPr/>
      <dgm:t>
        <a:bodyPr/>
        <a:lstStyle/>
        <a:p>
          <a:endParaRPr lang="en-GB"/>
        </a:p>
      </dgm:t>
    </dgm:pt>
    <dgm:pt modelId="{EF757707-38F3-4333-A1EA-5CCF0D506F7E}" type="pres">
      <dgm:prSet presAssocID="{96638906-B5ED-4D91-BC1E-0478378CABB3}" presName="root" presStyleCnt="0"/>
      <dgm:spPr/>
    </dgm:pt>
    <dgm:pt modelId="{9B1515CD-EC65-494C-B818-E6196BF29A52}" type="pres">
      <dgm:prSet presAssocID="{96638906-B5ED-4D91-BC1E-0478378CABB3}" presName="rootComposite" presStyleCnt="0"/>
      <dgm:spPr/>
    </dgm:pt>
    <dgm:pt modelId="{608E2796-1675-48D0-91DC-D822A52E0089}" type="pres">
      <dgm:prSet presAssocID="{96638906-B5ED-4D91-BC1E-0478378CABB3}" presName="rootText" presStyleLbl="node1" presStyleIdx="1" presStyleCnt="5"/>
      <dgm:spPr/>
      <dgm:t>
        <a:bodyPr/>
        <a:lstStyle/>
        <a:p>
          <a:endParaRPr lang="en-GB"/>
        </a:p>
      </dgm:t>
    </dgm:pt>
    <dgm:pt modelId="{296BF8D8-B07F-4F02-AE16-76AA2A9E6251}" type="pres">
      <dgm:prSet presAssocID="{96638906-B5ED-4D91-BC1E-0478378CABB3}" presName="rootConnector" presStyleLbl="node1" presStyleIdx="1" presStyleCnt="5"/>
      <dgm:spPr/>
      <dgm:t>
        <a:bodyPr/>
        <a:lstStyle/>
        <a:p>
          <a:endParaRPr lang="en-GB"/>
        </a:p>
      </dgm:t>
    </dgm:pt>
    <dgm:pt modelId="{00E9C15A-8719-4FED-BE86-C8386A867683}" type="pres">
      <dgm:prSet presAssocID="{96638906-B5ED-4D91-BC1E-0478378CABB3}" presName="childShape" presStyleCnt="0"/>
      <dgm:spPr/>
    </dgm:pt>
    <dgm:pt modelId="{667E761D-3384-48C4-B398-C1ECA9F22628}" type="pres">
      <dgm:prSet presAssocID="{C05CD88F-BDF5-44A5-B2DC-EC14F66F1F73}" presName="Name13" presStyleLbl="parChTrans1D2" presStyleIdx="3" presStyleCnt="19"/>
      <dgm:spPr/>
      <dgm:t>
        <a:bodyPr/>
        <a:lstStyle/>
        <a:p>
          <a:endParaRPr lang="en-GB"/>
        </a:p>
      </dgm:t>
    </dgm:pt>
    <dgm:pt modelId="{CFEEE536-02D7-4F7F-BB3F-FDBCB95B9CBD}" type="pres">
      <dgm:prSet presAssocID="{F383F00D-B2D8-4E4F-A953-222863264FDA}" presName="childText" presStyleLbl="bgAcc1" presStyleIdx="3" presStyleCnt="19">
        <dgm:presLayoutVars>
          <dgm:bulletEnabled val="1"/>
        </dgm:presLayoutVars>
      </dgm:prSet>
      <dgm:spPr/>
      <dgm:t>
        <a:bodyPr/>
        <a:lstStyle/>
        <a:p>
          <a:endParaRPr lang="en-GB"/>
        </a:p>
      </dgm:t>
    </dgm:pt>
    <dgm:pt modelId="{8714761F-8E8F-41DD-A962-799A704A4CF9}" type="pres">
      <dgm:prSet presAssocID="{402AF8CD-CC91-4B66-8487-B8F3F455071D}" presName="Name13" presStyleLbl="parChTrans1D2" presStyleIdx="4" presStyleCnt="19"/>
      <dgm:spPr/>
      <dgm:t>
        <a:bodyPr/>
        <a:lstStyle/>
        <a:p>
          <a:endParaRPr lang="en-GB"/>
        </a:p>
      </dgm:t>
    </dgm:pt>
    <dgm:pt modelId="{C2DE9F0C-07E9-4BF0-91C0-AFF23BEA9B52}" type="pres">
      <dgm:prSet presAssocID="{CA8AEDEF-82B8-40B8-B2B0-2E34A00E8E4E}" presName="childText" presStyleLbl="bgAcc1" presStyleIdx="4" presStyleCnt="19" custLinFactNeighborY="-13208">
        <dgm:presLayoutVars>
          <dgm:bulletEnabled val="1"/>
        </dgm:presLayoutVars>
      </dgm:prSet>
      <dgm:spPr/>
      <dgm:t>
        <a:bodyPr/>
        <a:lstStyle/>
        <a:p>
          <a:endParaRPr lang="en-GB"/>
        </a:p>
      </dgm:t>
    </dgm:pt>
    <dgm:pt modelId="{B9C28640-53C9-4BA3-8DA2-4F9F92B6704C}" type="pres">
      <dgm:prSet presAssocID="{FF884DD2-9D7B-4CC6-AEF9-3BA8C4D8D22D}" presName="Name13" presStyleLbl="parChTrans1D2" presStyleIdx="5" presStyleCnt="19"/>
      <dgm:spPr/>
      <dgm:t>
        <a:bodyPr/>
        <a:lstStyle/>
        <a:p>
          <a:endParaRPr lang="en-GB"/>
        </a:p>
      </dgm:t>
    </dgm:pt>
    <dgm:pt modelId="{FB3C94DE-73FE-490B-9C7D-3CE5B59019EA}" type="pres">
      <dgm:prSet presAssocID="{5603B31F-0CF3-4276-ACCA-C4A71E34D176}" presName="childText" presStyleLbl="bgAcc1" presStyleIdx="5" presStyleCnt="19" custScaleY="77932" custLinFactNeighborY="-28115">
        <dgm:presLayoutVars>
          <dgm:bulletEnabled val="1"/>
        </dgm:presLayoutVars>
      </dgm:prSet>
      <dgm:spPr/>
      <dgm:t>
        <a:bodyPr/>
        <a:lstStyle/>
        <a:p>
          <a:endParaRPr lang="en-GB"/>
        </a:p>
      </dgm:t>
    </dgm:pt>
    <dgm:pt modelId="{C05BB756-91C3-4C04-BB1E-D5FBB60EF875}" type="pres">
      <dgm:prSet presAssocID="{B3EF5E08-DEAC-4A92-B2A9-A37140440296}" presName="Name13" presStyleLbl="parChTrans1D2" presStyleIdx="6" presStyleCnt="19"/>
      <dgm:spPr/>
      <dgm:t>
        <a:bodyPr/>
        <a:lstStyle/>
        <a:p>
          <a:endParaRPr lang="en-US"/>
        </a:p>
      </dgm:t>
    </dgm:pt>
    <dgm:pt modelId="{508C04AA-9000-4B93-9DDA-7417D5736DEA}" type="pres">
      <dgm:prSet presAssocID="{1D96E6E6-1352-4FC0-902A-77CF24D2FAB7}" presName="childText" presStyleLbl="bgAcc1" presStyleIdx="6" presStyleCnt="19" custScaleY="57630" custLinFactNeighborY="-45715">
        <dgm:presLayoutVars>
          <dgm:bulletEnabled val="1"/>
        </dgm:presLayoutVars>
      </dgm:prSet>
      <dgm:spPr/>
      <dgm:t>
        <a:bodyPr/>
        <a:lstStyle/>
        <a:p>
          <a:endParaRPr lang="en-US"/>
        </a:p>
      </dgm:t>
    </dgm:pt>
    <dgm:pt modelId="{27B423EE-7AF3-4B4F-804A-7746A3D2D6A2}" type="pres">
      <dgm:prSet presAssocID="{C6A10ABF-CF2F-424C-8518-F20EC657A639}" presName="root" presStyleCnt="0"/>
      <dgm:spPr/>
    </dgm:pt>
    <dgm:pt modelId="{BEABB0F0-DD41-4AF8-AB12-842658709C2D}" type="pres">
      <dgm:prSet presAssocID="{C6A10ABF-CF2F-424C-8518-F20EC657A639}" presName="rootComposite" presStyleCnt="0"/>
      <dgm:spPr/>
    </dgm:pt>
    <dgm:pt modelId="{35E2DC0B-16D8-47BB-8B2A-EC9B4904F16B}" type="pres">
      <dgm:prSet presAssocID="{C6A10ABF-CF2F-424C-8518-F20EC657A639}" presName="rootText" presStyleLbl="node1" presStyleIdx="2" presStyleCnt="5"/>
      <dgm:spPr/>
      <dgm:t>
        <a:bodyPr/>
        <a:lstStyle/>
        <a:p>
          <a:endParaRPr lang="en-GB"/>
        </a:p>
      </dgm:t>
    </dgm:pt>
    <dgm:pt modelId="{5884FC4C-E2BE-4737-A34A-182E1C865A70}" type="pres">
      <dgm:prSet presAssocID="{C6A10ABF-CF2F-424C-8518-F20EC657A639}" presName="rootConnector" presStyleLbl="node1" presStyleIdx="2" presStyleCnt="5"/>
      <dgm:spPr/>
      <dgm:t>
        <a:bodyPr/>
        <a:lstStyle/>
        <a:p>
          <a:endParaRPr lang="en-GB"/>
        </a:p>
      </dgm:t>
    </dgm:pt>
    <dgm:pt modelId="{334BF1A5-1663-4833-98A5-7A14107ECC45}" type="pres">
      <dgm:prSet presAssocID="{C6A10ABF-CF2F-424C-8518-F20EC657A639}" presName="childShape" presStyleCnt="0"/>
      <dgm:spPr/>
    </dgm:pt>
    <dgm:pt modelId="{84EDA22D-4DCC-4ADD-9082-DACE6AD0156F}" type="pres">
      <dgm:prSet presAssocID="{46360FD8-8981-4742-865D-66FEF2A33383}" presName="Name13" presStyleLbl="parChTrans1D2" presStyleIdx="7" presStyleCnt="19"/>
      <dgm:spPr/>
      <dgm:t>
        <a:bodyPr/>
        <a:lstStyle/>
        <a:p>
          <a:endParaRPr lang="en-US"/>
        </a:p>
      </dgm:t>
    </dgm:pt>
    <dgm:pt modelId="{1B8AA55D-064F-416A-ADCA-60C1B40D5DEA}" type="pres">
      <dgm:prSet presAssocID="{572A6807-F186-49BC-A82F-34B453C61625}" presName="childText" presStyleLbl="bgAcc1" presStyleIdx="7" presStyleCnt="19" custScaleY="48123">
        <dgm:presLayoutVars>
          <dgm:bulletEnabled val="1"/>
        </dgm:presLayoutVars>
      </dgm:prSet>
      <dgm:spPr/>
      <dgm:t>
        <a:bodyPr/>
        <a:lstStyle/>
        <a:p>
          <a:endParaRPr lang="en-US"/>
        </a:p>
      </dgm:t>
    </dgm:pt>
    <dgm:pt modelId="{85C7EC51-5F89-46CD-917E-17A20EAE0F62}" type="pres">
      <dgm:prSet presAssocID="{D6F1DD0F-6A29-460A-885E-25E81BA850BB}" presName="Name13" presStyleLbl="parChTrans1D2" presStyleIdx="8" presStyleCnt="19"/>
      <dgm:spPr/>
      <dgm:t>
        <a:bodyPr/>
        <a:lstStyle/>
        <a:p>
          <a:endParaRPr lang="en-GB"/>
        </a:p>
      </dgm:t>
    </dgm:pt>
    <dgm:pt modelId="{A4DC9A5D-D627-4839-A63F-49CBE73B666E}" type="pres">
      <dgm:prSet presAssocID="{2B45E586-4991-4072-9FC9-B345652CD133}" presName="childText" presStyleLbl="bgAcc1" presStyleIdx="8" presStyleCnt="19" custScaleY="39386">
        <dgm:presLayoutVars>
          <dgm:bulletEnabled val="1"/>
        </dgm:presLayoutVars>
      </dgm:prSet>
      <dgm:spPr/>
      <dgm:t>
        <a:bodyPr/>
        <a:lstStyle/>
        <a:p>
          <a:endParaRPr lang="en-GB"/>
        </a:p>
      </dgm:t>
    </dgm:pt>
    <dgm:pt modelId="{B4A23BAD-4733-4B76-A780-51FDCD12042A}" type="pres">
      <dgm:prSet presAssocID="{3D5CDE22-591A-4A06-9DFF-64EEAB0B4087}" presName="Name13" presStyleLbl="parChTrans1D2" presStyleIdx="9" presStyleCnt="19"/>
      <dgm:spPr/>
      <dgm:t>
        <a:bodyPr/>
        <a:lstStyle/>
        <a:p>
          <a:endParaRPr lang="en-GB"/>
        </a:p>
      </dgm:t>
    </dgm:pt>
    <dgm:pt modelId="{5B12FDD9-23C0-400A-99AD-E25BF8305CAA}" type="pres">
      <dgm:prSet presAssocID="{7FB19949-3863-4017-82AF-B5B57420CB70}" presName="childText" presStyleLbl="bgAcc1" presStyleIdx="9" presStyleCnt="19">
        <dgm:presLayoutVars>
          <dgm:bulletEnabled val="1"/>
        </dgm:presLayoutVars>
      </dgm:prSet>
      <dgm:spPr/>
      <dgm:t>
        <a:bodyPr/>
        <a:lstStyle/>
        <a:p>
          <a:endParaRPr lang="en-GB"/>
        </a:p>
      </dgm:t>
    </dgm:pt>
    <dgm:pt modelId="{48647FA8-CA17-4612-B71B-F7F5685144BE}" type="pres">
      <dgm:prSet presAssocID="{370F8262-22E3-4D0C-BA87-1DE452E1F47F}" presName="Name13" presStyleLbl="parChTrans1D2" presStyleIdx="10" presStyleCnt="19"/>
      <dgm:spPr/>
      <dgm:t>
        <a:bodyPr/>
        <a:lstStyle/>
        <a:p>
          <a:endParaRPr lang="en-GB"/>
        </a:p>
      </dgm:t>
    </dgm:pt>
    <dgm:pt modelId="{77DA1A96-D8B0-4DD4-96E5-FE6187A6D369}" type="pres">
      <dgm:prSet presAssocID="{9938F8BC-75DC-40B1-AD13-69952C366019}" presName="childText" presStyleLbl="bgAcc1" presStyleIdx="10" presStyleCnt="19" custScaleY="100000">
        <dgm:presLayoutVars>
          <dgm:bulletEnabled val="1"/>
        </dgm:presLayoutVars>
      </dgm:prSet>
      <dgm:spPr/>
      <dgm:t>
        <a:bodyPr/>
        <a:lstStyle/>
        <a:p>
          <a:endParaRPr lang="en-GB"/>
        </a:p>
      </dgm:t>
    </dgm:pt>
    <dgm:pt modelId="{96B8FD3C-2EBD-4D91-A40D-CB21EE0695B0}" type="pres">
      <dgm:prSet presAssocID="{ECB78EAC-2875-4CB5-B7F4-0B9E16DC6C2F}" presName="root" presStyleCnt="0"/>
      <dgm:spPr/>
    </dgm:pt>
    <dgm:pt modelId="{92CF74DB-9CFE-4D2B-94C9-9910248EDE03}" type="pres">
      <dgm:prSet presAssocID="{ECB78EAC-2875-4CB5-B7F4-0B9E16DC6C2F}" presName="rootComposite" presStyleCnt="0"/>
      <dgm:spPr/>
    </dgm:pt>
    <dgm:pt modelId="{EE042E3F-B9C1-4BA1-ACDA-72C952A67E29}" type="pres">
      <dgm:prSet presAssocID="{ECB78EAC-2875-4CB5-B7F4-0B9E16DC6C2F}" presName="rootText" presStyleLbl="node1" presStyleIdx="3" presStyleCnt="5"/>
      <dgm:spPr/>
      <dgm:t>
        <a:bodyPr/>
        <a:lstStyle/>
        <a:p>
          <a:endParaRPr lang="en-GB"/>
        </a:p>
      </dgm:t>
    </dgm:pt>
    <dgm:pt modelId="{7F78C6B3-AD5D-4A1D-B2AB-32B8AD37B296}" type="pres">
      <dgm:prSet presAssocID="{ECB78EAC-2875-4CB5-B7F4-0B9E16DC6C2F}" presName="rootConnector" presStyleLbl="node1" presStyleIdx="3" presStyleCnt="5"/>
      <dgm:spPr/>
      <dgm:t>
        <a:bodyPr/>
        <a:lstStyle/>
        <a:p>
          <a:endParaRPr lang="en-GB"/>
        </a:p>
      </dgm:t>
    </dgm:pt>
    <dgm:pt modelId="{9B432817-99C1-4219-8E07-8B7464453BD4}" type="pres">
      <dgm:prSet presAssocID="{ECB78EAC-2875-4CB5-B7F4-0B9E16DC6C2F}" presName="childShape" presStyleCnt="0"/>
      <dgm:spPr/>
    </dgm:pt>
    <dgm:pt modelId="{A7A0BBDC-D442-4159-847F-E68C900A1E8C}" type="pres">
      <dgm:prSet presAssocID="{C3259151-6D67-4154-B0B2-F54048996BA3}" presName="Name13" presStyleLbl="parChTrans1D2" presStyleIdx="11" presStyleCnt="19"/>
      <dgm:spPr/>
      <dgm:t>
        <a:bodyPr/>
        <a:lstStyle/>
        <a:p>
          <a:endParaRPr lang="en-GB"/>
        </a:p>
      </dgm:t>
    </dgm:pt>
    <dgm:pt modelId="{C6EF40C8-CA1C-4CD1-AB71-BFCA75A3A546}" type="pres">
      <dgm:prSet presAssocID="{D92E30E8-9016-4188-A41A-F7836086E46D}" presName="childText" presStyleLbl="bgAcc1" presStyleIdx="11" presStyleCnt="19" custScaleY="61141">
        <dgm:presLayoutVars>
          <dgm:bulletEnabled val="1"/>
        </dgm:presLayoutVars>
      </dgm:prSet>
      <dgm:spPr/>
      <dgm:t>
        <a:bodyPr/>
        <a:lstStyle/>
        <a:p>
          <a:endParaRPr lang="en-GB"/>
        </a:p>
      </dgm:t>
    </dgm:pt>
    <dgm:pt modelId="{3BFCF8FF-928A-422C-8FA6-48892A3FF3D3}" type="pres">
      <dgm:prSet presAssocID="{FCADBE9B-581E-4D7A-B493-24F63C8A1BEF}" presName="Name13" presStyleLbl="parChTrans1D2" presStyleIdx="12" presStyleCnt="19"/>
      <dgm:spPr/>
      <dgm:t>
        <a:bodyPr/>
        <a:lstStyle/>
        <a:p>
          <a:endParaRPr lang="en-US"/>
        </a:p>
      </dgm:t>
    </dgm:pt>
    <dgm:pt modelId="{6D0EFF1E-7B68-4B48-AEAD-936947EC0714}" type="pres">
      <dgm:prSet presAssocID="{ED318DCF-BE4D-474A-9F54-C782487CDB13}" presName="childText" presStyleLbl="bgAcc1" presStyleIdx="12" presStyleCnt="19" custScaleY="61141">
        <dgm:presLayoutVars>
          <dgm:bulletEnabled val="1"/>
        </dgm:presLayoutVars>
      </dgm:prSet>
      <dgm:spPr/>
      <dgm:t>
        <a:bodyPr/>
        <a:lstStyle/>
        <a:p>
          <a:endParaRPr lang="en-US"/>
        </a:p>
      </dgm:t>
    </dgm:pt>
    <dgm:pt modelId="{0821E675-FBB6-4E54-ACC3-611CB4B15271}" type="pres">
      <dgm:prSet presAssocID="{A73C863B-F275-4015-8B54-81AA325533A6}" presName="Name13" presStyleLbl="parChTrans1D2" presStyleIdx="13" presStyleCnt="19"/>
      <dgm:spPr/>
      <dgm:t>
        <a:bodyPr/>
        <a:lstStyle/>
        <a:p>
          <a:endParaRPr lang="en-GB"/>
        </a:p>
      </dgm:t>
    </dgm:pt>
    <dgm:pt modelId="{7289E250-2CA7-4BF5-A100-B2A1BFAD2FBE}" type="pres">
      <dgm:prSet presAssocID="{BB430F01-202F-4142-924E-D998A90B676C}" presName="childText" presStyleLbl="bgAcc1" presStyleIdx="13" presStyleCnt="19" custScaleY="113958" custLinFactNeighborY="-14148">
        <dgm:presLayoutVars>
          <dgm:bulletEnabled val="1"/>
        </dgm:presLayoutVars>
      </dgm:prSet>
      <dgm:spPr/>
      <dgm:t>
        <a:bodyPr/>
        <a:lstStyle/>
        <a:p>
          <a:endParaRPr lang="en-GB"/>
        </a:p>
      </dgm:t>
    </dgm:pt>
    <dgm:pt modelId="{2F47FDC9-1777-46DE-8870-D57251624CB7}" type="pres">
      <dgm:prSet presAssocID="{265C3B79-2FE5-4EA0-AEE6-655F243B0443}" presName="Name13" presStyleLbl="parChTrans1D2" presStyleIdx="14" presStyleCnt="19"/>
      <dgm:spPr/>
      <dgm:t>
        <a:bodyPr/>
        <a:lstStyle/>
        <a:p>
          <a:endParaRPr lang="en-GB"/>
        </a:p>
      </dgm:t>
    </dgm:pt>
    <dgm:pt modelId="{FC5A3B46-5519-48E8-9B60-5ED9EED05584}" type="pres">
      <dgm:prSet presAssocID="{7379E30D-80F3-41AB-A118-26C58C529CC6}" presName="childText" presStyleLbl="bgAcc1" presStyleIdx="14" presStyleCnt="19" custScaleY="81689" custLinFactNeighborY="-31979">
        <dgm:presLayoutVars>
          <dgm:bulletEnabled val="1"/>
        </dgm:presLayoutVars>
      </dgm:prSet>
      <dgm:spPr/>
      <dgm:t>
        <a:bodyPr/>
        <a:lstStyle/>
        <a:p>
          <a:endParaRPr lang="en-GB"/>
        </a:p>
      </dgm:t>
    </dgm:pt>
    <dgm:pt modelId="{403DE387-6369-4E4D-BFED-78C881CFD4A3}" type="pres">
      <dgm:prSet presAssocID="{8BC7874D-CD5B-4431-AE42-7795AF9EB773}" presName="root" presStyleCnt="0"/>
      <dgm:spPr/>
    </dgm:pt>
    <dgm:pt modelId="{FC21E796-74DF-4BDC-87AC-CABB454B2702}" type="pres">
      <dgm:prSet presAssocID="{8BC7874D-CD5B-4431-AE42-7795AF9EB773}" presName="rootComposite" presStyleCnt="0"/>
      <dgm:spPr/>
    </dgm:pt>
    <dgm:pt modelId="{1C7B984F-7A27-4125-9369-22F6EFFE25C2}" type="pres">
      <dgm:prSet presAssocID="{8BC7874D-CD5B-4431-AE42-7795AF9EB773}" presName="rootText" presStyleLbl="node1" presStyleIdx="4" presStyleCnt="5"/>
      <dgm:spPr/>
      <dgm:t>
        <a:bodyPr/>
        <a:lstStyle/>
        <a:p>
          <a:endParaRPr lang="en-GB"/>
        </a:p>
      </dgm:t>
    </dgm:pt>
    <dgm:pt modelId="{47329CFF-D46A-44FE-8EAA-E5D1BBEEB9BC}" type="pres">
      <dgm:prSet presAssocID="{8BC7874D-CD5B-4431-AE42-7795AF9EB773}" presName="rootConnector" presStyleLbl="node1" presStyleIdx="4" presStyleCnt="5"/>
      <dgm:spPr/>
      <dgm:t>
        <a:bodyPr/>
        <a:lstStyle/>
        <a:p>
          <a:endParaRPr lang="en-GB"/>
        </a:p>
      </dgm:t>
    </dgm:pt>
    <dgm:pt modelId="{6EC108D3-4C3B-4E4B-A965-80DF7B3012B1}" type="pres">
      <dgm:prSet presAssocID="{8BC7874D-CD5B-4431-AE42-7795AF9EB773}" presName="childShape" presStyleCnt="0"/>
      <dgm:spPr/>
    </dgm:pt>
    <dgm:pt modelId="{5740AD47-5BF4-40C1-9D6B-41453A11D081}" type="pres">
      <dgm:prSet presAssocID="{1AB9DAA4-ADCD-456D-83EA-9B738769F7DD}" presName="Name13" presStyleLbl="parChTrans1D2" presStyleIdx="15" presStyleCnt="19"/>
      <dgm:spPr/>
      <dgm:t>
        <a:bodyPr/>
        <a:lstStyle/>
        <a:p>
          <a:endParaRPr lang="en-GB"/>
        </a:p>
      </dgm:t>
    </dgm:pt>
    <dgm:pt modelId="{8EC9CFA2-A76B-4A7B-80FA-666B7F05A283}" type="pres">
      <dgm:prSet presAssocID="{85FC17A9-B1A2-4C4C-A98E-71E4E390CDF0}" presName="childText" presStyleLbl="bgAcc1" presStyleIdx="15" presStyleCnt="19" custScaleY="65015">
        <dgm:presLayoutVars>
          <dgm:bulletEnabled val="1"/>
        </dgm:presLayoutVars>
      </dgm:prSet>
      <dgm:spPr/>
      <dgm:t>
        <a:bodyPr/>
        <a:lstStyle/>
        <a:p>
          <a:endParaRPr lang="en-GB"/>
        </a:p>
      </dgm:t>
    </dgm:pt>
    <dgm:pt modelId="{1FAC3266-C7B4-4BA1-A326-9D3AC4C09580}" type="pres">
      <dgm:prSet presAssocID="{A4D21D28-BF57-4604-9C21-BD2C78CBF5E2}" presName="Name13" presStyleLbl="parChTrans1D2" presStyleIdx="16" presStyleCnt="19"/>
      <dgm:spPr/>
      <dgm:t>
        <a:bodyPr/>
        <a:lstStyle/>
        <a:p>
          <a:endParaRPr lang="en-GB"/>
        </a:p>
      </dgm:t>
    </dgm:pt>
    <dgm:pt modelId="{C4002CB9-73BA-41C7-8277-57C62D357CE7}" type="pres">
      <dgm:prSet presAssocID="{92F889A1-369D-4B32-8F7D-D9AE30E9DACA}" presName="childText" presStyleLbl="bgAcc1" presStyleIdx="16" presStyleCnt="19" custScaleY="72066">
        <dgm:presLayoutVars>
          <dgm:bulletEnabled val="1"/>
        </dgm:presLayoutVars>
      </dgm:prSet>
      <dgm:spPr/>
      <dgm:t>
        <a:bodyPr/>
        <a:lstStyle/>
        <a:p>
          <a:endParaRPr lang="en-GB"/>
        </a:p>
      </dgm:t>
    </dgm:pt>
    <dgm:pt modelId="{D2E9ECE0-3CD3-4EEF-9A9F-C67ECB13C6AE}" type="pres">
      <dgm:prSet presAssocID="{04B52386-63AF-4443-A48E-C026EAE09D43}" presName="Name13" presStyleLbl="parChTrans1D2" presStyleIdx="17" presStyleCnt="19"/>
      <dgm:spPr/>
      <dgm:t>
        <a:bodyPr/>
        <a:lstStyle/>
        <a:p>
          <a:endParaRPr lang="en-GB"/>
        </a:p>
      </dgm:t>
    </dgm:pt>
    <dgm:pt modelId="{F346B219-613F-414A-9D20-FF5F8C279061}" type="pres">
      <dgm:prSet presAssocID="{D59D1E7A-FBC7-4262-88FE-7B964EEBEC19}" presName="childText" presStyleLbl="bgAcc1" presStyleIdx="17" presStyleCnt="19" custScaleY="98481" custLinFactNeighborY="-3924">
        <dgm:presLayoutVars>
          <dgm:bulletEnabled val="1"/>
        </dgm:presLayoutVars>
      </dgm:prSet>
      <dgm:spPr/>
      <dgm:t>
        <a:bodyPr/>
        <a:lstStyle/>
        <a:p>
          <a:endParaRPr lang="en-GB"/>
        </a:p>
      </dgm:t>
    </dgm:pt>
    <dgm:pt modelId="{2F58A85B-CFE8-4870-8672-B6E07C21A191}" type="pres">
      <dgm:prSet presAssocID="{2BDE3591-70B9-4BE1-9A17-4D8251A63D4C}" presName="Name13" presStyleLbl="parChTrans1D2" presStyleIdx="18" presStyleCnt="19"/>
      <dgm:spPr/>
      <dgm:t>
        <a:bodyPr/>
        <a:lstStyle/>
        <a:p>
          <a:endParaRPr lang="en-GB"/>
        </a:p>
      </dgm:t>
    </dgm:pt>
    <dgm:pt modelId="{1D2DDB70-CE8F-495B-9220-0512453CC0E5}" type="pres">
      <dgm:prSet presAssocID="{5A6E7A03-21A1-46F8-B493-0AA145BB9F83}" presName="childText" presStyleLbl="bgAcc1" presStyleIdx="18" presStyleCnt="19" custScaleY="51879" custLinFactNeighborY="-6279">
        <dgm:presLayoutVars>
          <dgm:bulletEnabled val="1"/>
        </dgm:presLayoutVars>
      </dgm:prSet>
      <dgm:spPr/>
      <dgm:t>
        <a:bodyPr/>
        <a:lstStyle/>
        <a:p>
          <a:endParaRPr lang="en-GB"/>
        </a:p>
      </dgm:t>
    </dgm:pt>
  </dgm:ptLst>
  <dgm:cxnLst>
    <dgm:cxn modelId="{9BB932B8-F22F-46E2-B516-1B4038808073}" type="presOf" srcId="{1AB9DAA4-ADCD-456D-83EA-9B738769F7DD}" destId="{5740AD47-5BF4-40C1-9D6B-41453A11D081}" srcOrd="0" destOrd="0" presId="urn:microsoft.com/office/officeart/2005/8/layout/hierarchy3"/>
    <dgm:cxn modelId="{FD48DCB8-4B91-4744-8EAF-505916C9AA0D}" srcId="{96638906-B5ED-4D91-BC1E-0478378CABB3}" destId="{5603B31F-0CF3-4276-ACCA-C4A71E34D176}" srcOrd="2" destOrd="0" parTransId="{FF884DD2-9D7B-4CC6-AEF9-3BA8C4D8D22D}" sibTransId="{99CCC469-6688-4489-9365-8AB613E4DC84}"/>
    <dgm:cxn modelId="{7B1EA905-CB7E-4340-8424-578F4705660C}" type="presOf" srcId="{2B45E586-4991-4072-9FC9-B345652CD133}" destId="{A4DC9A5D-D627-4839-A63F-49CBE73B666E}" srcOrd="0" destOrd="0" presId="urn:microsoft.com/office/officeart/2005/8/layout/hierarchy3"/>
    <dgm:cxn modelId="{775981F6-D9DD-4068-855E-04B9EFFC5B31}" type="presOf" srcId="{BB430F01-202F-4142-924E-D998A90B676C}" destId="{7289E250-2CA7-4BF5-A100-B2A1BFAD2FBE}" srcOrd="0" destOrd="0" presId="urn:microsoft.com/office/officeart/2005/8/layout/hierarchy3"/>
    <dgm:cxn modelId="{1CA68E14-CF0A-4F09-B4D9-A39EE22F8278}" srcId="{96638906-B5ED-4D91-BC1E-0478378CABB3}" destId="{CA8AEDEF-82B8-40B8-B2B0-2E34A00E8E4E}" srcOrd="1" destOrd="0" parTransId="{402AF8CD-CC91-4B66-8487-B8F3F455071D}" sibTransId="{DDD5F8E0-6D22-4819-AF14-19000E077511}"/>
    <dgm:cxn modelId="{F8AEDD14-350D-4A82-BF58-E032678EBC5E}" type="presOf" srcId="{96638906-B5ED-4D91-BC1E-0478378CABB3}" destId="{608E2796-1675-48D0-91DC-D822A52E0089}" srcOrd="0" destOrd="0" presId="urn:microsoft.com/office/officeart/2005/8/layout/hierarchy3"/>
    <dgm:cxn modelId="{A7438FD9-75D0-474B-92BB-837381AB9938}" type="presOf" srcId="{A6090CBB-887B-48EC-AD83-D047E470DEF3}" destId="{752F4A35-CF45-48D2-98BD-25AF9CA98104}" srcOrd="0" destOrd="0" presId="urn:microsoft.com/office/officeart/2005/8/layout/hierarchy3"/>
    <dgm:cxn modelId="{E96980EE-9AEA-499B-AEF6-AB393E61E954}" type="presOf" srcId="{9938F8BC-75DC-40B1-AD13-69952C366019}" destId="{77DA1A96-D8B0-4DD4-96E5-FE6187A6D369}" srcOrd="0" destOrd="0" presId="urn:microsoft.com/office/officeart/2005/8/layout/hierarchy3"/>
    <dgm:cxn modelId="{28E7C373-8519-47D1-96C5-998F51E98F89}" srcId="{C6A10ABF-CF2F-424C-8518-F20EC657A639}" destId="{572A6807-F186-49BC-A82F-34B453C61625}" srcOrd="0" destOrd="0" parTransId="{46360FD8-8981-4742-865D-66FEF2A33383}" sibTransId="{AE6C12D5-CC8D-4FA8-9E93-5206E0B210A8}"/>
    <dgm:cxn modelId="{5FDA5CA3-17B4-435D-A774-5114FBA8C05E}" srcId="{E8928DE7-C6D4-4FE3-BDD8-DBF67703F8A4}" destId="{96638906-B5ED-4D91-BC1E-0478378CABB3}" srcOrd="1" destOrd="0" parTransId="{DE5C41CE-4C10-4799-803B-AAF89704740E}" sibTransId="{4AA45AF0-64D5-4409-BD2F-9178F3CEF080}"/>
    <dgm:cxn modelId="{90C72122-AA79-45C4-BBEF-F4E4F283C733}" type="presOf" srcId="{A73C863B-F275-4015-8B54-81AA325533A6}" destId="{0821E675-FBB6-4E54-ACC3-611CB4B15271}" srcOrd="0" destOrd="0" presId="urn:microsoft.com/office/officeart/2005/8/layout/hierarchy3"/>
    <dgm:cxn modelId="{F86E4ABF-F28A-4421-8C48-63854CAC02BD}" type="presOf" srcId="{ECB78EAC-2875-4CB5-B7F4-0B9E16DC6C2F}" destId="{7F78C6B3-AD5D-4A1D-B2AB-32B8AD37B296}" srcOrd="1" destOrd="0" presId="urn:microsoft.com/office/officeart/2005/8/layout/hierarchy3"/>
    <dgm:cxn modelId="{537CD9AF-00B7-4BCA-83D3-5EFC39540F20}" type="presOf" srcId="{C3259151-6D67-4154-B0B2-F54048996BA3}" destId="{A7A0BBDC-D442-4159-847F-E68C900A1E8C}" srcOrd="0" destOrd="0" presId="urn:microsoft.com/office/officeart/2005/8/layout/hierarchy3"/>
    <dgm:cxn modelId="{0BF740A0-061F-458E-96E0-A2EE543D0FF1}" srcId="{ECB78EAC-2875-4CB5-B7F4-0B9E16DC6C2F}" destId="{D92E30E8-9016-4188-A41A-F7836086E46D}" srcOrd="0" destOrd="0" parTransId="{C3259151-6D67-4154-B0B2-F54048996BA3}" sibTransId="{F61803B5-FA35-4935-868C-5FCDEFFD74D8}"/>
    <dgm:cxn modelId="{5C3E8EF6-4A23-4ABA-A687-236B20F16AC2}" type="presOf" srcId="{D59D1E7A-FBC7-4262-88FE-7B964EEBEC19}" destId="{F346B219-613F-414A-9D20-FF5F8C279061}" srcOrd="0" destOrd="0" presId="urn:microsoft.com/office/officeart/2005/8/layout/hierarchy3"/>
    <dgm:cxn modelId="{8DFC7EA5-7ED4-4F6C-8AA4-9D4D34A87A86}" type="presOf" srcId="{7379E30D-80F3-41AB-A118-26C58C529CC6}" destId="{FC5A3B46-5519-48E8-9B60-5ED9EED05584}" srcOrd="0" destOrd="0" presId="urn:microsoft.com/office/officeart/2005/8/layout/hierarchy3"/>
    <dgm:cxn modelId="{A7AED127-1E62-4950-96FD-A6CAA4D6C031}" srcId="{C6A10ABF-CF2F-424C-8518-F20EC657A639}" destId="{7FB19949-3863-4017-82AF-B5B57420CB70}" srcOrd="2" destOrd="0" parTransId="{3D5CDE22-591A-4A06-9DFF-64EEAB0B4087}" sibTransId="{EB23BB8A-5A2C-4F20-8E7A-9EA4952B0500}"/>
    <dgm:cxn modelId="{129ABA75-7961-4EE0-91A3-ABDA8ED24164}" srcId="{8BC7874D-CD5B-4431-AE42-7795AF9EB773}" destId="{85FC17A9-B1A2-4C4C-A98E-71E4E390CDF0}" srcOrd="0" destOrd="0" parTransId="{1AB9DAA4-ADCD-456D-83EA-9B738769F7DD}" sibTransId="{98D19DF0-8CD5-4BF5-B1A3-AD1E88354B8A}"/>
    <dgm:cxn modelId="{032BE22D-9B85-4137-8272-AD196B70B729}" type="presOf" srcId="{F383F00D-B2D8-4E4F-A953-222863264FDA}" destId="{CFEEE536-02D7-4F7F-BB3F-FDBCB95B9CBD}" srcOrd="0" destOrd="0" presId="urn:microsoft.com/office/officeart/2005/8/layout/hierarchy3"/>
    <dgm:cxn modelId="{20763108-755B-44D6-A1D5-B090E6CCF85B}" srcId="{E8928DE7-C6D4-4FE3-BDD8-DBF67703F8A4}" destId="{ECB78EAC-2875-4CB5-B7F4-0B9E16DC6C2F}" srcOrd="3" destOrd="0" parTransId="{D512863D-000E-4CC4-AF65-BC9FF872468B}" sibTransId="{34AB94AB-E9F0-414F-B544-F683C0D4D9D0}"/>
    <dgm:cxn modelId="{48CBD81B-E611-4D40-A347-CC0133B7AAF3}" type="presOf" srcId="{42878D02-F40A-4A62-A3CB-A22CC87FDB64}" destId="{B28D4AF3-EFB8-4224-96EF-F0E54B201F07}" srcOrd="1" destOrd="0" presId="urn:microsoft.com/office/officeart/2005/8/layout/hierarchy3"/>
    <dgm:cxn modelId="{C199FCE7-D410-4A75-B2B7-168FE9828396}" type="presOf" srcId="{C6A10ABF-CF2F-424C-8518-F20EC657A639}" destId="{35E2DC0B-16D8-47BB-8B2A-EC9B4904F16B}" srcOrd="0" destOrd="0" presId="urn:microsoft.com/office/officeart/2005/8/layout/hierarchy3"/>
    <dgm:cxn modelId="{6363AFE5-F767-4AB0-8D5A-9FE6BBF5225D}" srcId="{8BC7874D-CD5B-4431-AE42-7795AF9EB773}" destId="{92F889A1-369D-4B32-8F7D-D9AE30E9DACA}" srcOrd="1" destOrd="0" parTransId="{A4D21D28-BF57-4604-9C21-BD2C78CBF5E2}" sibTransId="{9D2462EC-E848-49ED-8E88-647BE8DFCD70}"/>
    <dgm:cxn modelId="{502DA722-A239-4E83-BF69-A94EE937F43B}" srcId="{C6A10ABF-CF2F-424C-8518-F20EC657A639}" destId="{2B45E586-4991-4072-9FC9-B345652CD133}" srcOrd="1" destOrd="0" parTransId="{D6F1DD0F-6A29-460A-885E-25E81BA850BB}" sibTransId="{173F2ECD-25B8-4E65-ABE5-C2871F0E5340}"/>
    <dgm:cxn modelId="{6DC970A4-741B-4C43-BA80-677A3076B10C}" srcId="{E8928DE7-C6D4-4FE3-BDD8-DBF67703F8A4}" destId="{8BC7874D-CD5B-4431-AE42-7795AF9EB773}" srcOrd="4" destOrd="0" parTransId="{7A424D5C-07FA-4720-BEFD-555DE5AA59FA}" sibTransId="{D8880DAE-7DA8-440D-8233-C9E3443D4823}"/>
    <dgm:cxn modelId="{272C1E51-B2F8-492C-8EB8-16C9F08E4655}" srcId="{42878D02-F40A-4A62-A3CB-A22CC87FDB64}" destId="{1D41F2EF-62D6-454B-9AF9-EE5E34198843}" srcOrd="1" destOrd="0" parTransId="{A6090CBB-887B-48EC-AD83-D047E470DEF3}" sibTransId="{8FFBD391-51E2-4B6E-BAF1-B621DAA03C2E}"/>
    <dgm:cxn modelId="{C325CD00-32B1-459F-8C72-2ADEBCBB5589}" srcId="{E8928DE7-C6D4-4FE3-BDD8-DBF67703F8A4}" destId="{42878D02-F40A-4A62-A3CB-A22CC87FDB64}" srcOrd="0" destOrd="0" parTransId="{28D224A2-1A02-4063-B0F6-7FFE0643CD5F}" sibTransId="{D652ED0D-A1ED-4845-B956-8DD3AD5DE170}"/>
    <dgm:cxn modelId="{86AAB3AF-5C24-4E5F-9DD2-707337E6DC19}" type="presOf" srcId="{85FC17A9-B1A2-4C4C-A98E-71E4E390CDF0}" destId="{8EC9CFA2-A76B-4A7B-80FA-666B7F05A283}" srcOrd="0" destOrd="0" presId="urn:microsoft.com/office/officeart/2005/8/layout/hierarchy3"/>
    <dgm:cxn modelId="{24B1D446-524C-4CEE-BE10-C752F214EA30}" type="presOf" srcId="{265C3B79-2FE5-4EA0-AEE6-655F243B0443}" destId="{2F47FDC9-1777-46DE-8870-D57251624CB7}" srcOrd="0" destOrd="0" presId="urn:microsoft.com/office/officeart/2005/8/layout/hierarchy3"/>
    <dgm:cxn modelId="{5EFB10A8-2171-45F3-B71E-38695267A2A2}" type="presOf" srcId="{8BC7874D-CD5B-4431-AE42-7795AF9EB773}" destId="{47329CFF-D46A-44FE-8EAA-E5D1BBEEB9BC}" srcOrd="1" destOrd="0" presId="urn:microsoft.com/office/officeart/2005/8/layout/hierarchy3"/>
    <dgm:cxn modelId="{B767AC85-5689-4343-ADE0-B5C6233D8AD8}" type="presOf" srcId="{7FB19949-3863-4017-82AF-B5B57420CB70}" destId="{5B12FDD9-23C0-400A-99AD-E25BF8305CAA}" srcOrd="0" destOrd="0" presId="urn:microsoft.com/office/officeart/2005/8/layout/hierarchy3"/>
    <dgm:cxn modelId="{B93DA970-F7B3-4DB2-8704-567CDADCFA97}" type="presOf" srcId="{A4D21D28-BF57-4604-9C21-BD2C78CBF5E2}" destId="{1FAC3266-C7B4-4BA1-A326-9D3AC4C09580}" srcOrd="0" destOrd="0" presId="urn:microsoft.com/office/officeart/2005/8/layout/hierarchy3"/>
    <dgm:cxn modelId="{EEFD0844-D6CB-42E4-9F73-67B66D5052B9}" type="presOf" srcId="{D6F1DD0F-6A29-460A-885E-25E81BA850BB}" destId="{85C7EC51-5F89-46CD-917E-17A20EAE0F62}" srcOrd="0" destOrd="0" presId="urn:microsoft.com/office/officeart/2005/8/layout/hierarchy3"/>
    <dgm:cxn modelId="{CBDB7283-67BF-4C2B-9D9E-5768A9146497}" srcId="{E8928DE7-C6D4-4FE3-BDD8-DBF67703F8A4}" destId="{C6A10ABF-CF2F-424C-8518-F20EC657A639}" srcOrd="2" destOrd="0" parTransId="{2375FC02-F29D-46A6-827A-6EB6D02E1810}" sibTransId="{51AE128D-C0BD-4BCF-B3A1-070D58FE734B}"/>
    <dgm:cxn modelId="{7FAD2441-F3F5-4291-BC66-E5F9CFB62629}" type="presOf" srcId="{25201C75-9B56-4441-9E03-2BC62DEEB49A}" destId="{07C6A11C-9409-41C2-96F4-B46B8EEFC8EA}" srcOrd="0" destOrd="0" presId="urn:microsoft.com/office/officeart/2005/8/layout/hierarchy3"/>
    <dgm:cxn modelId="{02496FDB-35A0-40A6-A6E3-9F1ADDE81658}" type="presOf" srcId="{FCADBE9B-581E-4D7A-B493-24F63C8A1BEF}" destId="{3BFCF8FF-928A-422C-8FA6-48892A3FF3D3}" srcOrd="0" destOrd="0" presId="urn:microsoft.com/office/officeart/2005/8/layout/hierarchy3"/>
    <dgm:cxn modelId="{FD5F5192-E161-430C-B132-C9F097082BF2}" srcId="{8BC7874D-CD5B-4431-AE42-7795AF9EB773}" destId="{D59D1E7A-FBC7-4262-88FE-7B964EEBEC19}" srcOrd="2" destOrd="0" parTransId="{04B52386-63AF-4443-A48E-C026EAE09D43}" sibTransId="{063A5121-3DA2-4401-89DD-7EF3ED20939C}"/>
    <dgm:cxn modelId="{BF0E0D55-AB92-4856-BC29-50D5C907BDAF}" srcId="{8BC7874D-CD5B-4431-AE42-7795AF9EB773}" destId="{5A6E7A03-21A1-46F8-B493-0AA145BB9F83}" srcOrd="3" destOrd="0" parTransId="{2BDE3591-70B9-4BE1-9A17-4D8251A63D4C}" sibTransId="{8778FDDE-5B0F-46FE-AECC-7A20BDF0C0C0}"/>
    <dgm:cxn modelId="{65170CC5-9908-4111-B868-ACD5391D6163}" srcId="{ECB78EAC-2875-4CB5-B7F4-0B9E16DC6C2F}" destId="{ED318DCF-BE4D-474A-9F54-C782487CDB13}" srcOrd="1" destOrd="0" parTransId="{FCADBE9B-581E-4D7A-B493-24F63C8A1BEF}" sibTransId="{024B7349-02A7-40E0-A6CF-9ABF74484147}"/>
    <dgm:cxn modelId="{212436E5-E54A-4DC1-8553-5FCE0D53AE83}" type="presOf" srcId="{ED318DCF-BE4D-474A-9F54-C782487CDB13}" destId="{6D0EFF1E-7B68-4B48-AEAD-936947EC0714}" srcOrd="0" destOrd="0" presId="urn:microsoft.com/office/officeart/2005/8/layout/hierarchy3"/>
    <dgm:cxn modelId="{7DD9E96F-9877-4899-81B7-B4B0CA3835B4}" type="presOf" srcId="{8BC7874D-CD5B-4431-AE42-7795AF9EB773}" destId="{1C7B984F-7A27-4125-9369-22F6EFFE25C2}" srcOrd="0" destOrd="0" presId="urn:microsoft.com/office/officeart/2005/8/layout/hierarchy3"/>
    <dgm:cxn modelId="{737AA813-2064-4572-9146-B6770894B9A9}" type="presOf" srcId="{CA8AEDEF-82B8-40B8-B2B0-2E34A00E8E4E}" destId="{C2DE9F0C-07E9-4BF0-91C0-AFF23BEA9B52}" srcOrd="0" destOrd="0" presId="urn:microsoft.com/office/officeart/2005/8/layout/hierarchy3"/>
    <dgm:cxn modelId="{D8D11576-39DC-4902-AA68-E3EEA9B782F9}" type="presOf" srcId="{ECB78EAC-2875-4CB5-B7F4-0B9E16DC6C2F}" destId="{EE042E3F-B9C1-4BA1-ACDA-72C952A67E29}" srcOrd="0" destOrd="0" presId="urn:microsoft.com/office/officeart/2005/8/layout/hierarchy3"/>
    <dgm:cxn modelId="{4F3A8FDF-B3EE-4DE4-8249-49160A7474E7}" srcId="{42878D02-F40A-4A62-A3CB-A22CC87FDB64}" destId="{D8E61A93-1E58-4789-B880-C81038947EBF}" srcOrd="0" destOrd="0" parTransId="{4CFD61B9-CD67-45D9-93F7-C14CFCF44EA6}" sibTransId="{C98CC9F0-172B-43CF-B842-B1436E6C2CC9}"/>
    <dgm:cxn modelId="{06E2662B-07DD-44D4-A0CF-D91C1C3CB5A0}" type="presOf" srcId="{C6A10ABF-CF2F-424C-8518-F20EC657A639}" destId="{5884FC4C-E2BE-4737-A34A-182E1C865A70}" srcOrd="1" destOrd="0" presId="urn:microsoft.com/office/officeart/2005/8/layout/hierarchy3"/>
    <dgm:cxn modelId="{E2C229B2-E1AE-400A-A1D8-D0B9218DE982}" type="presOf" srcId="{572A6807-F186-49BC-A82F-34B453C61625}" destId="{1B8AA55D-064F-416A-ADCA-60C1B40D5DEA}" srcOrd="0" destOrd="0" presId="urn:microsoft.com/office/officeart/2005/8/layout/hierarchy3"/>
    <dgm:cxn modelId="{C848D9EE-8025-41DB-A86F-8BFCCDE94A38}" type="presOf" srcId="{FF884DD2-9D7B-4CC6-AEF9-3BA8C4D8D22D}" destId="{B9C28640-53C9-4BA3-8DA2-4F9F92B6704C}" srcOrd="0" destOrd="0" presId="urn:microsoft.com/office/officeart/2005/8/layout/hierarchy3"/>
    <dgm:cxn modelId="{2525C727-836E-4319-B85F-3E114BE83D36}" srcId="{ECB78EAC-2875-4CB5-B7F4-0B9E16DC6C2F}" destId="{7379E30D-80F3-41AB-A118-26C58C529CC6}" srcOrd="3" destOrd="0" parTransId="{265C3B79-2FE5-4EA0-AEE6-655F243B0443}" sibTransId="{DE3FB277-0D17-4C17-862D-8AE150DF4B71}"/>
    <dgm:cxn modelId="{52D10CE1-302C-4C90-BAE6-6E7A61D72326}" type="presOf" srcId="{46360FD8-8981-4742-865D-66FEF2A33383}" destId="{84EDA22D-4DCC-4ADD-9082-DACE6AD0156F}" srcOrd="0" destOrd="0" presId="urn:microsoft.com/office/officeart/2005/8/layout/hierarchy3"/>
    <dgm:cxn modelId="{F9F5FE4B-F705-4AA0-A463-8616EEB0F431}" type="presOf" srcId="{D92E30E8-9016-4188-A41A-F7836086E46D}" destId="{C6EF40C8-CA1C-4CD1-AB71-BFCA75A3A546}" srcOrd="0" destOrd="0" presId="urn:microsoft.com/office/officeart/2005/8/layout/hierarchy3"/>
    <dgm:cxn modelId="{CA7CD4FD-D346-4259-90CA-FE11D990ECF5}" type="presOf" srcId="{D8E61A93-1E58-4789-B880-C81038947EBF}" destId="{3BBA801D-E213-491E-88C8-689D922BCB66}" srcOrd="0" destOrd="0" presId="urn:microsoft.com/office/officeart/2005/8/layout/hierarchy3"/>
    <dgm:cxn modelId="{C2DCD1F8-8A6F-4034-927D-44522A94E64B}" srcId="{42878D02-F40A-4A62-A3CB-A22CC87FDB64}" destId="{25201C75-9B56-4441-9E03-2BC62DEEB49A}" srcOrd="2" destOrd="0" parTransId="{84D5C166-531A-4A3D-84BE-3D13D0355B1B}" sibTransId="{34BD4547-C3E8-4682-B1AE-DE0A9E715197}"/>
    <dgm:cxn modelId="{0213C30B-4201-429A-ACBE-3C9EDAE8400E}" type="presOf" srcId="{42878D02-F40A-4A62-A3CB-A22CC87FDB64}" destId="{4B05CF2A-45AF-4FB4-9086-255432E322BD}" srcOrd="0" destOrd="0" presId="urn:microsoft.com/office/officeart/2005/8/layout/hierarchy3"/>
    <dgm:cxn modelId="{A7CB2CB1-E097-47F3-883D-583C373D1697}" srcId="{96638906-B5ED-4D91-BC1E-0478378CABB3}" destId="{1D96E6E6-1352-4FC0-902A-77CF24D2FAB7}" srcOrd="3" destOrd="0" parTransId="{B3EF5E08-DEAC-4A92-B2A9-A37140440296}" sibTransId="{DF1B702D-3CDC-4DA9-AE0D-2A8D683EFF17}"/>
    <dgm:cxn modelId="{F34FAD47-17AA-437D-98BC-0706A34F9D0B}" type="presOf" srcId="{92F889A1-369D-4B32-8F7D-D9AE30E9DACA}" destId="{C4002CB9-73BA-41C7-8277-57C62D357CE7}" srcOrd="0" destOrd="0" presId="urn:microsoft.com/office/officeart/2005/8/layout/hierarchy3"/>
    <dgm:cxn modelId="{1C8BE3AF-204B-4D81-B742-39E9A5767E52}" type="presOf" srcId="{04B52386-63AF-4443-A48E-C026EAE09D43}" destId="{D2E9ECE0-3CD3-4EEF-9A9F-C67ECB13C6AE}" srcOrd="0" destOrd="0" presId="urn:microsoft.com/office/officeart/2005/8/layout/hierarchy3"/>
    <dgm:cxn modelId="{19207E00-432A-4CA1-9203-826AACC2BEAF}" type="presOf" srcId="{96638906-B5ED-4D91-BC1E-0478378CABB3}" destId="{296BF8D8-B07F-4F02-AE16-76AA2A9E6251}" srcOrd="1" destOrd="0" presId="urn:microsoft.com/office/officeart/2005/8/layout/hierarchy3"/>
    <dgm:cxn modelId="{28242172-80D4-408F-9F90-E6267DF6EF30}" srcId="{C6A10ABF-CF2F-424C-8518-F20EC657A639}" destId="{9938F8BC-75DC-40B1-AD13-69952C366019}" srcOrd="3" destOrd="0" parTransId="{370F8262-22E3-4D0C-BA87-1DE452E1F47F}" sibTransId="{CEB65E7A-7C27-4135-AB45-349BB43AB12E}"/>
    <dgm:cxn modelId="{7B6C5E90-970C-4C79-9A0D-D9F714C2FFB6}" type="presOf" srcId="{2BDE3591-70B9-4BE1-9A17-4D8251A63D4C}" destId="{2F58A85B-CFE8-4870-8672-B6E07C21A191}" srcOrd="0" destOrd="0" presId="urn:microsoft.com/office/officeart/2005/8/layout/hierarchy3"/>
    <dgm:cxn modelId="{83485008-4BD8-4E91-8358-6419FB622006}" type="presOf" srcId="{1D41F2EF-62D6-454B-9AF9-EE5E34198843}" destId="{4883A870-433C-4751-BA17-B850D9D7D743}" srcOrd="0" destOrd="0" presId="urn:microsoft.com/office/officeart/2005/8/layout/hierarchy3"/>
    <dgm:cxn modelId="{D8697DAA-8569-4B70-9665-A498C3DFC0E6}" type="presOf" srcId="{3D5CDE22-591A-4A06-9DFF-64EEAB0B4087}" destId="{B4A23BAD-4733-4B76-A780-51FDCD12042A}" srcOrd="0" destOrd="0" presId="urn:microsoft.com/office/officeart/2005/8/layout/hierarchy3"/>
    <dgm:cxn modelId="{20F0F86C-3527-4757-A0B6-C430DD634F19}" type="presOf" srcId="{C05CD88F-BDF5-44A5-B2DC-EC14F66F1F73}" destId="{667E761D-3384-48C4-B398-C1ECA9F22628}" srcOrd="0" destOrd="0" presId="urn:microsoft.com/office/officeart/2005/8/layout/hierarchy3"/>
    <dgm:cxn modelId="{8A6699B6-2188-466A-8867-BA08A6115FF3}" type="presOf" srcId="{5A6E7A03-21A1-46F8-B493-0AA145BB9F83}" destId="{1D2DDB70-CE8F-495B-9220-0512453CC0E5}" srcOrd="0" destOrd="0" presId="urn:microsoft.com/office/officeart/2005/8/layout/hierarchy3"/>
    <dgm:cxn modelId="{D7B43AAE-DA46-48CD-83E7-C33EFEB15A16}" type="presOf" srcId="{B3EF5E08-DEAC-4A92-B2A9-A37140440296}" destId="{C05BB756-91C3-4C04-BB1E-D5FBB60EF875}" srcOrd="0" destOrd="0" presId="urn:microsoft.com/office/officeart/2005/8/layout/hierarchy3"/>
    <dgm:cxn modelId="{5A7538B8-184E-4953-8322-499C64B1F1B9}" type="presOf" srcId="{84D5C166-531A-4A3D-84BE-3D13D0355B1B}" destId="{D5E6CBB1-3A6B-4EB8-BBDA-8F6629A85D50}" srcOrd="0" destOrd="0" presId="urn:microsoft.com/office/officeart/2005/8/layout/hierarchy3"/>
    <dgm:cxn modelId="{4D2E8B54-BF1C-4D45-AE75-79DFBF73635D}" type="presOf" srcId="{E8928DE7-C6D4-4FE3-BDD8-DBF67703F8A4}" destId="{F2D1AFD3-75D5-40F8-AB86-6EE35EF08B42}" srcOrd="0" destOrd="0" presId="urn:microsoft.com/office/officeart/2005/8/layout/hierarchy3"/>
    <dgm:cxn modelId="{8756B519-4C91-4BBA-8D82-CF9541CEF118}" type="presOf" srcId="{402AF8CD-CC91-4B66-8487-B8F3F455071D}" destId="{8714761F-8E8F-41DD-A962-799A704A4CF9}" srcOrd="0" destOrd="0" presId="urn:microsoft.com/office/officeart/2005/8/layout/hierarchy3"/>
    <dgm:cxn modelId="{51B768E7-BE1F-45F0-A39B-225BB70C1701}" type="presOf" srcId="{370F8262-22E3-4D0C-BA87-1DE452E1F47F}" destId="{48647FA8-CA17-4612-B71B-F7F5685144BE}" srcOrd="0" destOrd="0" presId="urn:microsoft.com/office/officeart/2005/8/layout/hierarchy3"/>
    <dgm:cxn modelId="{F74FA0A7-24F0-4708-A510-4D5F6A2682E4}" srcId="{ECB78EAC-2875-4CB5-B7F4-0B9E16DC6C2F}" destId="{BB430F01-202F-4142-924E-D998A90B676C}" srcOrd="2" destOrd="0" parTransId="{A73C863B-F275-4015-8B54-81AA325533A6}" sibTransId="{08F2F8FB-626F-43DC-AE68-1F7073BB5D2D}"/>
    <dgm:cxn modelId="{7C7528A8-AE49-4B88-9EB2-3CDF94B3067B}" type="presOf" srcId="{5603B31F-0CF3-4276-ACCA-C4A71E34D176}" destId="{FB3C94DE-73FE-490B-9C7D-3CE5B59019EA}" srcOrd="0" destOrd="0" presId="urn:microsoft.com/office/officeart/2005/8/layout/hierarchy3"/>
    <dgm:cxn modelId="{54A156B4-DA74-4E44-AE53-C1D73CE8EFCA}" type="presOf" srcId="{1D96E6E6-1352-4FC0-902A-77CF24D2FAB7}" destId="{508C04AA-9000-4B93-9DDA-7417D5736DEA}" srcOrd="0" destOrd="0" presId="urn:microsoft.com/office/officeart/2005/8/layout/hierarchy3"/>
    <dgm:cxn modelId="{022E06D8-8245-49F6-B681-A4EB85918537}" srcId="{96638906-B5ED-4D91-BC1E-0478378CABB3}" destId="{F383F00D-B2D8-4E4F-A953-222863264FDA}" srcOrd="0" destOrd="0" parTransId="{C05CD88F-BDF5-44A5-B2DC-EC14F66F1F73}" sibTransId="{E42838D7-4F92-48B2-A671-4F22CE04E83C}"/>
    <dgm:cxn modelId="{1C18E41D-CED9-4212-9322-83D7E2FBE0B4}" type="presOf" srcId="{4CFD61B9-CD67-45D9-93F7-C14CFCF44EA6}" destId="{72C80DCE-9D7B-4D7C-9C67-1B0E727F17E1}" srcOrd="0" destOrd="0" presId="urn:microsoft.com/office/officeart/2005/8/layout/hierarchy3"/>
    <dgm:cxn modelId="{7292D7C7-A4BF-4C08-BA0E-A40C84ABF12F}" type="presParOf" srcId="{F2D1AFD3-75D5-40F8-AB86-6EE35EF08B42}" destId="{59333641-152D-47F6-BA45-303D9F4105CD}" srcOrd="0" destOrd="0" presId="urn:microsoft.com/office/officeart/2005/8/layout/hierarchy3"/>
    <dgm:cxn modelId="{43542A79-3B2C-45C6-8781-DAF3F6DA3CC3}" type="presParOf" srcId="{59333641-152D-47F6-BA45-303D9F4105CD}" destId="{5842D64F-298B-423E-9FC2-B50A1B754224}" srcOrd="0" destOrd="0" presId="urn:microsoft.com/office/officeart/2005/8/layout/hierarchy3"/>
    <dgm:cxn modelId="{64A27DD4-E84F-42B5-B859-5548FF6F76D1}" type="presParOf" srcId="{5842D64F-298B-423E-9FC2-B50A1B754224}" destId="{4B05CF2A-45AF-4FB4-9086-255432E322BD}" srcOrd="0" destOrd="0" presId="urn:microsoft.com/office/officeart/2005/8/layout/hierarchy3"/>
    <dgm:cxn modelId="{1157B4A5-2C5C-47B0-8AFF-212641F47A4E}" type="presParOf" srcId="{5842D64F-298B-423E-9FC2-B50A1B754224}" destId="{B28D4AF3-EFB8-4224-96EF-F0E54B201F07}" srcOrd="1" destOrd="0" presId="urn:microsoft.com/office/officeart/2005/8/layout/hierarchy3"/>
    <dgm:cxn modelId="{CCA21589-2586-47E6-9436-F82D97FC2AAE}" type="presParOf" srcId="{59333641-152D-47F6-BA45-303D9F4105CD}" destId="{82EF708C-2479-47E0-B207-CD0FC5817608}" srcOrd="1" destOrd="0" presId="urn:microsoft.com/office/officeart/2005/8/layout/hierarchy3"/>
    <dgm:cxn modelId="{6DADF542-27C3-4B44-A5B6-A1EEE714B776}" type="presParOf" srcId="{82EF708C-2479-47E0-B207-CD0FC5817608}" destId="{72C80DCE-9D7B-4D7C-9C67-1B0E727F17E1}" srcOrd="0" destOrd="0" presId="urn:microsoft.com/office/officeart/2005/8/layout/hierarchy3"/>
    <dgm:cxn modelId="{B11353B0-5A35-4A9F-BF4E-BA3BB45E2352}" type="presParOf" srcId="{82EF708C-2479-47E0-B207-CD0FC5817608}" destId="{3BBA801D-E213-491E-88C8-689D922BCB66}" srcOrd="1" destOrd="0" presId="urn:microsoft.com/office/officeart/2005/8/layout/hierarchy3"/>
    <dgm:cxn modelId="{CD4A7972-C614-49BC-BD52-995361DF2995}" type="presParOf" srcId="{82EF708C-2479-47E0-B207-CD0FC5817608}" destId="{752F4A35-CF45-48D2-98BD-25AF9CA98104}" srcOrd="2" destOrd="0" presId="urn:microsoft.com/office/officeart/2005/8/layout/hierarchy3"/>
    <dgm:cxn modelId="{C173F82B-0FD6-4ED2-8FA7-F49E8C1E1D55}" type="presParOf" srcId="{82EF708C-2479-47E0-B207-CD0FC5817608}" destId="{4883A870-433C-4751-BA17-B850D9D7D743}" srcOrd="3" destOrd="0" presId="urn:microsoft.com/office/officeart/2005/8/layout/hierarchy3"/>
    <dgm:cxn modelId="{4DE498F7-41E9-4DB9-A2F1-F318E5FAED0D}" type="presParOf" srcId="{82EF708C-2479-47E0-B207-CD0FC5817608}" destId="{D5E6CBB1-3A6B-4EB8-BBDA-8F6629A85D50}" srcOrd="4" destOrd="0" presId="urn:microsoft.com/office/officeart/2005/8/layout/hierarchy3"/>
    <dgm:cxn modelId="{F40902F6-3F0D-41C9-8DF9-65DE036E7B86}" type="presParOf" srcId="{82EF708C-2479-47E0-B207-CD0FC5817608}" destId="{07C6A11C-9409-41C2-96F4-B46B8EEFC8EA}" srcOrd="5" destOrd="0" presId="urn:microsoft.com/office/officeart/2005/8/layout/hierarchy3"/>
    <dgm:cxn modelId="{9A369BFF-27CA-4045-A501-4CEED25A2EEC}" type="presParOf" srcId="{F2D1AFD3-75D5-40F8-AB86-6EE35EF08B42}" destId="{EF757707-38F3-4333-A1EA-5CCF0D506F7E}" srcOrd="1" destOrd="0" presId="urn:microsoft.com/office/officeart/2005/8/layout/hierarchy3"/>
    <dgm:cxn modelId="{D7E7911A-4B31-4255-961E-A91D2D1AFD1B}" type="presParOf" srcId="{EF757707-38F3-4333-A1EA-5CCF0D506F7E}" destId="{9B1515CD-EC65-494C-B818-E6196BF29A52}" srcOrd="0" destOrd="0" presId="urn:microsoft.com/office/officeart/2005/8/layout/hierarchy3"/>
    <dgm:cxn modelId="{04ACFCD5-9E78-44A1-B69F-4A26C80D9C28}" type="presParOf" srcId="{9B1515CD-EC65-494C-B818-E6196BF29A52}" destId="{608E2796-1675-48D0-91DC-D822A52E0089}" srcOrd="0" destOrd="0" presId="urn:microsoft.com/office/officeart/2005/8/layout/hierarchy3"/>
    <dgm:cxn modelId="{8B5D4C29-163C-478A-A4E6-A7C659D5A713}" type="presParOf" srcId="{9B1515CD-EC65-494C-B818-E6196BF29A52}" destId="{296BF8D8-B07F-4F02-AE16-76AA2A9E6251}" srcOrd="1" destOrd="0" presId="urn:microsoft.com/office/officeart/2005/8/layout/hierarchy3"/>
    <dgm:cxn modelId="{4445C908-21E0-4141-98F4-06CF27BE93E6}" type="presParOf" srcId="{EF757707-38F3-4333-A1EA-5CCF0D506F7E}" destId="{00E9C15A-8719-4FED-BE86-C8386A867683}" srcOrd="1" destOrd="0" presId="urn:microsoft.com/office/officeart/2005/8/layout/hierarchy3"/>
    <dgm:cxn modelId="{990BE5E5-46AB-4F2A-8BDD-D6685A1E3DA1}" type="presParOf" srcId="{00E9C15A-8719-4FED-BE86-C8386A867683}" destId="{667E761D-3384-48C4-B398-C1ECA9F22628}" srcOrd="0" destOrd="0" presId="urn:microsoft.com/office/officeart/2005/8/layout/hierarchy3"/>
    <dgm:cxn modelId="{81034098-DFAB-4E04-8B84-B4E9728D6F68}" type="presParOf" srcId="{00E9C15A-8719-4FED-BE86-C8386A867683}" destId="{CFEEE536-02D7-4F7F-BB3F-FDBCB95B9CBD}" srcOrd="1" destOrd="0" presId="urn:microsoft.com/office/officeart/2005/8/layout/hierarchy3"/>
    <dgm:cxn modelId="{E1D9914D-9FA1-4FB0-85F7-7FF48D4E866F}" type="presParOf" srcId="{00E9C15A-8719-4FED-BE86-C8386A867683}" destId="{8714761F-8E8F-41DD-A962-799A704A4CF9}" srcOrd="2" destOrd="0" presId="urn:microsoft.com/office/officeart/2005/8/layout/hierarchy3"/>
    <dgm:cxn modelId="{ED3DD858-8424-4973-867E-3A1CABD0C7B8}" type="presParOf" srcId="{00E9C15A-8719-4FED-BE86-C8386A867683}" destId="{C2DE9F0C-07E9-4BF0-91C0-AFF23BEA9B52}" srcOrd="3" destOrd="0" presId="urn:microsoft.com/office/officeart/2005/8/layout/hierarchy3"/>
    <dgm:cxn modelId="{7D8940D6-CCD3-4F0F-BF16-5AFE70AB47DA}" type="presParOf" srcId="{00E9C15A-8719-4FED-BE86-C8386A867683}" destId="{B9C28640-53C9-4BA3-8DA2-4F9F92B6704C}" srcOrd="4" destOrd="0" presId="urn:microsoft.com/office/officeart/2005/8/layout/hierarchy3"/>
    <dgm:cxn modelId="{2F557144-4CD7-46E1-8A24-1E2C7AFAB1D9}" type="presParOf" srcId="{00E9C15A-8719-4FED-BE86-C8386A867683}" destId="{FB3C94DE-73FE-490B-9C7D-3CE5B59019EA}" srcOrd="5" destOrd="0" presId="urn:microsoft.com/office/officeart/2005/8/layout/hierarchy3"/>
    <dgm:cxn modelId="{AABE078D-A367-4A17-B9A3-FF1D481EF588}" type="presParOf" srcId="{00E9C15A-8719-4FED-BE86-C8386A867683}" destId="{C05BB756-91C3-4C04-BB1E-D5FBB60EF875}" srcOrd="6" destOrd="0" presId="urn:microsoft.com/office/officeart/2005/8/layout/hierarchy3"/>
    <dgm:cxn modelId="{EA7F381F-5967-4CAF-895E-6CE84B77460C}" type="presParOf" srcId="{00E9C15A-8719-4FED-BE86-C8386A867683}" destId="{508C04AA-9000-4B93-9DDA-7417D5736DEA}" srcOrd="7" destOrd="0" presId="urn:microsoft.com/office/officeart/2005/8/layout/hierarchy3"/>
    <dgm:cxn modelId="{2F590C93-E167-4B4E-B856-A5EC96CD38DD}" type="presParOf" srcId="{F2D1AFD3-75D5-40F8-AB86-6EE35EF08B42}" destId="{27B423EE-7AF3-4B4F-804A-7746A3D2D6A2}" srcOrd="2" destOrd="0" presId="urn:microsoft.com/office/officeart/2005/8/layout/hierarchy3"/>
    <dgm:cxn modelId="{5F03730C-9FF8-4427-B667-0643EC24A66B}" type="presParOf" srcId="{27B423EE-7AF3-4B4F-804A-7746A3D2D6A2}" destId="{BEABB0F0-DD41-4AF8-AB12-842658709C2D}" srcOrd="0" destOrd="0" presId="urn:microsoft.com/office/officeart/2005/8/layout/hierarchy3"/>
    <dgm:cxn modelId="{506BD87C-C46C-48D4-911A-C2D92ED4D176}" type="presParOf" srcId="{BEABB0F0-DD41-4AF8-AB12-842658709C2D}" destId="{35E2DC0B-16D8-47BB-8B2A-EC9B4904F16B}" srcOrd="0" destOrd="0" presId="urn:microsoft.com/office/officeart/2005/8/layout/hierarchy3"/>
    <dgm:cxn modelId="{159AAD9D-822D-4838-A51A-26670F9E4868}" type="presParOf" srcId="{BEABB0F0-DD41-4AF8-AB12-842658709C2D}" destId="{5884FC4C-E2BE-4737-A34A-182E1C865A70}" srcOrd="1" destOrd="0" presId="urn:microsoft.com/office/officeart/2005/8/layout/hierarchy3"/>
    <dgm:cxn modelId="{70B10AD4-F502-4EA7-908A-FC3DD1CB37E9}" type="presParOf" srcId="{27B423EE-7AF3-4B4F-804A-7746A3D2D6A2}" destId="{334BF1A5-1663-4833-98A5-7A14107ECC45}" srcOrd="1" destOrd="0" presId="urn:microsoft.com/office/officeart/2005/8/layout/hierarchy3"/>
    <dgm:cxn modelId="{0EE83CD5-4299-4B9A-8802-0F60F5E8883F}" type="presParOf" srcId="{334BF1A5-1663-4833-98A5-7A14107ECC45}" destId="{84EDA22D-4DCC-4ADD-9082-DACE6AD0156F}" srcOrd="0" destOrd="0" presId="urn:microsoft.com/office/officeart/2005/8/layout/hierarchy3"/>
    <dgm:cxn modelId="{417219E8-FE95-443D-8340-FFF58168DAF9}" type="presParOf" srcId="{334BF1A5-1663-4833-98A5-7A14107ECC45}" destId="{1B8AA55D-064F-416A-ADCA-60C1B40D5DEA}" srcOrd="1" destOrd="0" presId="urn:microsoft.com/office/officeart/2005/8/layout/hierarchy3"/>
    <dgm:cxn modelId="{4B4CCDA0-12AD-4613-943D-A4E7BABC3695}" type="presParOf" srcId="{334BF1A5-1663-4833-98A5-7A14107ECC45}" destId="{85C7EC51-5F89-46CD-917E-17A20EAE0F62}" srcOrd="2" destOrd="0" presId="urn:microsoft.com/office/officeart/2005/8/layout/hierarchy3"/>
    <dgm:cxn modelId="{DA843301-08D2-442A-95D8-76A84993264A}" type="presParOf" srcId="{334BF1A5-1663-4833-98A5-7A14107ECC45}" destId="{A4DC9A5D-D627-4839-A63F-49CBE73B666E}" srcOrd="3" destOrd="0" presId="urn:microsoft.com/office/officeart/2005/8/layout/hierarchy3"/>
    <dgm:cxn modelId="{8C072F7E-E001-43C4-9356-59CD40B7F4C6}" type="presParOf" srcId="{334BF1A5-1663-4833-98A5-7A14107ECC45}" destId="{B4A23BAD-4733-4B76-A780-51FDCD12042A}" srcOrd="4" destOrd="0" presId="urn:microsoft.com/office/officeart/2005/8/layout/hierarchy3"/>
    <dgm:cxn modelId="{3D751BD1-3DED-466E-B2AB-26B288B5DCF3}" type="presParOf" srcId="{334BF1A5-1663-4833-98A5-7A14107ECC45}" destId="{5B12FDD9-23C0-400A-99AD-E25BF8305CAA}" srcOrd="5" destOrd="0" presId="urn:microsoft.com/office/officeart/2005/8/layout/hierarchy3"/>
    <dgm:cxn modelId="{F698DDB7-EF75-46C0-8AC6-F0BC0CAB5542}" type="presParOf" srcId="{334BF1A5-1663-4833-98A5-7A14107ECC45}" destId="{48647FA8-CA17-4612-B71B-F7F5685144BE}" srcOrd="6" destOrd="0" presId="urn:microsoft.com/office/officeart/2005/8/layout/hierarchy3"/>
    <dgm:cxn modelId="{53CA9868-F07D-4412-ACBD-39A88D8DD124}" type="presParOf" srcId="{334BF1A5-1663-4833-98A5-7A14107ECC45}" destId="{77DA1A96-D8B0-4DD4-96E5-FE6187A6D369}" srcOrd="7" destOrd="0" presId="urn:microsoft.com/office/officeart/2005/8/layout/hierarchy3"/>
    <dgm:cxn modelId="{3ADAC96F-3FA8-4AFC-BC75-8724A8CEF424}" type="presParOf" srcId="{F2D1AFD3-75D5-40F8-AB86-6EE35EF08B42}" destId="{96B8FD3C-2EBD-4D91-A40D-CB21EE0695B0}" srcOrd="3" destOrd="0" presId="urn:microsoft.com/office/officeart/2005/8/layout/hierarchy3"/>
    <dgm:cxn modelId="{5C7C6318-9715-4470-B53C-4ED7AED07AFA}" type="presParOf" srcId="{96B8FD3C-2EBD-4D91-A40D-CB21EE0695B0}" destId="{92CF74DB-9CFE-4D2B-94C9-9910248EDE03}" srcOrd="0" destOrd="0" presId="urn:microsoft.com/office/officeart/2005/8/layout/hierarchy3"/>
    <dgm:cxn modelId="{7D86F7EE-7E2D-4629-B5E2-8E62E4832EB2}" type="presParOf" srcId="{92CF74DB-9CFE-4D2B-94C9-9910248EDE03}" destId="{EE042E3F-B9C1-4BA1-ACDA-72C952A67E29}" srcOrd="0" destOrd="0" presId="urn:microsoft.com/office/officeart/2005/8/layout/hierarchy3"/>
    <dgm:cxn modelId="{FD349193-02E3-4800-BD3B-CC27FAABA511}" type="presParOf" srcId="{92CF74DB-9CFE-4D2B-94C9-9910248EDE03}" destId="{7F78C6B3-AD5D-4A1D-B2AB-32B8AD37B296}" srcOrd="1" destOrd="0" presId="urn:microsoft.com/office/officeart/2005/8/layout/hierarchy3"/>
    <dgm:cxn modelId="{919A7E94-F983-4F89-93B7-80C803712DEF}" type="presParOf" srcId="{96B8FD3C-2EBD-4D91-A40D-CB21EE0695B0}" destId="{9B432817-99C1-4219-8E07-8B7464453BD4}" srcOrd="1" destOrd="0" presId="urn:microsoft.com/office/officeart/2005/8/layout/hierarchy3"/>
    <dgm:cxn modelId="{D6F62F35-FEFE-49D1-B4DD-2F677433D4C1}" type="presParOf" srcId="{9B432817-99C1-4219-8E07-8B7464453BD4}" destId="{A7A0BBDC-D442-4159-847F-E68C900A1E8C}" srcOrd="0" destOrd="0" presId="urn:microsoft.com/office/officeart/2005/8/layout/hierarchy3"/>
    <dgm:cxn modelId="{D82610DC-6726-421E-A3C9-691F6A781EC2}" type="presParOf" srcId="{9B432817-99C1-4219-8E07-8B7464453BD4}" destId="{C6EF40C8-CA1C-4CD1-AB71-BFCA75A3A546}" srcOrd="1" destOrd="0" presId="urn:microsoft.com/office/officeart/2005/8/layout/hierarchy3"/>
    <dgm:cxn modelId="{76F3659D-87D5-4B0D-BD96-870DA095AF40}" type="presParOf" srcId="{9B432817-99C1-4219-8E07-8B7464453BD4}" destId="{3BFCF8FF-928A-422C-8FA6-48892A3FF3D3}" srcOrd="2" destOrd="0" presId="urn:microsoft.com/office/officeart/2005/8/layout/hierarchy3"/>
    <dgm:cxn modelId="{E4E52240-9D8D-4AFE-81C4-1D9E7610AA00}" type="presParOf" srcId="{9B432817-99C1-4219-8E07-8B7464453BD4}" destId="{6D0EFF1E-7B68-4B48-AEAD-936947EC0714}" srcOrd="3" destOrd="0" presId="urn:microsoft.com/office/officeart/2005/8/layout/hierarchy3"/>
    <dgm:cxn modelId="{C17FD535-D9C9-4241-87B1-3F0DF9F0D3F3}" type="presParOf" srcId="{9B432817-99C1-4219-8E07-8B7464453BD4}" destId="{0821E675-FBB6-4E54-ACC3-611CB4B15271}" srcOrd="4" destOrd="0" presId="urn:microsoft.com/office/officeart/2005/8/layout/hierarchy3"/>
    <dgm:cxn modelId="{A1C3848D-A4C8-4F0C-8796-6823A42F1C0E}" type="presParOf" srcId="{9B432817-99C1-4219-8E07-8B7464453BD4}" destId="{7289E250-2CA7-4BF5-A100-B2A1BFAD2FBE}" srcOrd="5" destOrd="0" presId="urn:microsoft.com/office/officeart/2005/8/layout/hierarchy3"/>
    <dgm:cxn modelId="{6F6C7511-D785-456A-91D8-4F724E287174}" type="presParOf" srcId="{9B432817-99C1-4219-8E07-8B7464453BD4}" destId="{2F47FDC9-1777-46DE-8870-D57251624CB7}" srcOrd="6" destOrd="0" presId="urn:microsoft.com/office/officeart/2005/8/layout/hierarchy3"/>
    <dgm:cxn modelId="{FEAB07E5-EED9-4D19-95B8-C202EAEF3187}" type="presParOf" srcId="{9B432817-99C1-4219-8E07-8B7464453BD4}" destId="{FC5A3B46-5519-48E8-9B60-5ED9EED05584}" srcOrd="7" destOrd="0" presId="urn:microsoft.com/office/officeart/2005/8/layout/hierarchy3"/>
    <dgm:cxn modelId="{C99AE2AB-155C-4D81-956E-EA4BDDC97AF4}" type="presParOf" srcId="{F2D1AFD3-75D5-40F8-AB86-6EE35EF08B42}" destId="{403DE387-6369-4E4D-BFED-78C881CFD4A3}" srcOrd="4" destOrd="0" presId="urn:microsoft.com/office/officeart/2005/8/layout/hierarchy3"/>
    <dgm:cxn modelId="{10F764B9-8729-49F6-99B7-5588B7F051F9}" type="presParOf" srcId="{403DE387-6369-4E4D-BFED-78C881CFD4A3}" destId="{FC21E796-74DF-4BDC-87AC-CABB454B2702}" srcOrd="0" destOrd="0" presId="urn:microsoft.com/office/officeart/2005/8/layout/hierarchy3"/>
    <dgm:cxn modelId="{A9C8E9FE-9F13-4E7E-9E1B-772DB53742D1}" type="presParOf" srcId="{FC21E796-74DF-4BDC-87AC-CABB454B2702}" destId="{1C7B984F-7A27-4125-9369-22F6EFFE25C2}" srcOrd="0" destOrd="0" presId="urn:microsoft.com/office/officeart/2005/8/layout/hierarchy3"/>
    <dgm:cxn modelId="{8E76A1E3-311E-42A5-A2F9-0E905A995FD7}" type="presParOf" srcId="{FC21E796-74DF-4BDC-87AC-CABB454B2702}" destId="{47329CFF-D46A-44FE-8EAA-E5D1BBEEB9BC}" srcOrd="1" destOrd="0" presId="urn:microsoft.com/office/officeart/2005/8/layout/hierarchy3"/>
    <dgm:cxn modelId="{D65BF49E-CD3A-424F-97A0-B57A603A1E19}" type="presParOf" srcId="{403DE387-6369-4E4D-BFED-78C881CFD4A3}" destId="{6EC108D3-4C3B-4E4B-A965-80DF7B3012B1}" srcOrd="1" destOrd="0" presId="urn:microsoft.com/office/officeart/2005/8/layout/hierarchy3"/>
    <dgm:cxn modelId="{77435382-AE27-48AD-A598-0C1F4617F5C5}" type="presParOf" srcId="{6EC108D3-4C3B-4E4B-A965-80DF7B3012B1}" destId="{5740AD47-5BF4-40C1-9D6B-41453A11D081}" srcOrd="0" destOrd="0" presId="urn:microsoft.com/office/officeart/2005/8/layout/hierarchy3"/>
    <dgm:cxn modelId="{8DEB4717-0B7C-4798-B6E6-8D2CA994EBC5}" type="presParOf" srcId="{6EC108D3-4C3B-4E4B-A965-80DF7B3012B1}" destId="{8EC9CFA2-A76B-4A7B-80FA-666B7F05A283}" srcOrd="1" destOrd="0" presId="urn:microsoft.com/office/officeart/2005/8/layout/hierarchy3"/>
    <dgm:cxn modelId="{629D5950-4933-4E38-BE0F-CB9A010D6F09}" type="presParOf" srcId="{6EC108D3-4C3B-4E4B-A965-80DF7B3012B1}" destId="{1FAC3266-C7B4-4BA1-A326-9D3AC4C09580}" srcOrd="2" destOrd="0" presId="urn:microsoft.com/office/officeart/2005/8/layout/hierarchy3"/>
    <dgm:cxn modelId="{08968FA7-BFA6-423B-B337-3A11DD0A3482}" type="presParOf" srcId="{6EC108D3-4C3B-4E4B-A965-80DF7B3012B1}" destId="{C4002CB9-73BA-41C7-8277-57C62D357CE7}" srcOrd="3" destOrd="0" presId="urn:microsoft.com/office/officeart/2005/8/layout/hierarchy3"/>
    <dgm:cxn modelId="{6C7E174D-1E9B-4AC7-9EFF-60FBBD628B43}" type="presParOf" srcId="{6EC108D3-4C3B-4E4B-A965-80DF7B3012B1}" destId="{D2E9ECE0-3CD3-4EEF-9A9F-C67ECB13C6AE}" srcOrd="4" destOrd="0" presId="urn:microsoft.com/office/officeart/2005/8/layout/hierarchy3"/>
    <dgm:cxn modelId="{39D73757-EB4A-4FA9-BC1B-FAA24D6AD929}" type="presParOf" srcId="{6EC108D3-4C3B-4E4B-A965-80DF7B3012B1}" destId="{F346B219-613F-414A-9D20-FF5F8C279061}" srcOrd="5" destOrd="0" presId="urn:microsoft.com/office/officeart/2005/8/layout/hierarchy3"/>
    <dgm:cxn modelId="{FF8183CA-E1CB-4829-81A0-696D27FA63F1}" type="presParOf" srcId="{6EC108D3-4C3B-4E4B-A965-80DF7B3012B1}" destId="{2F58A85B-CFE8-4870-8672-B6E07C21A191}" srcOrd="6" destOrd="0" presId="urn:microsoft.com/office/officeart/2005/8/layout/hierarchy3"/>
    <dgm:cxn modelId="{9B3DD19D-FFAB-4711-9ED0-975B3A30683E}" type="presParOf" srcId="{6EC108D3-4C3B-4E4B-A965-80DF7B3012B1}" destId="{1D2DDB70-CE8F-495B-9220-0512453CC0E5}"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F780D-06A5-4CC0-B69E-9B08C639D8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7EB88AA-49EB-41FD-96A1-A5BCBD471FC5}">
      <dgm:prSet phldrT="[Text]"/>
      <dgm:spPr>
        <a:solidFill>
          <a:srgbClr val="4F81BD"/>
        </a:solidFill>
      </dgm:spPr>
      <dgm:t>
        <a:bodyPr/>
        <a:lstStyle/>
        <a:p>
          <a:r>
            <a:rPr lang="es-ES_tradnl" dirty="0" err="1" smtClean="0">
              <a:latin typeface="Calibri" panose="020F0502020204030204" pitchFamily="34" charset="0"/>
            </a:rPr>
            <a:t>Globalisation</a:t>
          </a:r>
          <a:endParaRPr lang="en-GB" dirty="0">
            <a:latin typeface="Calibri" panose="020F0502020204030204" pitchFamily="34" charset="0"/>
          </a:endParaRPr>
        </a:p>
      </dgm:t>
    </dgm:pt>
    <dgm:pt modelId="{907CB842-64AF-4549-897F-A00D17AD7EB7}" type="parTrans" cxnId="{6F26D22D-F8D2-46E3-9856-8F0A68C66787}">
      <dgm:prSet/>
      <dgm:spPr/>
      <dgm:t>
        <a:bodyPr/>
        <a:lstStyle/>
        <a:p>
          <a:endParaRPr lang="en-GB">
            <a:latin typeface="Calibri" panose="020F0502020204030204" pitchFamily="34" charset="0"/>
          </a:endParaRPr>
        </a:p>
      </dgm:t>
    </dgm:pt>
    <dgm:pt modelId="{845EA67C-3B38-491C-A9FD-F43D5CD64608}" type="sibTrans" cxnId="{6F26D22D-F8D2-46E3-9856-8F0A68C66787}">
      <dgm:prSet/>
      <dgm:spPr/>
      <dgm:t>
        <a:bodyPr/>
        <a:lstStyle/>
        <a:p>
          <a:endParaRPr lang="en-GB">
            <a:latin typeface="Calibri" panose="020F0502020204030204" pitchFamily="34" charset="0"/>
          </a:endParaRPr>
        </a:p>
      </dgm:t>
    </dgm:pt>
    <dgm:pt modelId="{6338E766-DDFA-4F4E-B865-9CED1C7BED7B}">
      <dgm:prSet phldrT="[Text]"/>
      <dgm:spPr>
        <a:solidFill>
          <a:srgbClr val="4F81BD"/>
        </a:solidFill>
      </dgm:spPr>
      <dgm:t>
        <a:bodyPr/>
        <a:lstStyle/>
        <a:p>
          <a:r>
            <a:rPr lang="es-ES_tradnl" dirty="0" err="1" smtClean="0">
              <a:latin typeface="Calibri" panose="020F0502020204030204" pitchFamily="34" charset="0"/>
            </a:rPr>
            <a:t>Digitalisation</a:t>
          </a:r>
          <a:endParaRPr lang="en-GB" dirty="0">
            <a:latin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E0FA6FD5-B88B-43CA-B2DE-07BC60C838E9}" type="parTrans" cxnId="{F6C80A94-D9B3-4638-B356-88788E6AB11A}">
      <dgm:prSet/>
      <dgm:spPr/>
      <dgm:t>
        <a:bodyPr/>
        <a:lstStyle/>
        <a:p>
          <a:endParaRPr lang="en-GB">
            <a:latin typeface="Calibri" panose="020F0502020204030204" pitchFamily="34" charset="0"/>
          </a:endParaRPr>
        </a:p>
      </dgm:t>
    </dgm:pt>
    <dgm:pt modelId="{36554877-04C8-465A-8B96-75E4DCFDB6BD}" type="sibTrans" cxnId="{F6C80A94-D9B3-4638-B356-88788E6AB11A}">
      <dgm:prSet/>
      <dgm:spPr/>
      <dgm:t>
        <a:bodyPr/>
        <a:lstStyle/>
        <a:p>
          <a:endParaRPr lang="en-GB">
            <a:latin typeface="Calibri" panose="020F0502020204030204" pitchFamily="34" charset="0"/>
          </a:endParaRPr>
        </a:p>
      </dgm:t>
    </dgm:pt>
    <dgm:pt modelId="{455AE294-FA25-4F50-B40A-DB109A59FEA7}">
      <dgm:prSet phldrT="[Text]"/>
      <dgm:spPr>
        <a:solidFill>
          <a:srgbClr val="4F81BD"/>
        </a:solidFill>
        <a:ln>
          <a:solidFill>
            <a:schemeClr val="bg1"/>
          </a:solidFill>
        </a:ln>
      </dgm:spPr>
      <dgm:t>
        <a:bodyPr/>
        <a:lstStyle/>
        <a:p>
          <a:r>
            <a:rPr lang="es-ES_tradnl" dirty="0" err="1" smtClean="0">
              <a:latin typeface="Calibri" panose="020F0502020204030204" pitchFamily="34" charset="0"/>
            </a:rPr>
            <a:t>Ageing</a:t>
          </a:r>
          <a:r>
            <a:rPr lang="es-ES_tradnl" dirty="0" smtClean="0">
              <a:latin typeface="Calibri" panose="020F0502020204030204" pitchFamily="34" charset="0"/>
            </a:rPr>
            <a:t> </a:t>
          </a:r>
          <a:r>
            <a:rPr lang="es-ES_tradnl" dirty="0" err="1" smtClean="0">
              <a:latin typeface="Calibri" panose="020F0502020204030204" pitchFamily="34" charset="0"/>
            </a:rPr>
            <a:t>populations</a:t>
          </a:r>
          <a:r>
            <a:rPr lang="es-ES_tradnl" dirty="0" smtClean="0">
              <a:latin typeface="Calibri" panose="020F0502020204030204" pitchFamily="34" charset="0"/>
            </a:rPr>
            <a:t>	</a:t>
          </a:r>
          <a:endParaRPr lang="en-GB" dirty="0">
            <a:latin typeface="Calibri" panose="020F0502020204030204" pitchFamily="34" charset="0"/>
          </a:endParaRPr>
        </a:p>
      </dgm:t>
    </dgm:pt>
    <dgm:pt modelId="{40B96F9C-3709-420C-BF80-45400751646D}" type="sibTrans" cxnId="{EFCCAEB3-F2F8-4A36-B4D3-6C66E7744556}">
      <dgm:prSet/>
      <dgm:spPr/>
      <dgm:t>
        <a:bodyPr/>
        <a:lstStyle/>
        <a:p>
          <a:endParaRPr lang="en-GB">
            <a:latin typeface="Calibri" panose="020F0502020204030204" pitchFamily="34" charset="0"/>
          </a:endParaRPr>
        </a:p>
      </dgm:t>
    </dgm:pt>
    <dgm:pt modelId="{7455EB01-4E9C-4BA0-9754-102A9A9D4FBF}" type="parTrans" cxnId="{EFCCAEB3-F2F8-4A36-B4D3-6C66E7744556}">
      <dgm:prSet/>
      <dgm:spPr/>
      <dgm:t>
        <a:bodyPr/>
        <a:lstStyle/>
        <a:p>
          <a:endParaRPr lang="en-GB">
            <a:latin typeface="Calibri" panose="020F0502020204030204" pitchFamily="34" charset="0"/>
          </a:endParaRPr>
        </a:p>
      </dgm:t>
    </dgm:pt>
    <dgm:pt modelId="{70D6C749-4595-4BB1-A325-AF7D8C585C1B}" type="pres">
      <dgm:prSet presAssocID="{2F5F780D-06A5-4CC0-B69E-9B08C639D8D7}" presName="Name0" presStyleCnt="0">
        <dgm:presLayoutVars>
          <dgm:chMax val="7"/>
          <dgm:chPref val="7"/>
          <dgm:dir/>
        </dgm:presLayoutVars>
      </dgm:prSet>
      <dgm:spPr/>
      <dgm:t>
        <a:bodyPr/>
        <a:lstStyle/>
        <a:p>
          <a:endParaRPr lang="en-GB"/>
        </a:p>
      </dgm:t>
    </dgm:pt>
    <dgm:pt modelId="{4D471F3A-DDC5-4BAB-ABC2-F7F5344B01DE}" type="pres">
      <dgm:prSet presAssocID="{2F5F780D-06A5-4CC0-B69E-9B08C639D8D7}" presName="Name1" presStyleCnt="0"/>
      <dgm:spPr/>
    </dgm:pt>
    <dgm:pt modelId="{B417A3DF-E8A0-4B5D-942A-5A6FDD0BF423}" type="pres">
      <dgm:prSet presAssocID="{2F5F780D-06A5-4CC0-B69E-9B08C639D8D7}" presName="cycle" presStyleCnt="0"/>
      <dgm:spPr/>
    </dgm:pt>
    <dgm:pt modelId="{DD2DC899-E94E-4E4D-9467-25D984B9922A}" type="pres">
      <dgm:prSet presAssocID="{2F5F780D-06A5-4CC0-B69E-9B08C639D8D7}" presName="srcNode" presStyleLbl="node1" presStyleIdx="0" presStyleCnt="3"/>
      <dgm:spPr/>
    </dgm:pt>
    <dgm:pt modelId="{DE821418-8B46-459D-B733-537E3C48C0B2}" type="pres">
      <dgm:prSet presAssocID="{2F5F780D-06A5-4CC0-B69E-9B08C639D8D7}" presName="conn" presStyleLbl="parChTrans1D2" presStyleIdx="0" presStyleCnt="1"/>
      <dgm:spPr/>
      <dgm:t>
        <a:bodyPr/>
        <a:lstStyle/>
        <a:p>
          <a:endParaRPr lang="en-GB"/>
        </a:p>
      </dgm:t>
    </dgm:pt>
    <dgm:pt modelId="{91601A1A-895C-4D0C-8E15-A2BF65E853D4}" type="pres">
      <dgm:prSet presAssocID="{2F5F780D-06A5-4CC0-B69E-9B08C639D8D7}" presName="extraNode" presStyleLbl="node1" presStyleIdx="0" presStyleCnt="3"/>
      <dgm:spPr/>
    </dgm:pt>
    <dgm:pt modelId="{ECE7C34D-70C3-4654-9B86-7AF5250C6405}" type="pres">
      <dgm:prSet presAssocID="{2F5F780D-06A5-4CC0-B69E-9B08C639D8D7}" presName="dstNode" presStyleLbl="node1" presStyleIdx="0" presStyleCnt="3"/>
      <dgm:spPr/>
    </dgm:pt>
    <dgm:pt modelId="{2F13DF01-5B27-4700-95D6-697A7E923DE5}" type="pres">
      <dgm:prSet presAssocID="{455AE294-FA25-4F50-B40A-DB109A59FEA7}" presName="text_1" presStyleLbl="node1" presStyleIdx="0" presStyleCnt="3">
        <dgm:presLayoutVars>
          <dgm:bulletEnabled val="1"/>
        </dgm:presLayoutVars>
      </dgm:prSet>
      <dgm:spPr/>
      <dgm:t>
        <a:bodyPr/>
        <a:lstStyle/>
        <a:p>
          <a:endParaRPr lang="en-GB"/>
        </a:p>
      </dgm:t>
    </dgm:pt>
    <dgm:pt modelId="{F596042D-D9AB-4209-9E6A-BAB28A795D99}" type="pres">
      <dgm:prSet presAssocID="{455AE294-FA25-4F50-B40A-DB109A59FEA7}" presName="accent_1" presStyleCnt="0"/>
      <dgm:spPr/>
    </dgm:pt>
    <dgm:pt modelId="{A90530F7-5181-40DB-8C5C-B38745973625}" type="pres">
      <dgm:prSet presAssocID="{455AE294-FA25-4F50-B40A-DB109A59FEA7}" presName="accentRepeatNode" presStyleLbl="solidFgAcc1" presStyleIdx="0" presStyleCnt="3"/>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8C5DE48-2CBD-4070-963A-2F2379B5ABD5}" type="pres">
      <dgm:prSet presAssocID="{97EB88AA-49EB-41FD-96A1-A5BCBD471FC5}" presName="text_2" presStyleLbl="node1" presStyleIdx="1" presStyleCnt="3">
        <dgm:presLayoutVars>
          <dgm:bulletEnabled val="1"/>
        </dgm:presLayoutVars>
      </dgm:prSet>
      <dgm:spPr/>
      <dgm:t>
        <a:bodyPr/>
        <a:lstStyle/>
        <a:p>
          <a:endParaRPr lang="en-GB"/>
        </a:p>
      </dgm:t>
    </dgm:pt>
    <dgm:pt modelId="{45B8888C-13EA-40F5-B39E-5EC7CB0CADF8}" type="pres">
      <dgm:prSet presAssocID="{97EB88AA-49EB-41FD-96A1-A5BCBD471FC5}" presName="accent_2" presStyleCnt="0"/>
      <dgm:spPr/>
    </dgm:pt>
    <dgm:pt modelId="{C5B2F62E-6519-4D19-BC41-7039F5946D83}" type="pres">
      <dgm:prSet presAssocID="{97EB88AA-49EB-41FD-96A1-A5BCBD471FC5}" presName="accentRepeatNode" presStyleLbl="solidFgAcc1" presStyleIdx="1"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09D5395-C1E8-49D1-8EF5-9E769CC65BED}" type="pres">
      <dgm:prSet presAssocID="{6338E766-DDFA-4F4E-B865-9CED1C7BED7B}" presName="text_3" presStyleLbl="node1" presStyleIdx="2" presStyleCnt="3">
        <dgm:presLayoutVars>
          <dgm:bulletEnabled val="1"/>
        </dgm:presLayoutVars>
      </dgm:prSet>
      <dgm:spPr/>
      <dgm:t>
        <a:bodyPr/>
        <a:lstStyle/>
        <a:p>
          <a:endParaRPr lang="en-GB"/>
        </a:p>
      </dgm:t>
    </dgm:pt>
    <dgm:pt modelId="{AC9B47B9-6E22-4376-B361-6FEF18889CED}" type="pres">
      <dgm:prSet presAssocID="{6338E766-DDFA-4F4E-B865-9CED1C7BED7B}" presName="accent_3" presStyleCnt="0"/>
      <dgm:spPr/>
    </dgm:pt>
    <dgm:pt modelId="{282F7B84-3BED-491A-B09D-3409E72D2D81}" type="pres">
      <dgm:prSet presAssocID="{6338E766-DDFA-4F4E-B865-9CED1C7BED7B}" presName="accentRepeatNode" presStyleLbl="solidFgAcc1" presStyleIdx="2" presStyleCnt="3"/>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6F26D22D-F8D2-46E3-9856-8F0A68C66787}" srcId="{2F5F780D-06A5-4CC0-B69E-9B08C639D8D7}" destId="{97EB88AA-49EB-41FD-96A1-A5BCBD471FC5}" srcOrd="1" destOrd="0" parTransId="{907CB842-64AF-4549-897F-A00D17AD7EB7}" sibTransId="{845EA67C-3B38-491C-A9FD-F43D5CD64608}"/>
    <dgm:cxn modelId="{86E97C3B-61B6-4154-92FA-9607319FF6F7}" type="presOf" srcId="{2F5F780D-06A5-4CC0-B69E-9B08C639D8D7}" destId="{70D6C749-4595-4BB1-A325-AF7D8C585C1B}" srcOrd="0" destOrd="0" presId="urn:microsoft.com/office/officeart/2008/layout/VerticalCurvedList"/>
    <dgm:cxn modelId="{307E3ABE-1893-4471-86C9-2709BD1FBD41}" type="presOf" srcId="{97EB88AA-49EB-41FD-96A1-A5BCBD471FC5}" destId="{A8C5DE48-2CBD-4070-963A-2F2379B5ABD5}" srcOrd="0" destOrd="0" presId="urn:microsoft.com/office/officeart/2008/layout/VerticalCurvedList"/>
    <dgm:cxn modelId="{45A1E85F-7274-466F-B172-D89210B0749A}" type="presOf" srcId="{6338E766-DDFA-4F4E-B865-9CED1C7BED7B}" destId="{609D5395-C1E8-49D1-8EF5-9E769CC65BED}" srcOrd="0" destOrd="0" presId="urn:microsoft.com/office/officeart/2008/layout/VerticalCurvedList"/>
    <dgm:cxn modelId="{EFCCAEB3-F2F8-4A36-B4D3-6C66E7744556}" srcId="{2F5F780D-06A5-4CC0-B69E-9B08C639D8D7}" destId="{455AE294-FA25-4F50-B40A-DB109A59FEA7}" srcOrd="0" destOrd="0" parTransId="{7455EB01-4E9C-4BA0-9754-102A9A9D4FBF}" sibTransId="{40B96F9C-3709-420C-BF80-45400751646D}"/>
    <dgm:cxn modelId="{F0033845-CEB2-4487-9275-809A1347B15B}" type="presOf" srcId="{455AE294-FA25-4F50-B40A-DB109A59FEA7}" destId="{2F13DF01-5B27-4700-95D6-697A7E923DE5}" srcOrd="0" destOrd="0" presId="urn:microsoft.com/office/officeart/2008/layout/VerticalCurvedList"/>
    <dgm:cxn modelId="{F6C80A94-D9B3-4638-B356-88788E6AB11A}" srcId="{2F5F780D-06A5-4CC0-B69E-9B08C639D8D7}" destId="{6338E766-DDFA-4F4E-B865-9CED1C7BED7B}" srcOrd="2" destOrd="0" parTransId="{E0FA6FD5-B88B-43CA-B2DE-07BC60C838E9}" sibTransId="{36554877-04C8-465A-8B96-75E4DCFDB6BD}"/>
    <dgm:cxn modelId="{CE60303F-6824-4A88-B80E-6B287F3DC68D}" type="presOf" srcId="{40B96F9C-3709-420C-BF80-45400751646D}" destId="{DE821418-8B46-459D-B733-537E3C48C0B2}" srcOrd="0" destOrd="0" presId="urn:microsoft.com/office/officeart/2008/layout/VerticalCurvedList"/>
    <dgm:cxn modelId="{C2CA574F-46D8-44D2-82E7-F4517C09096D}" type="presParOf" srcId="{70D6C749-4595-4BB1-A325-AF7D8C585C1B}" destId="{4D471F3A-DDC5-4BAB-ABC2-F7F5344B01DE}" srcOrd="0" destOrd="0" presId="urn:microsoft.com/office/officeart/2008/layout/VerticalCurvedList"/>
    <dgm:cxn modelId="{DFA0451B-2A5C-4BC3-8E1B-478A672DEED7}" type="presParOf" srcId="{4D471F3A-DDC5-4BAB-ABC2-F7F5344B01DE}" destId="{B417A3DF-E8A0-4B5D-942A-5A6FDD0BF423}" srcOrd="0" destOrd="0" presId="urn:microsoft.com/office/officeart/2008/layout/VerticalCurvedList"/>
    <dgm:cxn modelId="{F3E61AED-A676-4AB1-B360-B81517490761}" type="presParOf" srcId="{B417A3DF-E8A0-4B5D-942A-5A6FDD0BF423}" destId="{DD2DC899-E94E-4E4D-9467-25D984B9922A}" srcOrd="0" destOrd="0" presId="urn:microsoft.com/office/officeart/2008/layout/VerticalCurvedList"/>
    <dgm:cxn modelId="{2A723008-ED13-40E4-94FA-B1A1D0EA08DB}" type="presParOf" srcId="{B417A3DF-E8A0-4B5D-942A-5A6FDD0BF423}" destId="{DE821418-8B46-459D-B733-537E3C48C0B2}" srcOrd="1" destOrd="0" presId="urn:microsoft.com/office/officeart/2008/layout/VerticalCurvedList"/>
    <dgm:cxn modelId="{6E129CDB-705A-482B-BBDF-18AF92E30DC9}" type="presParOf" srcId="{B417A3DF-E8A0-4B5D-942A-5A6FDD0BF423}" destId="{91601A1A-895C-4D0C-8E15-A2BF65E853D4}" srcOrd="2" destOrd="0" presId="urn:microsoft.com/office/officeart/2008/layout/VerticalCurvedList"/>
    <dgm:cxn modelId="{B65C8D12-D290-4BB7-B1A1-7D0D17591F78}" type="presParOf" srcId="{B417A3DF-E8A0-4B5D-942A-5A6FDD0BF423}" destId="{ECE7C34D-70C3-4654-9B86-7AF5250C6405}" srcOrd="3" destOrd="0" presId="urn:microsoft.com/office/officeart/2008/layout/VerticalCurvedList"/>
    <dgm:cxn modelId="{FC082943-8A5F-4490-9399-20B8B39E4A46}" type="presParOf" srcId="{4D471F3A-DDC5-4BAB-ABC2-F7F5344B01DE}" destId="{2F13DF01-5B27-4700-95D6-697A7E923DE5}" srcOrd="1" destOrd="0" presId="urn:microsoft.com/office/officeart/2008/layout/VerticalCurvedList"/>
    <dgm:cxn modelId="{BC4C1AEC-5175-4C51-B145-77F89341E2EA}" type="presParOf" srcId="{4D471F3A-DDC5-4BAB-ABC2-F7F5344B01DE}" destId="{F596042D-D9AB-4209-9E6A-BAB28A795D99}" srcOrd="2" destOrd="0" presId="urn:microsoft.com/office/officeart/2008/layout/VerticalCurvedList"/>
    <dgm:cxn modelId="{35E6A489-945B-4BF2-B092-2F65D9628E60}" type="presParOf" srcId="{F596042D-D9AB-4209-9E6A-BAB28A795D99}" destId="{A90530F7-5181-40DB-8C5C-B38745973625}" srcOrd="0" destOrd="0" presId="urn:microsoft.com/office/officeart/2008/layout/VerticalCurvedList"/>
    <dgm:cxn modelId="{1DF2E82D-B58A-4B23-8F69-EB156DE1DFB2}" type="presParOf" srcId="{4D471F3A-DDC5-4BAB-ABC2-F7F5344B01DE}" destId="{A8C5DE48-2CBD-4070-963A-2F2379B5ABD5}" srcOrd="3" destOrd="0" presId="urn:microsoft.com/office/officeart/2008/layout/VerticalCurvedList"/>
    <dgm:cxn modelId="{643B6FF6-1529-4157-B57E-03AC0CAA7852}" type="presParOf" srcId="{4D471F3A-DDC5-4BAB-ABC2-F7F5344B01DE}" destId="{45B8888C-13EA-40F5-B39E-5EC7CB0CADF8}" srcOrd="4" destOrd="0" presId="urn:microsoft.com/office/officeart/2008/layout/VerticalCurvedList"/>
    <dgm:cxn modelId="{526C1A2D-384B-46D4-907C-8AF1E26B8E57}" type="presParOf" srcId="{45B8888C-13EA-40F5-B39E-5EC7CB0CADF8}" destId="{C5B2F62E-6519-4D19-BC41-7039F5946D83}" srcOrd="0" destOrd="0" presId="urn:microsoft.com/office/officeart/2008/layout/VerticalCurvedList"/>
    <dgm:cxn modelId="{CF859CDE-7B95-4982-9741-75C158120BE4}" type="presParOf" srcId="{4D471F3A-DDC5-4BAB-ABC2-F7F5344B01DE}" destId="{609D5395-C1E8-49D1-8EF5-9E769CC65BED}" srcOrd="5" destOrd="0" presId="urn:microsoft.com/office/officeart/2008/layout/VerticalCurvedList"/>
    <dgm:cxn modelId="{D74E82B5-A451-4E1C-99B6-14CB46553E60}" type="presParOf" srcId="{4D471F3A-DDC5-4BAB-ABC2-F7F5344B01DE}" destId="{AC9B47B9-6E22-4376-B361-6FEF18889CED}" srcOrd="6" destOrd="0" presId="urn:microsoft.com/office/officeart/2008/layout/VerticalCurvedList"/>
    <dgm:cxn modelId="{B8BF9F89-2877-4D9B-9742-E027279F641A}" type="presParOf" srcId="{AC9B47B9-6E22-4376-B361-6FEF18889CED}" destId="{282F7B84-3BED-491A-B09D-3409E72D2D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5CF2A-45AF-4FB4-9086-255432E322BD}">
      <dsp:nvSpPr>
        <dsp:cNvPr id="0" name=""/>
        <dsp:cNvSpPr/>
      </dsp:nvSpPr>
      <dsp:spPr>
        <a:xfrm>
          <a:off x="4184" y="249938"/>
          <a:ext cx="1426763" cy="7133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Regional Development Policy Committee + 3 WPs</a:t>
          </a:r>
          <a:endParaRPr lang="en-GB" sz="1200" kern="1200" dirty="0"/>
        </a:p>
      </dsp:txBody>
      <dsp:txXfrm>
        <a:off x="25078" y="270832"/>
        <a:ext cx="1384975" cy="671593"/>
      </dsp:txXfrm>
    </dsp:sp>
    <dsp:sp modelId="{72C80DCE-9D7B-4D7C-9C67-1B0E727F17E1}">
      <dsp:nvSpPr>
        <dsp:cNvPr id="0" name=""/>
        <dsp:cNvSpPr/>
      </dsp:nvSpPr>
      <dsp:spPr>
        <a:xfrm>
          <a:off x="146860" y="963320"/>
          <a:ext cx="142676" cy="535036"/>
        </a:xfrm>
        <a:custGeom>
          <a:avLst/>
          <a:gdLst/>
          <a:ahLst/>
          <a:cxnLst/>
          <a:rect l="0" t="0" r="0" b="0"/>
          <a:pathLst>
            <a:path>
              <a:moveTo>
                <a:pt x="0" y="0"/>
              </a:moveTo>
              <a:lnTo>
                <a:pt x="0" y="535036"/>
              </a:lnTo>
              <a:lnTo>
                <a:pt x="142676" y="5350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801D-E213-491E-88C8-689D922BCB66}">
      <dsp:nvSpPr>
        <dsp:cNvPr id="0" name=""/>
        <dsp:cNvSpPr/>
      </dsp:nvSpPr>
      <dsp:spPr>
        <a:xfrm>
          <a:off x="289536" y="1141666"/>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Country and  local reviews</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(national, </a:t>
          </a:r>
          <a:r>
            <a:rPr lang="fr-FR" sz="900" b="0" kern="1200" dirty="0" err="1" smtClean="0">
              <a:solidFill>
                <a:schemeClr val="tx1"/>
              </a:solidFill>
              <a:latin typeface="Arial Narrow" panose="020B0606020202030204" pitchFamily="34" charset="0"/>
            </a:rPr>
            <a:t>urban</a:t>
          </a:r>
          <a:r>
            <a:rPr lang="fr-FR" sz="900" b="0" kern="1200" dirty="0" smtClean="0">
              <a:solidFill>
                <a:schemeClr val="tx1"/>
              </a:solidFill>
              <a:latin typeface="Arial Narrow" panose="020B0606020202030204" pitchFamily="34" charset="0"/>
            </a:rPr>
            <a:t>, rural, </a:t>
          </a:r>
          <a:r>
            <a:rPr lang="fr-FR" sz="900" b="0" kern="1200" dirty="0" err="1" smtClean="0">
              <a:solidFill>
                <a:schemeClr val="tx1"/>
              </a:solidFill>
              <a:latin typeface="Arial Narrow" panose="020B0606020202030204" pitchFamily="34" charset="0"/>
            </a:rPr>
            <a:t>metro</a:t>
          </a:r>
          <a:r>
            <a:rPr lang="fr-FR" sz="900" b="0" kern="1200" dirty="0" smtClean="0">
              <a:solidFill>
                <a:schemeClr val="tx1"/>
              </a:solidFill>
              <a:latin typeface="Arial Narrow" panose="020B0606020202030204" pitchFamily="34" charset="0"/>
            </a:rPr>
            <a:t>, MLG, etc. )</a:t>
          </a:r>
          <a:endParaRPr lang="en-GB" sz="900" b="1" kern="1200" dirty="0">
            <a:solidFill>
              <a:schemeClr val="tx1"/>
            </a:solidFill>
          </a:endParaRPr>
        </a:p>
      </dsp:txBody>
      <dsp:txXfrm>
        <a:off x="310430" y="1162560"/>
        <a:ext cx="1099623" cy="671593"/>
      </dsp:txXfrm>
    </dsp:sp>
    <dsp:sp modelId="{752F4A35-CF45-48D2-98BD-25AF9CA98104}">
      <dsp:nvSpPr>
        <dsp:cNvPr id="0" name=""/>
        <dsp:cNvSpPr/>
      </dsp:nvSpPr>
      <dsp:spPr>
        <a:xfrm>
          <a:off x="146860" y="963320"/>
          <a:ext cx="142676" cy="1426763"/>
        </a:xfrm>
        <a:custGeom>
          <a:avLst/>
          <a:gdLst/>
          <a:ahLst/>
          <a:cxnLst/>
          <a:rect l="0" t="0" r="0" b="0"/>
          <a:pathLst>
            <a:path>
              <a:moveTo>
                <a:pt x="0" y="0"/>
              </a:moveTo>
              <a:lnTo>
                <a:pt x="0" y="1426763"/>
              </a:lnTo>
              <a:lnTo>
                <a:pt x="142676" y="142676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3A870-433C-4751-BA17-B850D9D7D743}">
      <dsp:nvSpPr>
        <dsp:cNvPr id="0" name=""/>
        <dsp:cNvSpPr/>
      </dsp:nvSpPr>
      <dsp:spPr>
        <a:xfrm>
          <a:off x="289536" y="2033393"/>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25015"/>
              <a:satOff val="-938"/>
              <a:lumOff val="-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(subnational finance, multi-level governance, land use, green growth, migration) </a:t>
          </a:r>
          <a:endParaRPr lang="en-GB" sz="900" b="1" kern="1200" dirty="0">
            <a:solidFill>
              <a:schemeClr val="tx1"/>
            </a:solidFill>
          </a:endParaRPr>
        </a:p>
      </dsp:txBody>
      <dsp:txXfrm>
        <a:off x="310430" y="2054287"/>
        <a:ext cx="1099623" cy="671593"/>
      </dsp:txXfrm>
    </dsp:sp>
    <dsp:sp modelId="{D5E6CBB1-3A6B-4EB8-BBDA-8F6629A85D50}">
      <dsp:nvSpPr>
        <dsp:cNvPr id="0" name=""/>
        <dsp:cNvSpPr/>
      </dsp:nvSpPr>
      <dsp:spPr>
        <a:xfrm>
          <a:off x="146860" y="963320"/>
          <a:ext cx="142676" cy="2318491"/>
        </a:xfrm>
        <a:custGeom>
          <a:avLst/>
          <a:gdLst/>
          <a:ahLst/>
          <a:cxnLst/>
          <a:rect l="0" t="0" r="0" b="0"/>
          <a:pathLst>
            <a:path>
              <a:moveTo>
                <a:pt x="0" y="0"/>
              </a:moveTo>
              <a:lnTo>
                <a:pt x="0" y="2318491"/>
              </a:lnTo>
              <a:lnTo>
                <a:pt x="142676" y="231849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6A11C-9409-41C2-96F4-B46B8EEFC8EA}">
      <dsp:nvSpPr>
        <dsp:cNvPr id="0" name=""/>
        <dsp:cNvSpPr/>
      </dsp:nvSpPr>
      <dsp:spPr>
        <a:xfrm>
          <a:off x="289536" y="2925121"/>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250029"/>
              <a:satOff val="-1876"/>
              <a:lumOff val="-3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Statistics</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(regional, metropolitan, well-being)</a:t>
          </a:r>
          <a:endParaRPr lang="en-GB" sz="900" b="1" kern="1200" dirty="0">
            <a:solidFill>
              <a:schemeClr val="tx1"/>
            </a:solidFill>
          </a:endParaRPr>
        </a:p>
      </dsp:txBody>
      <dsp:txXfrm>
        <a:off x="310430" y="2946015"/>
        <a:ext cx="1099623" cy="671593"/>
      </dsp:txXfrm>
    </dsp:sp>
    <dsp:sp modelId="{608E2796-1675-48D0-91DC-D822A52E0089}">
      <dsp:nvSpPr>
        <dsp:cNvPr id="0" name=""/>
        <dsp:cNvSpPr/>
      </dsp:nvSpPr>
      <dsp:spPr>
        <a:xfrm>
          <a:off x="1787639" y="249938"/>
          <a:ext cx="1426763" cy="713381"/>
        </a:xfrm>
        <a:prstGeom prst="roundRect">
          <a:avLst>
            <a:gd name="adj" fmla="val 10000"/>
          </a:avLst>
        </a:prstGeom>
        <a:solidFill>
          <a:schemeClr val="accent3">
            <a:hueOff val="2812566"/>
            <a:satOff val="-4220"/>
            <a:lumOff val="-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Local Economic and Employment Development (LEED) Programme</a:t>
          </a:r>
          <a:endParaRPr lang="en-GB" sz="1200" b="1" kern="1200" dirty="0">
            <a:solidFill>
              <a:schemeClr val="tx1"/>
            </a:solidFill>
          </a:endParaRPr>
        </a:p>
      </dsp:txBody>
      <dsp:txXfrm>
        <a:off x="1808533" y="270832"/>
        <a:ext cx="1384975" cy="671593"/>
      </dsp:txXfrm>
    </dsp:sp>
    <dsp:sp modelId="{667E761D-3384-48C4-B398-C1ECA9F22628}">
      <dsp:nvSpPr>
        <dsp:cNvPr id="0" name=""/>
        <dsp:cNvSpPr/>
      </dsp:nvSpPr>
      <dsp:spPr>
        <a:xfrm>
          <a:off x="1930315" y="963320"/>
          <a:ext cx="142676" cy="535036"/>
        </a:xfrm>
        <a:custGeom>
          <a:avLst/>
          <a:gdLst/>
          <a:ahLst/>
          <a:cxnLst/>
          <a:rect l="0" t="0" r="0" b="0"/>
          <a:pathLst>
            <a:path>
              <a:moveTo>
                <a:pt x="0" y="0"/>
              </a:moveTo>
              <a:lnTo>
                <a:pt x="0" y="535036"/>
              </a:lnTo>
              <a:lnTo>
                <a:pt x="142676" y="5350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EE536-02D7-4F7F-BB3F-FDBCB95B9CBD}">
      <dsp:nvSpPr>
        <dsp:cNvPr id="0" name=""/>
        <dsp:cNvSpPr/>
      </dsp:nvSpPr>
      <dsp:spPr>
        <a:xfrm>
          <a:off x="2072991" y="1141666"/>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Country</a:t>
          </a:r>
          <a:r>
            <a:rPr lang="en-GB" sz="900" b="1" kern="1200" dirty="0" smtClean="0">
              <a:solidFill>
                <a:schemeClr val="accent6">
                  <a:lumMod val="60000"/>
                  <a:lumOff val="40000"/>
                </a:schemeClr>
              </a:solidFill>
              <a:latin typeface="Arial Narrow" panose="020B0606020202030204" pitchFamily="34" charset="0"/>
            </a:rPr>
            <a:t> </a:t>
          </a:r>
          <a:r>
            <a:rPr lang="en-GB" sz="900" b="1" kern="1200" dirty="0" smtClean="0">
              <a:solidFill>
                <a:schemeClr val="tx1"/>
              </a:solidFill>
              <a:latin typeface="Arial Narrow" panose="020B0606020202030204" pitchFamily="34" charset="0"/>
            </a:rPr>
            <a:t>reviews</a:t>
          </a:r>
        </a:p>
        <a:p>
          <a:pPr lvl="0" algn="ctr" defTabSz="400050">
            <a:lnSpc>
              <a:spcPct val="90000"/>
            </a:lnSpc>
            <a:spcBef>
              <a:spcPct val="0"/>
            </a:spcBef>
            <a:spcAft>
              <a:spcPct val="35000"/>
            </a:spcAft>
          </a:pPr>
          <a:r>
            <a:rPr lang="en-GB" sz="900" kern="1200" dirty="0" smtClean="0">
              <a:solidFill>
                <a:schemeClr val="tx1"/>
              </a:solidFill>
              <a:latin typeface="Arial Narrow" panose="020B0606020202030204" pitchFamily="34" charset="0"/>
            </a:rPr>
            <a:t>(Local Job Creation, </a:t>
          </a:r>
          <a:r>
            <a:rPr lang="en-GB" sz="900" kern="1200" dirty="0" err="1" smtClean="0">
              <a:solidFill>
                <a:schemeClr val="tx1"/>
              </a:solidFill>
              <a:latin typeface="Arial Narrow" panose="020B0606020202030204" pitchFamily="34" charset="0"/>
            </a:rPr>
            <a:t>HEInnovate</a:t>
          </a:r>
          <a:r>
            <a:rPr lang="en-GB" sz="900" kern="1200" dirty="0" smtClean="0">
              <a:solidFill>
                <a:schemeClr val="tx1"/>
              </a:solidFill>
              <a:latin typeface="Arial Narrow" panose="020B0606020202030204" pitchFamily="34" charset="0"/>
            </a:rPr>
            <a:t>, social </a:t>
          </a:r>
          <a:r>
            <a:rPr lang="en-GB" sz="900" kern="1200" dirty="0" err="1" smtClean="0">
              <a:solidFill>
                <a:schemeClr val="tx1"/>
              </a:solidFill>
              <a:latin typeface="Arial Narrow" panose="020B0606020202030204" pitchFamily="34" charset="0"/>
            </a:rPr>
            <a:t>ent</a:t>
          </a:r>
          <a:r>
            <a:rPr lang="en-GB" sz="900" kern="1200" dirty="0" smtClean="0">
              <a:solidFill>
                <a:schemeClr val="tx1"/>
              </a:solidFill>
              <a:latin typeface="Arial Narrow" panose="020B0606020202030204" pitchFamily="34" charset="0"/>
            </a:rPr>
            <a:t>., social inclusion)</a:t>
          </a:r>
          <a:endParaRPr lang="en-GB" sz="900" b="0" kern="1200" dirty="0">
            <a:solidFill>
              <a:schemeClr val="tx1"/>
            </a:solidFill>
          </a:endParaRPr>
        </a:p>
      </dsp:txBody>
      <dsp:txXfrm>
        <a:off x="2093885" y="1162560"/>
        <a:ext cx="1099623" cy="671593"/>
      </dsp:txXfrm>
    </dsp:sp>
    <dsp:sp modelId="{8714761F-8E8F-41DD-A962-799A704A4CF9}">
      <dsp:nvSpPr>
        <dsp:cNvPr id="0" name=""/>
        <dsp:cNvSpPr/>
      </dsp:nvSpPr>
      <dsp:spPr>
        <a:xfrm>
          <a:off x="1930315" y="963320"/>
          <a:ext cx="142676" cy="1332540"/>
        </a:xfrm>
        <a:custGeom>
          <a:avLst/>
          <a:gdLst/>
          <a:ahLst/>
          <a:cxnLst/>
          <a:rect l="0" t="0" r="0" b="0"/>
          <a:pathLst>
            <a:path>
              <a:moveTo>
                <a:pt x="0" y="0"/>
              </a:moveTo>
              <a:lnTo>
                <a:pt x="0" y="1332540"/>
              </a:lnTo>
              <a:lnTo>
                <a:pt x="142676" y="133254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E9F0C-07E9-4BF0-91C0-AFF23BEA9B52}">
      <dsp:nvSpPr>
        <dsp:cNvPr id="0" name=""/>
        <dsp:cNvSpPr/>
      </dsp:nvSpPr>
      <dsp:spPr>
        <a:xfrm>
          <a:off x="2072991" y="1939170"/>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2500059"/>
              <a:satOff val="-3751"/>
              <a:lumOff val="-6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(culture, global </a:t>
          </a:r>
          <a:r>
            <a:rPr lang="fr-FR" sz="900" b="0" kern="1200" dirty="0" err="1" smtClean="0">
              <a:solidFill>
                <a:schemeClr val="tx1"/>
              </a:solidFill>
              <a:latin typeface="Arial Narrow" panose="020B0606020202030204" pitchFamily="34" charset="0"/>
            </a:rPr>
            <a:t>events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entrepreneurship</a:t>
          </a:r>
          <a:r>
            <a:rPr lang="fr-FR" sz="900" b="0" kern="1200" dirty="0" smtClean="0">
              <a:solidFill>
                <a:schemeClr val="tx1"/>
              </a:solidFill>
              <a:latin typeface="Arial Narrow" panose="020B0606020202030204" pitchFamily="34" charset="0"/>
            </a:rPr>
            <a:t>, social innovation)</a:t>
          </a:r>
          <a:endParaRPr lang="en-GB" sz="900" b="0" kern="1200" dirty="0">
            <a:solidFill>
              <a:schemeClr val="tx1"/>
            </a:solidFill>
          </a:endParaRPr>
        </a:p>
      </dsp:txBody>
      <dsp:txXfrm>
        <a:off x="2093885" y="1960064"/>
        <a:ext cx="1099623" cy="671593"/>
      </dsp:txXfrm>
    </dsp:sp>
    <dsp:sp modelId="{B9C28640-53C9-4BA3-8DA2-4F9F92B6704C}">
      <dsp:nvSpPr>
        <dsp:cNvPr id="0" name=""/>
        <dsp:cNvSpPr/>
      </dsp:nvSpPr>
      <dsp:spPr>
        <a:xfrm>
          <a:off x="1930315" y="963320"/>
          <a:ext cx="142676" cy="2039209"/>
        </a:xfrm>
        <a:custGeom>
          <a:avLst/>
          <a:gdLst/>
          <a:ahLst/>
          <a:cxnLst/>
          <a:rect l="0" t="0" r="0" b="0"/>
          <a:pathLst>
            <a:path>
              <a:moveTo>
                <a:pt x="0" y="0"/>
              </a:moveTo>
              <a:lnTo>
                <a:pt x="0" y="2039209"/>
              </a:lnTo>
              <a:lnTo>
                <a:pt x="142676" y="203920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C94DE-73FE-490B-9C7D-3CE5B59019EA}">
      <dsp:nvSpPr>
        <dsp:cNvPr id="0" name=""/>
        <dsp:cNvSpPr/>
      </dsp:nvSpPr>
      <dsp:spPr>
        <a:xfrm>
          <a:off x="2072991" y="2724553"/>
          <a:ext cx="1141411" cy="55595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3125073"/>
              <a:satOff val="-4689"/>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Trento Centre</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(spatial </a:t>
          </a:r>
          <a:r>
            <a:rPr lang="fr-FR" sz="900" b="0" kern="1200" dirty="0" err="1" smtClean="0">
              <a:solidFill>
                <a:schemeClr val="tx1"/>
              </a:solidFill>
              <a:latin typeface="Arial Narrow" panose="020B0606020202030204" pitchFamily="34" charset="0"/>
            </a:rPr>
            <a:t>productivity</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capacity</a:t>
          </a:r>
          <a:r>
            <a:rPr lang="fr-FR" sz="900" b="0" kern="1200" dirty="0" smtClean="0">
              <a:solidFill>
                <a:schemeClr val="tx1"/>
              </a:solidFill>
              <a:latin typeface="Arial Narrow" panose="020B0606020202030204" pitchFamily="34" charset="0"/>
            </a:rPr>
            <a:t> building)</a:t>
          </a:r>
          <a:endParaRPr lang="en-GB" sz="900" b="0" kern="1200" dirty="0">
            <a:solidFill>
              <a:schemeClr val="tx1"/>
            </a:solidFill>
          </a:endParaRPr>
        </a:p>
      </dsp:txBody>
      <dsp:txXfrm>
        <a:off x="2089274" y="2740836"/>
        <a:ext cx="1108845" cy="523386"/>
      </dsp:txXfrm>
    </dsp:sp>
    <dsp:sp modelId="{C05BB756-91C3-4C04-BB1E-D5FBB60EF875}">
      <dsp:nvSpPr>
        <dsp:cNvPr id="0" name=""/>
        <dsp:cNvSpPr/>
      </dsp:nvSpPr>
      <dsp:spPr>
        <a:xfrm>
          <a:off x="1930315" y="963320"/>
          <a:ext cx="142676" cy="2575537"/>
        </a:xfrm>
        <a:custGeom>
          <a:avLst/>
          <a:gdLst/>
          <a:ahLst/>
          <a:cxnLst/>
          <a:rect l="0" t="0" r="0" b="0"/>
          <a:pathLst>
            <a:path>
              <a:moveTo>
                <a:pt x="0" y="0"/>
              </a:moveTo>
              <a:lnTo>
                <a:pt x="0" y="2575537"/>
              </a:lnTo>
              <a:lnTo>
                <a:pt x="142676" y="257553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C04AA-9000-4B93-9DDA-7417D5736DEA}">
      <dsp:nvSpPr>
        <dsp:cNvPr id="0" name=""/>
        <dsp:cNvSpPr/>
      </dsp:nvSpPr>
      <dsp:spPr>
        <a:xfrm>
          <a:off x="2072991" y="3333296"/>
          <a:ext cx="1141411" cy="41112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Venice Office</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(culture, </a:t>
          </a:r>
          <a:r>
            <a:rPr lang="fr-FR" sz="900" b="0" kern="1200" dirty="0" err="1" smtClean="0">
              <a:solidFill>
                <a:schemeClr val="tx1"/>
              </a:solidFill>
              <a:latin typeface="Arial Narrow" panose="020B0606020202030204" pitchFamily="34" charset="0"/>
            </a:rPr>
            <a:t>creative</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sectors</a:t>
          </a:r>
          <a:r>
            <a:rPr lang="fr-FR" sz="900" b="0" kern="1200" dirty="0" smtClean="0">
              <a:solidFill>
                <a:schemeClr val="tx1"/>
              </a:solidFill>
              <a:latin typeface="Arial Narrow" panose="020B0606020202030204" pitchFamily="34" charset="0"/>
            </a:rPr>
            <a:t>)</a:t>
          </a:r>
          <a:endParaRPr lang="en-GB" sz="900" b="0" kern="1200" dirty="0">
            <a:solidFill>
              <a:schemeClr val="tx1"/>
            </a:solidFill>
          </a:endParaRPr>
        </a:p>
      </dsp:txBody>
      <dsp:txXfrm>
        <a:off x="2085032" y="3345337"/>
        <a:ext cx="1117329" cy="387040"/>
      </dsp:txXfrm>
    </dsp:sp>
    <dsp:sp modelId="{35E2DC0B-16D8-47BB-8B2A-EC9B4904F16B}">
      <dsp:nvSpPr>
        <dsp:cNvPr id="0" name=""/>
        <dsp:cNvSpPr/>
      </dsp:nvSpPr>
      <dsp:spPr>
        <a:xfrm>
          <a:off x="3571094" y="249938"/>
          <a:ext cx="1426763" cy="713381"/>
        </a:xfrm>
        <a:prstGeom prst="roundRect">
          <a:avLst>
            <a:gd name="adj" fmla="val 10000"/>
          </a:avLst>
        </a:prstGeom>
        <a:solidFill>
          <a:schemeClr val="accent3">
            <a:hueOff val="5625132"/>
            <a:satOff val="-8440"/>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Tourism Committee + 1 Working Party</a:t>
          </a:r>
          <a:endParaRPr lang="en-GB" sz="1200" b="1" kern="1200" dirty="0">
            <a:solidFill>
              <a:schemeClr val="tx1"/>
            </a:solidFill>
          </a:endParaRPr>
        </a:p>
      </dsp:txBody>
      <dsp:txXfrm>
        <a:off x="3591988" y="270832"/>
        <a:ext cx="1384975" cy="671593"/>
      </dsp:txXfrm>
    </dsp:sp>
    <dsp:sp modelId="{84EDA22D-4DCC-4ADD-9082-DACE6AD0156F}">
      <dsp:nvSpPr>
        <dsp:cNvPr id="0" name=""/>
        <dsp:cNvSpPr/>
      </dsp:nvSpPr>
      <dsp:spPr>
        <a:xfrm>
          <a:off x="3713770" y="963320"/>
          <a:ext cx="142676" cy="349995"/>
        </a:xfrm>
        <a:custGeom>
          <a:avLst/>
          <a:gdLst/>
          <a:ahLst/>
          <a:cxnLst/>
          <a:rect l="0" t="0" r="0" b="0"/>
          <a:pathLst>
            <a:path>
              <a:moveTo>
                <a:pt x="0" y="0"/>
              </a:moveTo>
              <a:lnTo>
                <a:pt x="0" y="349995"/>
              </a:lnTo>
              <a:lnTo>
                <a:pt x="142676" y="3499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AA55D-064F-416A-ADCA-60C1B40D5DEA}">
      <dsp:nvSpPr>
        <dsp:cNvPr id="0" name=""/>
        <dsp:cNvSpPr/>
      </dsp:nvSpPr>
      <dsp:spPr>
        <a:xfrm>
          <a:off x="3856446" y="1141666"/>
          <a:ext cx="1141411" cy="3433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4375102"/>
              <a:satOff val="-6564"/>
              <a:lumOff val="-10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Monitoring tourism trends and policies</a:t>
          </a:r>
        </a:p>
      </dsp:txBody>
      <dsp:txXfrm>
        <a:off x="3866501" y="1151721"/>
        <a:ext cx="1121301" cy="323190"/>
      </dsp:txXfrm>
    </dsp:sp>
    <dsp:sp modelId="{85C7EC51-5F89-46CD-917E-17A20EAE0F62}">
      <dsp:nvSpPr>
        <dsp:cNvPr id="0" name=""/>
        <dsp:cNvSpPr/>
      </dsp:nvSpPr>
      <dsp:spPr>
        <a:xfrm>
          <a:off x="3713770" y="963320"/>
          <a:ext cx="142676" cy="840478"/>
        </a:xfrm>
        <a:custGeom>
          <a:avLst/>
          <a:gdLst/>
          <a:ahLst/>
          <a:cxnLst/>
          <a:rect l="0" t="0" r="0" b="0"/>
          <a:pathLst>
            <a:path>
              <a:moveTo>
                <a:pt x="0" y="0"/>
              </a:moveTo>
              <a:lnTo>
                <a:pt x="0" y="840478"/>
              </a:lnTo>
              <a:lnTo>
                <a:pt x="142676" y="84047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C9A5D-D627-4839-A63F-49CBE73B666E}">
      <dsp:nvSpPr>
        <dsp:cNvPr id="0" name=""/>
        <dsp:cNvSpPr/>
      </dsp:nvSpPr>
      <dsp:spPr>
        <a:xfrm>
          <a:off x="3856446" y="1663312"/>
          <a:ext cx="1141411" cy="28097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5000117"/>
              <a:satOff val="-7502"/>
              <a:lumOff val="-1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National &amp; local tourism reviews</a:t>
          </a:r>
        </a:p>
      </dsp:txBody>
      <dsp:txXfrm>
        <a:off x="3864675" y="1671541"/>
        <a:ext cx="1124953" cy="264514"/>
      </dsp:txXfrm>
    </dsp:sp>
    <dsp:sp modelId="{B4A23BAD-4733-4B76-A780-51FDCD12042A}">
      <dsp:nvSpPr>
        <dsp:cNvPr id="0" name=""/>
        <dsp:cNvSpPr/>
      </dsp:nvSpPr>
      <dsp:spPr>
        <a:xfrm>
          <a:off x="3713770" y="963320"/>
          <a:ext cx="142676" cy="1516000"/>
        </a:xfrm>
        <a:custGeom>
          <a:avLst/>
          <a:gdLst/>
          <a:ahLst/>
          <a:cxnLst/>
          <a:rect l="0" t="0" r="0" b="0"/>
          <a:pathLst>
            <a:path>
              <a:moveTo>
                <a:pt x="0" y="0"/>
              </a:moveTo>
              <a:lnTo>
                <a:pt x="0" y="1516000"/>
              </a:lnTo>
              <a:lnTo>
                <a:pt x="142676" y="15160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2FDD9-23C0-400A-99AD-E25BF8305CAA}">
      <dsp:nvSpPr>
        <dsp:cNvPr id="0" name=""/>
        <dsp:cNvSpPr/>
      </dsp:nvSpPr>
      <dsp:spPr>
        <a:xfrm>
          <a:off x="3856446" y="2122630"/>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a:t>
          </a:r>
          <a:r>
            <a:rPr lang="fr-FR" sz="900" b="0" kern="1200" dirty="0" err="1" smtClean="0">
              <a:solidFill>
                <a:schemeClr val="tx1"/>
              </a:solidFill>
              <a:latin typeface="Arial Narrow" panose="020B0606020202030204" pitchFamily="34" charset="0"/>
            </a:rPr>
            <a:t>megatrends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investment</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sustainability</a:t>
          </a:r>
          <a:r>
            <a:rPr lang="fr-FR" sz="900" b="0" kern="1200" dirty="0" smtClean="0">
              <a:solidFill>
                <a:schemeClr val="tx1"/>
              </a:solidFill>
              <a:latin typeface="Arial Narrow" panose="020B0606020202030204" pitchFamily="34" charset="0"/>
            </a:rPr>
            <a:t>, value </a:t>
          </a:r>
          <a:r>
            <a:rPr lang="fr-FR" sz="900" b="0" kern="1200" dirty="0" err="1" smtClean="0">
              <a:solidFill>
                <a:schemeClr val="tx1"/>
              </a:solidFill>
              <a:latin typeface="Arial Narrow" panose="020B0606020202030204" pitchFamily="34" charset="0"/>
            </a:rPr>
            <a:t>chains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trade</a:t>
          </a:r>
          <a:r>
            <a:rPr lang="fr-FR" sz="900" b="0" kern="1200" dirty="0" smtClean="0">
              <a:solidFill>
                <a:schemeClr val="tx1"/>
              </a:solidFill>
              <a:latin typeface="Arial Narrow" panose="020B0606020202030204" pitchFamily="34" charset="0"/>
            </a:rPr>
            <a:t>, transport, </a:t>
          </a:r>
          <a:r>
            <a:rPr lang="fr-FR" sz="900" b="0" kern="1200" dirty="0" err="1" smtClean="0">
              <a:solidFill>
                <a:schemeClr val="tx1"/>
              </a:solidFill>
              <a:latin typeface="Arial Narrow" panose="020B0606020202030204" pitchFamily="34" charset="0"/>
            </a:rPr>
            <a:t>skills</a:t>
          </a:r>
          <a:r>
            <a:rPr lang="fr-FR" sz="900" b="0" kern="1200" smtClean="0">
              <a:solidFill>
                <a:schemeClr val="tx1"/>
              </a:solidFill>
              <a:latin typeface="Arial Narrow" panose="020B0606020202030204" pitchFamily="34" charset="0"/>
            </a:rPr>
            <a:t>, digitalisation)</a:t>
          </a:r>
          <a:endParaRPr lang="en-GB" sz="900" b="1" kern="1200" dirty="0" smtClean="0">
            <a:solidFill>
              <a:schemeClr val="tx1"/>
            </a:solidFill>
            <a:latin typeface="Arial Narrow" panose="020B0606020202030204" pitchFamily="34" charset="0"/>
          </a:endParaRPr>
        </a:p>
      </dsp:txBody>
      <dsp:txXfrm>
        <a:off x="3877340" y="2143524"/>
        <a:ext cx="1099623" cy="671593"/>
      </dsp:txXfrm>
    </dsp:sp>
    <dsp:sp modelId="{48647FA8-CA17-4612-B71B-F7F5685144BE}">
      <dsp:nvSpPr>
        <dsp:cNvPr id="0" name=""/>
        <dsp:cNvSpPr/>
      </dsp:nvSpPr>
      <dsp:spPr>
        <a:xfrm>
          <a:off x="3713770" y="963320"/>
          <a:ext cx="142676" cy="2407728"/>
        </a:xfrm>
        <a:custGeom>
          <a:avLst/>
          <a:gdLst/>
          <a:ahLst/>
          <a:cxnLst/>
          <a:rect l="0" t="0" r="0" b="0"/>
          <a:pathLst>
            <a:path>
              <a:moveTo>
                <a:pt x="0" y="0"/>
              </a:moveTo>
              <a:lnTo>
                <a:pt x="0" y="2407728"/>
              </a:lnTo>
              <a:lnTo>
                <a:pt x="142676" y="24077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A1A96-D8B0-4DD4-96E5-FE6187A6D369}">
      <dsp:nvSpPr>
        <dsp:cNvPr id="0" name=""/>
        <dsp:cNvSpPr/>
      </dsp:nvSpPr>
      <dsp:spPr>
        <a:xfrm>
          <a:off x="3856446" y="3014357"/>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250147"/>
              <a:satOff val="-9378"/>
              <a:lumOff val="-15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Statistics</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(Global Forum on Tourism Statistics, Tourism Satellite Account, trade)</a:t>
          </a:r>
          <a:endParaRPr lang="en-GB" sz="900" b="0" kern="1200" dirty="0">
            <a:solidFill>
              <a:schemeClr val="tx1"/>
            </a:solidFill>
            <a:latin typeface="Arial Narrow" panose="020B0606020202030204" pitchFamily="34" charset="0"/>
          </a:endParaRPr>
        </a:p>
      </dsp:txBody>
      <dsp:txXfrm>
        <a:off x="3877340" y="3035251"/>
        <a:ext cx="1099623" cy="671593"/>
      </dsp:txXfrm>
    </dsp:sp>
    <dsp:sp modelId="{EE042E3F-B9C1-4BA1-ACDA-72C952A67E29}">
      <dsp:nvSpPr>
        <dsp:cNvPr id="0" name=""/>
        <dsp:cNvSpPr/>
      </dsp:nvSpPr>
      <dsp:spPr>
        <a:xfrm>
          <a:off x="5354548" y="249938"/>
          <a:ext cx="1426763" cy="713381"/>
        </a:xfrm>
        <a:prstGeom prst="roundRect">
          <a:avLst>
            <a:gd name="adj" fmla="val 10000"/>
          </a:avLst>
        </a:prstGeom>
        <a:solidFill>
          <a:schemeClr val="accent3">
            <a:hueOff val="8437698"/>
            <a:satOff val="-12660"/>
            <a:lumOff val="-2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Arial Narrow" panose="020B0606020202030204" pitchFamily="34" charset="0"/>
            </a:rPr>
            <a:t>Working Party on SMEs and Entrepreneurship</a:t>
          </a:r>
          <a:endParaRPr lang="en-GB" sz="1200" kern="1200" dirty="0">
            <a:solidFill>
              <a:schemeClr val="bg1"/>
            </a:solidFill>
          </a:endParaRPr>
        </a:p>
      </dsp:txBody>
      <dsp:txXfrm>
        <a:off x="5375442" y="270832"/>
        <a:ext cx="1384975" cy="671593"/>
      </dsp:txXfrm>
    </dsp:sp>
    <dsp:sp modelId="{A7A0BBDC-D442-4159-847F-E68C900A1E8C}">
      <dsp:nvSpPr>
        <dsp:cNvPr id="0" name=""/>
        <dsp:cNvSpPr/>
      </dsp:nvSpPr>
      <dsp:spPr>
        <a:xfrm>
          <a:off x="5497225" y="963320"/>
          <a:ext cx="142676" cy="396429"/>
        </a:xfrm>
        <a:custGeom>
          <a:avLst/>
          <a:gdLst/>
          <a:ahLst/>
          <a:cxnLst/>
          <a:rect l="0" t="0" r="0" b="0"/>
          <a:pathLst>
            <a:path>
              <a:moveTo>
                <a:pt x="0" y="0"/>
              </a:moveTo>
              <a:lnTo>
                <a:pt x="0" y="396429"/>
              </a:lnTo>
              <a:lnTo>
                <a:pt x="142676" y="39642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F40C8-CA1C-4CD1-AB71-BFCA75A3A546}">
      <dsp:nvSpPr>
        <dsp:cNvPr id="0" name=""/>
        <dsp:cNvSpPr/>
      </dsp:nvSpPr>
      <dsp:spPr>
        <a:xfrm>
          <a:off x="5639901" y="1141666"/>
          <a:ext cx="1141411" cy="43616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875161"/>
              <a:satOff val="-10316"/>
              <a:lumOff val="-16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and </a:t>
          </a:r>
          <a:r>
            <a:rPr lang="en-US" sz="900" b="1" kern="1200" dirty="0" err="1" smtClean="0">
              <a:solidFill>
                <a:schemeClr val="tx1"/>
              </a:solidFill>
              <a:latin typeface="Arial Narrow" panose="020B0606020202030204" pitchFamily="34" charset="0"/>
            </a:rPr>
            <a:t>entrepren</a:t>
          </a:r>
          <a:r>
            <a:rPr lang="en-US" sz="900" b="1" kern="1200" dirty="0" smtClean="0">
              <a:solidFill>
                <a:schemeClr val="tx1"/>
              </a:solidFill>
              <a:latin typeface="Arial Narrow" panose="020B0606020202030204" pitchFamily="34" charset="0"/>
            </a:rPr>
            <a:t>. country reviews</a:t>
          </a:r>
          <a:endParaRPr lang="en-GB" sz="900" b="1" kern="1200" dirty="0">
            <a:solidFill>
              <a:schemeClr val="tx1"/>
            </a:solidFill>
          </a:endParaRPr>
        </a:p>
      </dsp:txBody>
      <dsp:txXfrm>
        <a:off x="5652676" y="1154441"/>
        <a:ext cx="1115861" cy="410618"/>
      </dsp:txXfrm>
    </dsp:sp>
    <dsp:sp modelId="{3BFCF8FF-928A-422C-8FA6-48892A3FF3D3}">
      <dsp:nvSpPr>
        <dsp:cNvPr id="0" name=""/>
        <dsp:cNvSpPr/>
      </dsp:nvSpPr>
      <dsp:spPr>
        <a:xfrm>
          <a:off x="5497225" y="963320"/>
          <a:ext cx="142676" cy="1010944"/>
        </a:xfrm>
        <a:custGeom>
          <a:avLst/>
          <a:gdLst/>
          <a:ahLst/>
          <a:cxnLst/>
          <a:rect l="0" t="0" r="0" b="0"/>
          <a:pathLst>
            <a:path>
              <a:moveTo>
                <a:pt x="0" y="0"/>
              </a:moveTo>
              <a:lnTo>
                <a:pt x="0" y="1010944"/>
              </a:lnTo>
              <a:lnTo>
                <a:pt x="142676" y="101094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EFF1E-7B68-4B48-AEAD-936947EC0714}">
      <dsp:nvSpPr>
        <dsp:cNvPr id="0" name=""/>
        <dsp:cNvSpPr/>
      </dsp:nvSpPr>
      <dsp:spPr>
        <a:xfrm>
          <a:off x="5639901" y="1756180"/>
          <a:ext cx="1141411" cy="43616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Strategy</a:t>
          </a:r>
          <a:endParaRPr lang="en-GB" sz="900" b="1" kern="1200" dirty="0">
            <a:solidFill>
              <a:schemeClr val="tx1"/>
            </a:solidFill>
          </a:endParaRPr>
        </a:p>
      </dsp:txBody>
      <dsp:txXfrm>
        <a:off x="5652676" y="1768955"/>
        <a:ext cx="1115861" cy="410618"/>
      </dsp:txXfrm>
    </dsp:sp>
    <dsp:sp modelId="{0821E675-FBB6-4E54-ACC3-611CB4B15271}">
      <dsp:nvSpPr>
        <dsp:cNvPr id="0" name=""/>
        <dsp:cNvSpPr/>
      </dsp:nvSpPr>
      <dsp:spPr>
        <a:xfrm>
          <a:off x="5497225" y="963320"/>
          <a:ext cx="142676" cy="1712922"/>
        </a:xfrm>
        <a:custGeom>
          <a:avLst/>
          <a:gdLst/>
          <a:ahLst/>
          <a:cxnLst/>
          <a:rect l="0" t="0" r="0" b="0"/>
          <a:pathLst>
            <a:path>
              <a:moveTo>
                <a:pt x="0" y="0"/>
              </a:moveTo>
              <a:lnTo>
                <a:pt x="0" y="1712922"/>
              </a:lnTo>
              <a:lnTo>
                <a:pt x="142676" y="171292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9E250-2CA7-4BF5-A100-B2A1BFAD2FBE}">
      <dsp:nvSpPr>
        <dsp:cNvPr id="0" name=""/>
        <dsp:cNvSpPr/>
      </dsp:nvSpPr>
      <dsp:spPr>
        <a:xfrm>
          <a:off x="5639901" y="2269765"/>
          <a:ext cx="1141411" cy="81295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8125191"/>
              <a:satOff val="-12191"/>
              <a:lumOff val="-1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en-US" sz="900" b="0" kern="1200" dirty="0" smtClean="0">
              <a:solidFill>
                <a:schemeClr val="tx1"/>
              </a:solidFill>
              <a:latin typeface="Arial Narrow" panose="020B0606020202030204" pitchFamily="34" charset="0"/>
            </a:rPr>
            <a:t>(digitalization, women entrepreneurship, productivity, GVCs, business transfers)</a:t>
          </a:r>
          <a:r>
            <a:rPr lang="en-US" sz="900" b="1" kern="1200" dirty="0" smtClean="0">
              <a:solidFill>
                <a:schemeClr val="tx1"/>
              </a:solidFill>
              <a:latin typeface="Arial Narrow" panose="020B0606020202030204" pitchFamily="34" charset="0"/>
            </a:rPr>
            <a:t> </a:t>
          </a:r>
          <a:endParaRPr lang="en-GB" sz="900" b="1" kern="1200" dirty="0">
            <a:solidFill>
              <a:schemeClr val="tx1"/>
            </a:solidFill>
          </a:endParaRPr>
        </a:p>
      </dsp:txBody>
      <dsp:txXfrm>
        <a:off x="5663712" y="2293576"/>
        <a:ext cx="1093789" cy="765333"/>
      </dsp:txXfrm>
    </dsp:sp>
    <dsp:sp modelId="{2F47FDC9-1777-46DE-8870-D57251624CB7}">
      <dsp:nvSpPr>
        <dsp:cNvPr id="0" name=""/>
        <dsp:cNvSpPr/>
      </dsp:nvSpPr>
      <dsp:spPr>
        <a:xfrm>
          <a:off x="5497225" y="963320"/>
          <a:ext cx="142676" cy="2461920"/>
        </a:xfrm>
        <a:custGeom>
          <a:avLst/>
          <a:gdLst/>
          <a:ahLst/>
          <a:cxnLst/>
          <a:rect l="0" t="0" r="0" b="0"/>
          <a:pathLst>
            <a:path>
              <a:moveTo>
                <a:pt x="0" y="0"/>
              </a:moveTo>
              <a:lnTo>
                <a:pt x="0" y="2461920"/>
              </a:lnTo>
              <a:lnTo>
                <a:pt x="142676" y="24619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A3B46-5519-48E8-9B60-5ED9EED05584}">
      <dsp:nvSpPr>
        <dsp:cNvPr id="0" name=""/>
        <dsp:cNvSpPr/>
      </dsp:nvSpPr>
      <dsp:spPr>
        <a:xfrm>
          <a:off x="5639901" y="3133863"/>
          <a:ext cx="1141411" cy="582754"/>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8750205"/>
              <a:satOff val="-13129"/>
              <a:lumOff val="-2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financing </a:t>
          </a:r>
          <a:br>
            <a:rPr lang="en-US" sz="900" b="1" kern="1200" dirty="0" smtClean="0">
              <a:solidFill>
                <a:schemeClr val="tx1"/>
              </a:solidFill>
              <a:latin typeface="Arial Narrow" panose="020B0606020202030204" pitchFamily="34" charset="0"/>
            </a:rPr>
          </a:br>
          <a:r>
            <a:rPr lang="en-US" sz="900" b="1" kern="1200" dirty="0" smtClean="0">
              <a:solidFill>
                <a:schemeClr val="tx1"/>
              </a:solidFill>
              <a:latin typeface="Arial Narrow" panose="020B0606020202030204" pitchFamily="34" charset="0"/>
            </a:rPr>
            <a:t/>
          </a:r>
          <a:br>
            <a:rPr lang="en-US" sz="900" b="1" kern="1200" dirty="0" smtClean="0">
              <a:solidFill>
                <a:schemeClr val="tx1"/>
              </a:solidFill>
              <a:latin typeface="Arial Narrow" panose="020B0606020202030204" pitchFamily="34" charset="0"/>
            </a:rPr>
          </a:br>
          <a:r>
            <a:rPr lang="en-US" sz="900" b="0" kern="1200" dirty="0" smtClean="0">
              <a:solidFill>
                <a:schemeClr val="tx1"/>
              </a:solidFill>
              <a:latin typeface="Arial Narrow" panose="020B0606020202030204" pitchFamily="34" charset="0"/>
            </a:rPr>
            <a:t>(Scoreboard, OECD/G20 High Level Principles) </a:t>
          </a:r>
          <a:endParaRPr lang="en-GB" sz="900" b="0" kern="1200" dirty="0">
            <a:solidFill>
              <a:schemeClr val="tx1"/>
            </a:solidFill>
          </a:endParaRPr>
        </a:p>
      </dsp:txBody>
      <dsp:txXfrm>
        <a:off x="5656969" y="3150931"/>
        <a:ext cx="1107275" cy="548618"/>
      </dsp:txXfrm>
    </dsp:sp>
    <dsp:sp modelId="{1C7B984F-7A27-4125-9369-22F6EFFE25C2}">
      <dsp:nvSpPr>
        <dsp:cNvPr id="0" name=""/>
        <dsp:cNvSpPr/>
      </dsp:nvSpPr>
      <dsp:spPr>
        <a:xfrm>
          <a:off x="7138003" y="249938"/>
          <a:ext cx="1426763" cy="713381"/>
        </a:xfrm>
        <a:prstGeom prst="roundRect">
          <a:avLst>
            <a:gd name="adj" fmla="val 10000"/>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Multi-Stakeholder Engagement </a:t>
          </a:r>
          <a:br>
            <a:rPr lang="en-GB" sz="1200" b="1" kern="1200" dirty="0" smtClean="0">
              <a:latin typeface="Arial Narrow" panose="020B0606020202030204" pitchFamily="34" charset="0"/>
            </a:rPr>
          </a:br>
          <a:r>
            <a:rPr lang="en-GB" sz="1200" b="0" kern="1200" dirty="0" smtClean="0">
              <a:latin typeface="Arial Narrow" panose="020B0606020202030204" pitchFamily="34" charset="0"/>
            </a:rPr>
            <a:t>(political and technical)</a:t>
          </a:r>
          <a:endParaRPr lang="en-GB" sz="1200" b="1" kern="1200" dirty="0">
            <a:solidFill>
              <a:schemeClr val="tx1"/>
            </a:solidFill>
          </a:endParaRPr>
        </a:p>
      </dsp:txBody>
      <dsp:txXfrm>
        <a:off x="7158897" y="270832"/>
        <a:ext cx="1384975" cy="671593"/>
      </dsp:txXfrm>
    </dsp:sp>
    <dsp:sp modelId="{5740AD47-5BF4-40C1-9D6B-41453A11D081}">
      <dsp:nvSpPr>
        <dsp:cNvPr id="0" name=""/>
        <dsp:cNvSpPr/>
      </dsp:nvSpPr>
      <dsp:spPr>
        <a:xfrm>
          <a:off x="7280680" y="963320"/>
          <a:ext cx="142676" cy="410248"/>
        </a:xfrm>
        <a:custGeom>
          <a:avLst/>
          <a:gdLst/>
          <a:ahLst/>
          <a:cxnLst/>
          <a:rect l="0" t="0" r="0" b="0"/>
          <a:pathLst>
            <a:path>
              <a:moveTo>
                <a:pt x="0" y="0"/>
              </a:moveTo>
              <a:lnTo>
                <a:pt x="0" y="410248"/>
              </a:lnTo>
              <a:lnTo>
                <a:pt x="142676" y="41024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9CFA2-A76B-4A7B-80FA-666B7F05A283}">
      <dsp:nvSpPr>
        <dsp:cNvPr id="0" name=""/>
        <dsp:cNvSpPr/>
      </dsp:nvSpPr>
      <dsp:spPr>
        <a:xfrm>
          <a:off x="7423356" y="1141666"/>
          <a:ext cx="1141411" cy="46380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Champion Mayors for Inclusive Growth</a:t>
          </a:r>
          <a:endParaRPr lang="en-GB" sz="900" b="1" kern="1200" dirty="0">
            <a:solidFill>
              <a:schemeClr val="tx1"/>
            </a:solidFill>
          </a:endParaRPr>
        </a:p>
      </dsp:txBody>
      <dsp:txXfrm>
        <a:off x="7436940" y="1155250"/>
        <a:ext cx="1114243" cy="436637"/>
      </dsp:txXfrm>
    </dsp:sp>
    <dsp:sp modelId="{1FAC3266-C7B4-4BA1-A326-9D3AC4C09580}">
      <dsp:nvSpPr>
        <dsp:cNvPr id="0" name=""/>
        <dsp:cNvSpPr/>
      </dsp:nvSpPr>
      <dsp:spPr>
        <a:xfrm>
          <a:off x="7280680" y="963320"/>
          <a:ext cx="142676" cy="1077549"/>
        </a:xfrm>
        <a:custGeom>
          <a:avLst/>
          <a:gdLst/>
          <a:ahLst/>
          <a:cxnLst/>
          <a:rect l="0" t="0" r="0" b="0"/>
          <a:pathLst>
            <a:path>
              <a:moveTo>
                <a:pt x="0" y="0"/>
              </a:moveTo>
              <a:lnTo>
                <a:pt x="0" y="1077549"/>
              </a:lnTo>
              <a:lnTo>
                <a:pt x="142676" y="10775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02CB9-73BA-41C7-8277-57C62D357CE7}">
      <dsp:nvSpPr>
        <dsp:cNvPr id="0" name=""/>
        <dsp:cNvSpPr/>
      </dsp:nvSpPr>
      <dsp:spPr>
        <a:xfrm>
          <a:off x="7423356" y="1783816"/>
          <a:ext cx="1141411" cy="51410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0000235"/>
              <a:satOff val="-15004"/>
              <a:lumOff val="-24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Roundtable of Mayors and Ministers</a:t>
          </a:r>
          <a:endParaRPr lang="en-GB" sz="900" b="1" kern="1200" dirty="0">
            <a:solidFill>
              <a:schemeClr val="tx1"/>
            </a:solidFill>
          </a:endParaRPr>
        </a:p>
      </dsp:txBody>
      <dsp:txXfrm>
        <a:off x="7438414" y="1798874"/>
        <a:ext cx="1111295" cy="483989"/>
      </dsp:txXfrm>
    </dsp:sp>
    <dsp:sp modelId="{D2E9ECE0-3CD3-4EEF-9A9F-C67ECB13C6AE}">
      <dsp:nvSpPr>
        <dsp:cNvPr id="0" name=""/>
        <dsp:cNvSpPr/>
      </dsp:nvSpPr>
      <dsp:spPr>
        <a:xfrm>
          <a:off x="7280680" y="963320"/>
          <a:ext cx="142676" cy="1836227"/>
        </a:xfrm>
        <a:custGeom>
          <a:avLst/>
          <a:gdLst/>
          <a:ahLst/>
          <a:cxnLst/>
          <a:rect l="0" t="0" r="0" b="0"/>
          <a:pathLst>
            <a:path>
              <a:moveTo>
                <a:pt x="0" y="0"/>
              </a:moveTo>
              <a:lnTo>
                <a:pt x="0" y="1836227"/>
              </a:lnTo>
              <a:lnTo>
                <a:pt x="142676" y="183622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6B219-613F-414A-9D20-FF5F8C279061}">
      <dsp:nvSpPr>
        <dsp:cNvPr id="0" name=""/>
        <dsp:cNvSpPr/>
      </dsp:nvSpPr>
      <dsp:spPr>
        <a:xfrm>
          <a:off x="7423356" y="2448275"/>
          <a:ext cx="1141411" cy="70254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0625249"/>
              <a:satOff val="-15942"/>
              <a:lumOff val="-25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LEED Forum for Local Development Practitioners, Entrepreneurs &amp; Social Innovators</a:t>
          </a:r>
        </a:p>
      </dsp:txBody>
      <dsp:txXfrm>
        <a:off x="7443933" y="2468852"/>
        <a:ext cx="1100257" cy="661391"/>
      </dsp:txXfrm>
    </dsp:sp>
    <dsp:sp modelId="{2F58A85B-CFE8-4870-8672-B6E07C21A191}">
      <dsp:nvSpPr>
        <dsp:cNvPr id="0" name=""/>
        <dsp:cNvSpPr/>
      </dsp:nvSpPr>
      <dsp:spPr>
        <a:xfrm>
          <a:off x="7280680" y="963320"/>
          <a:ext cx="142676" cy="2534093"/>
        </a:xfrm>
        <a:custGeom>
          <a:avLst/>
          <a:gdLst/>
          <a:ahLst/>
          <a:cxnLst/>
          <a:rect l="0" t="0" r="0" b="0"/>
          <a:pathLst>
            <a:path>
              <a:moveTo>
                <a:pt x="0" y="0"/>
              </a:moveTo>
              <a:lnTo>
                <a:pt x="0" y="2534093"/>
              </a:lnTo>
              <a:lnTo>
                <a:pt x="142676" y="253409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DB70-CE8F-495B-9220-0512453CC0E5}">
      <dsp:nvSpPr>
        <dsp:cNvPr id="0" name=""/>
        <dsp:cNvSpPr/>
      </dsp:nvSpPr>
      <dsp:spPr>
        <a:xfrm>
          <a:off x="7423356" y="3312366"/>
          <a:ext cx="1141411" cy="37009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Water Governance Initiative</a:t>
          </a:r>
        </a:p>
      </dsp:txBody>
      <dsp:txXfrm>
        <a:off x="7434196" y="3323206"/>
        <a:ext cx="1119731" cy="34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1418-8B46-459D-B733-537E3C48C0B2}">
      <dsp:nvSpPr>
        <dsp:cNvPr id="0" name=""/>
        <dsp:cNvSpPr/>
      </dsp:nvSpPr>
      <dsp:spPr>
        <a:xfrm>
          <a:off x="-5715964" y="-875089"/>
          <a:ext cx="6806515" cy="6806515"/>
        </a:xfrm>
        <a:prstGeom prst="blockArc">
          <a:avLst>
            <a:gd name="adj1" fmla="val 18900000"/>
            <a:gd name="adj2" fmla="val 2700000"/>
            <a:gd name="adj3" fmla="val 317"/>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3DF01-5B27-4700-95D6-697A7E923DE5}">
      <dsp:nvSpPr>
        <dsp:cNvPr id="0" name=""/>
        <dsp:cNvSpPr/>
      </dsp:nvSpPr>
      <dsp:spPr>
        <a:xfrm>
          <a:off x="701819" y="505633"/>
          <a:ext cx="7149283" cy="1011267"/>
        </a:xfrm>
        <a:prstGeom prst="rect">
          <a:avLst/>
        </a:prstGeom>
        <a:solidFill>
          <a:srgbClr val="4F81BD"/>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93" tIns="116840" rIns="116840" bIns="116840" numCol="1" spcCol="1270" anchor="ctr" anchorCtr="0">
          <a:noAutofit/>
        </a:bodyPr>
        <a:lstStyle/>
        <a:p>
          <a:pPr lvl="0" algn="l" defTabSz="2044700">
            <a:lnSpc>
              <a:spcPct val="90000"/>
            </a:lnSpc>
            <a:spcBef>
              <a:spcPct val="0"/>
            </a:spcBef>
            <a:spcAft>
              <a:spcPct val="35000"/>
            </a:spcAft>
          </a:pPr>
          <a:r>
            <a:rPr lang="es-ES_tradnl" sz="4600" kern="1200" dirty="0" err="1" smtClean="0">
              <a:latin typeface="Calibri" panose="020F0502020204030204" pitchFamily="34" charset="0"/>
            </a:rPr>
            <a:t>Ageing</a:t>
          </a:r>
          <a:r>
            <a:rPr lang="es-ES_tradnl" sz="4600" kern="1200" dirty="0" smtClean="0">
              <a:latin typeface="Calibri" panose="020F0502020204030204" pitchFamily="34" charset="0"/>
            </a:rPr>
            <a:t> </a:t>
          </a:r>
          <a:r>
            <a:rPr lang="es-ES_tradnl" sz="4600" kern="1200" dirty="0" err="1" smtClean="0">
              <a:latin typeface="Calibri" panose="020F0502020204030204" pitchFamily="34" charset="0"/>
            </a:rPr>
            <a:t>populations</a:t>
          </a:r>
          <a:r>
            <a:rPr lang="es-ES_tradnl" sz="4600" kern="1200" dirty="0" smtClean="0">
              <a:latin typeface="Calibri" panose="020F0502020204030204" pitchFamily="34" charset="0"/>
            </a:rPr>
            <a:t>	</a:t>
          </a:r>
          <a:endParaRPr lang="en-GB" sz="4600" kern="1200" dirty="0">
            <a:latin typeface="Calibri" panose="020F0502020204030204" pitchFamily="34" charset="0"/>
          </a:endParaRPr>
        </a:p>
      </dsp:txBody>
      <dsp:txXfrm>
        <a:off x="701819" y="505633"/>
        <a:ext cx="7149283" cy="1011267"/>
      </dsp:txXfrm>
    </dsp:sp>
    <dsp:sp modelId="{A90530F7-5181-40DB-8C5C-B38745973625}">
      <dsp:nvSpPr>
        <dsp:cNvPr id="0" name=""/>
        <dsp:cNvSpPr/>
      </dsp:nvSpPr>
      <dsp:spPr>
        <a:xfrm>
          <a:off x="69777" y="379225"/>
          <a:ext cx="1264084" cy="1264084"/>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5DE48-2CBD-4070-963A-2F2379B5ABD5}">
      <dsp:nvSpPr>
        <dsp:cNvPr id="0" name=""/>
        <dsp:cNvSpPr/>
      </dsp:nvSpPr>
      <dsp:spPr>
        <a:xfrm>
          <a:off x="1069415" y="2022534"/>
          <a:ext cx="6781687" cy="1011267"/>
        </a:xfrm>
        <a:prstGeom prst="rect">
          <a:avLst/>
        </a:prstGeom>
        <a:solidFill>
          <a:srgbClr val="4F81B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93" tIns="116840" rIns="116840" bIns="116840" numCol="1" spcCol="1270" anchor="ctr" anchorCtr="0">
          <a:noAutofit/>
        </a:bodyPr>
        <a:lstStyle/>
        <a:p>
          <a:pPr lvl="0" algn="l" defTabSz="2044700">
            <a:lnSpc>
              <a:spcPct val="90000"/>
            </a:lnSpc>
            <a:spcBef>
              <a:spcPct val="0"/>
            </a:spcBef>
            <a:spcAft>
              <a:spcPct val="35000"/>
            </a:spcAft>
          </a:pPr>
          <a:r>
            <a:rPr lang="es-ES_tradnl" sz="4600" kern="1200" dirty="0" err="1" smtClean="0">
              <a:latin typeface="Calibri" panose="020F0502020204030204" pitchFamily="34" charset="0"/>
            </a:rPr>
            <a:t>Globalisation</a:t>
          </a:r>
          <a:endParaRPr lang="en-GB" sz="4600" kern="1200" dirty="0">
            <a:latin typeface="Calibri" panose="020F0502020204030204" pitchFamily="34" charset="0"/>
          </a:endParaRPr>
        </a:p>
      </dsp:txBody>
      <dsp:txXfrm>
        <a:off x="1069415" y="2022534"/>
        <a:ext cx="6781687" cy="1011267"/>
      </dsp:txXfrm>
    </dsp:sp>
    <dsp:sp modelId="{C5B2F62E-6519-4D19-BC41-7039F5946D83}">
      <dsp:nvSpPr>
        <dsp:cNvPr id="0" name=""/>
        <dsp:cNvSpPr/>
      </dsp:nvSpPr>
      <dsp:spPr>
        <a:xfrm>
          <a:off x="437373" y="1896126"/>
          <a:ext cx="1264084" cy="1264084"/>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D5395-C1E8-49D1-8EF5-9E769CC65BED}">
      <dsp:nvSpPr>
        <dsp:cNvPr id="0" name=""/>
        <dsp:cNvSpPr/>
      </dsp:nvSpPr>
      <dsp:spPr>
        <a:xfrm>
          <a:off x="701819" y="3539435"/>
          <a:ext cx="7149283" cy="1011267"/>
        </a:xfrm>
        <a:prstGeom prst="rect">
          <a:avLst/>
        </a:prstGeom>
        <a:solidFill>
          <a:srgbClr val="4F81B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93" tIns="116840" rIns="116840" bIns="116840" numCol="1" spcCol="1270" anchor="ctr" anchorCtr="0">
          <a:noAutofit/>
        </a:bodyPr>
        <a:lstStyle/>
        <a:p>
          <a:pPr lvl="0" algn="l" defTabSz="2044700">
            <a:lnSpc>
              <a:spcPct val="90000"/>
            </a:lnSpc>
            <a:spcBef>
              <a:spcPct val="0"/>
            </a:spcBef>
            <a:spcAft>
              <a:spcPct val="35000"/>
            </a:spcAft>
          </a:pPr>
          <a:r>
            <a:rPr lang="es-ES_tradnl" sz="4600" kern="1200" dirty="0" err="1" smtClean="0">
              <a:latin typeface="Calibri" panose="020F0502020204030204" pitchFamily="34" charset="0"/>
            </a:rPr>
            <a:t>Digitalisation</a:t>
          </a:r>
          <a:endParaRPr lang="en-GB" sz="4600" kern="1200" dirty="0">
            <a:latin typeface="Calibri" panose="020F0502020204030204" pitchFamily="34" charset="0"/>
          </a:endParaRPr>
        </a:p>
      </dsp:txBody>
      <dsp:txXfrm>
        <a:off x="701819" y="3539435"/>
        <a:ext cx="7149283" cy="1011267"/>
      </dsp:txXfrm>
    </dsp:sp>
    <dsp:sp modelId="{282F7B84-3BED-491A-B09D-3409E72D2D81}">
      <dsp:nvSpPr>
        <dsp:cNvPr id="0" name=""/>
        <dsp:cNvSpPr/>
      </dsp:nvSpPr>
      <dsp:spPr>
        <a:xfrm>
          <a:off x="69777" y="3413026"/>
          <a:ext cx="1264084" cy="1264084"/>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09A1A-C8E9-4A69-A5ED-0C075C9EE8A4}" type="datetimeFigureOut">
              <a:rPr lang="en-GB" smtClean="0"/>
              <a:t>08/10/2019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CB9E6-4B2F-4CC7-84FA-7CBED3CF0E70}" type="slidenum">
              <a:rPr lang="en-GB" smtClean="0"/>
              <a:t>‹#›</a:t>
            </a:fld>
            <a:endParaRPr lang="en-GB"/>
          </a:p>
        </p:txBody>
      </p:sp>
    </p:spTree>
    <p:extLst>
      <p:ext uri="{BB962C8B-B14F-4D97-AF65-F5344CB8AC3E}">
        <p14:creationId xmlns:p14="http://schemas.microsoft.com/office/powerpoint/2010/main" val="194685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C73C8-0A33-4FBD-85BC-23A23F77B5DB}" type="datetimeFigureOut">
              <a:rPr lang="en-GB" smtClean="0"/>
              <a:t>08/10/2019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74470-C94D-4517-A271-7A9209682370}" type="slidenum">
              <a:rPr lang="en-GB" smtClean="0"/>
              <a:t>‹#›</a:t>
            </a:fld>
            <a:endParaRPr lang="en-GB" dirty="0"/>
          </a:p>
        </p:txBody>
      </p:sp>
    </p:spTree>
    <p:extLst>
      <p:ext uri="{BB962C8B-B14F-4D97-AF65-F5344CB8AC3E}">
        <p14:creationId xmlns:p14="http://schemas.microsoft.com/office/powerpoint/2010/main" val="3594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BDCEE924-D11F-45B9-BD8D-9E76D510D526}" type="slidenum">
              <a:rPr lang="en-GB" smtClean="0"/>
              <a:t>1</a:t>
            </a:fld>
            <a:endParaRPr lang="en-GB"/>
          </a:p>
        </p:txBody>
      </p:sp>
    </p:spTree>
    <p:extLst>
      <p:ext uri="{BB962C8B-B14F-4D97-AF65-F5344CB8AC3E}">
        <p14:creationId xmlns:p14="http://schemas.microsoft.com/office/powerpoint/2010/main" val="31629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High Middle Low</a:t>
            </a:r>
          </a:p>
          <a:p>
            <a:r>
              <a:rPr lang="en-GB" sz="1200" b="0" i="0" u="none" strike="noStrike" kern="1200" dirty="0" err="1" smtClean="0">
                <a:solidFill>
                  <a:schemeClr val="tx1"/>
                </a:solidFill>
                <a:effectLst/>
                <a:latin typeface="+mn-lt"/>
                <a:ea typeface="+mn-ea"/>
                <a:cs typeface="+mn-cs"/>
              </a:rPr>
              <a:t>Småland</a:t>
            </a:r>
            <a:r>
              <a:rPr lang="en-GB" sz="1200" b="0" i="0" u="none" strike="noStrike" kern="1200" dirty="0" smtClean="0">
                <a:solidFill>
                  <a:schemeClr val="tx1"/>
                </a:solidFill>
                <a:effectLst/>
                <a:latin typeface="+mn-lt"/>
                <a:ea typeface="+mn-ea"/>
                <a:cs typeface="+mn-cs"/>
              </a:rPr>
              <a:t> with Islands</a:t>
            </a:r>
            <a:r>
              <a:rPr lang="en-GB" dirty="0" smtClean="0"/>
              <a:t> </a:t>
            </a:r>
            <a:r>
              <a:rPr lang="en-GB" sz="1200" b="0" i="0" u="none" strike="noStrike" kern="1200" dirty="0" smtClean="0">
                <a:solidFill>
                  <a:schemeClr val="tx1"/>
                </a:solidFill>
                <a:effectLst/>
                <a:latin typeface="+mn-lt"/>
                <a:ea typeface="+mn-ea"/>
                <a:cs typeface="+mn-cs"/>
              </a:rPr>
              <a:t>21</a:t>
            </a:r>
            <a:r>
              <a:rPr lang="en-GB" dirty="0" smtClean="0"/>
              <a:t> </a:t>
            </a:r>
            <a:r>
              <a:rPr lang="en-GB" sz="1200" b="0" i="0" u="none" strike="noStrike" kern="1200" dirty="0" smtClean="0">
                <a:solidFill>
                  <a:schemeClr val="tx1"/>
                </a:solidFill>
                <a:effectLst/>
                <a:latin typeface="+mn-lt"/>
                <a:ea typeface="+mn-ea"/>
                <a:cs typeface="+mn-cs"/>
              </a:rPr>
              <a:t>64.9664</a:t>
            </a:r>
            <a:r>
              <a:rPr lang="en-GB" dirty="0" smtClean="0"/>
              <a:t> </a:t>
            </a:r>
            <a:r>
              <a:rPr lang="en-GB" sz="1200" b="0" i="0" u="none" strike="noStrike" kern="1200" dirty="0" smtClean="0">
                <a:solidFill>
                  <a:schemeClr val="tx1"/>
                </a:solidFill>
                <a:effectLst/>
                <a:latin typeface="+mn-lt"/>
                <a:ea typeface="+mn-ea"/>
                <a:cs typeface="+mn-cs"/>
              </a:rPr>
              <a:t>-29.215</a:t>
            </a:r>
            <a:r>
              <a:rPr lang="en-GB" dirty="0" smtClean="0"/>
              <a:t> </a:t>
            </a:r>
            <a:r>
              <a:rPr lang="en-GB" sz="1200" b="0" i="0" u="none" strike="noStrike" kern="1200" dirty="0" smtClean="0">
                <a:solidFill>
                  <a:schemeClr val="tx1"/>
                </a:solidFill>
                <a:effectLst/>
                <a:latin typeface="+mn-lt"/>
                <a:ea typeface="+mn-ea"/>
                <a:cs typeface="+mn-cs"/>
              </a:rPr>
              <a:t>18.39899</a:t>
            </a:r>
            <a:r>
              <a:rPr lang="en-GB" dirty="0" smtClean="0"/>
              <a:t> </a:t>
            </a:r>
          </a:p>
          <a:p>
            <a:r>
              <a:rPr lang="en-GB" sz="1200" b="0" i="0" u="none" strike="noStrike" kern="1200" dirty="0" smtClean="0">
                <a:solidFill>
                  <a:schemeClr val="tx1"/>
                </a:solidFill>
                <a:effectLst/>
                <a:latin typeface="+mn-lt"/>
                <a:ea typeface="+mn-ea"/>
                <a:cs typeface="+mn-cs"/>
              </a:rPr>
              <a:t>South Sweden</a:t>
            </a:r>
            <a:r>
              <a:rPr lang="en-GB" dirty="0" smtClean="0"/>
              <a:t> </a:t>
            </a:r>
            <a:r>
              <a:rPr lang="en-GB" sz="1200" b="0" i="0" u="none" strike="noStrike" kern="1200" dirty="0" smtClean="0">
                <a:solidFill>
                  <a:schemeClr val="tx1"/>
                </a:solidFill>
                <a:effectLst/>
                <a:latin typeface="+mn-lt"/>
                <a:ea typeface="+mn-ea"/>
                <a:cs typeface="+mn-cs"/>
              </a:rPr>
              <a:t>22</a:t>
            </a:r>
            <a:r>
              <a:rPr lang="en-GB" dirty="0" smtClean="0"/>
              <a:t> </a:t>
            </a:r>
            <a:r>
              <a:rPr lang="en-GB" sz="1200" b="0" i="0" u="none" strike="noStrike" kern="1200" dirty="0" smtClean="0">
                <a:solidFill>
                  <a:schemeClr val="tx1"/>
                </a:solidFill>
                <a:effectLst/>
                <a:latin typeface="+mn-lt"/>
                <a:ea typeface="+mn-ea"/>
                <a:cs typeface="+mn-cs"/>
              </a:rPr>
              <a:t>147.2915</a:t>
            </a:r>
            <a:r>
              <a:rPr lang="en-GB" dirty="0" smtClean="0"/>
              <a:t> </a:t>
            </a:r>
            <a:r>
              <a:rPr lang="en-GB" sz="1200" b="0" i="0" u="none" strike="noStrike" kern="1200" dirty="0" smtClean="0">
                <a:solidFill>
                  <a:schemeClr val="tx1"/>
                </a:solidFill>
                <a:effectLst/>
                <a:latin typeface="+mn-lt"/>
                <a:ea typeface="+mn-ea"/>
                <a:cs typeface="+mn-cs"/>
              </a:rPr>
              <a:t>-22.8547</a:t>
            </a:r>
            <a:r>
              <a:rPr lang="en-GB" dirty="0" smtClean="0"/>
              <a:t> </a:t>
            </a:r>
            <a:r>
              <a:rPr lang="en-GB" sz="1200" b="0" i="0" u="none" strike="noStrike" kern="1200" dirty="0" smtClean="0">
                <a:solidFill>
                  <a:schemeClr val="tx1"/>
                </a:solidFill>
                <a:effectLst/>
                <a:latin typeface="+mn-lt"/>
                <a:ea typeface="+mn-ea"/>
                <a:cs typeface="+mn-cs"/>
              </a:rPr>
              <a:t>37.3463</a:t>
            </a:r>
            <a:r>
              <a:rPr lang="en-GB" dirty="0" smtClean="0"/>
              <a:t> </a:t>
            </a:r>
          </a:p>
          <a:p>
            <a:r>
              <a:rPr lang="en-GB" sz="1200" b="0" i="0" u="none" strike="noStrike" kern="1200" dirty="0" smtClean="0">
                <a:solidFill>
                  <a:schemeClr val="tx1"/>
                </a:solidFill>
                <a:effectLst/>
                <a:latin typeface="+mn-lt"/>
                <a:ea typeface="+mn-ea"/>
                <a:cs typeface="+mn-cs"/>
              </a:rPr>
              <a:t>East Middle Sweden</a:t>
            </a:r>
            <a:r>
              <a:rPr lang="en-GB" dirty="0" smtClean="0"/>
              <a:t> </a:t>
            </a:r>
            <a:r>
              <a:rPr lang="en-GB" sz="1200" b="0" i="0" u="none" strike="noStrike" kern="1200" dirty="0" smtClean="0">
                <a:solidFill>
                  <a:schemeClr val="tx1"/>
                </a:solidFill>
                <a:effectLst/>
                <a:latin typeface="+mn-lt"/>
                <a:ea typeface="+mn-ea"/>
                <a:cs typeface="+mn-cs"/>
              </a:rPr>
              <a:t>12</a:t>
            </a:r>
            <a:r>
              <a:rPr lang="en-GB" dirty="0" smtClean="0"/>
              <a:t> </a:t>
            </a:r>
            <a:r>
              <a:rPr lang="en-GB" sz="1200" b="0" i="0" u="none" strike="noStrike" kern="1200" dirty="0" smtClean="0">
                <a:solidFill>
                  <a:schemeClr val="tx1"/>
                </a:solidFill>
                <a:effectLst/>
                <a:latin typeface="+mn-lt"/>
                <a:ea typeface="+mn-ea"/>
                <a:cs typeface="+mn-cs"/>
              </a:rPr>
              <a:t>109.9468</a:t>
            </a:r>
            <a:r>
              <a:rPr lang="en-GB" dirty="0" smtClean="0"/>
              <a:t> </a:t>
            </a:r>
            <a:r>
              <a:rPr lang="en-GB" sz="1200" b="0" i="0" u="none" strike="noStrike" kern="1200" dirty="0" smtClean="0">
                <a:solidFill>
                  <a:schemeClr val="tx1"/>
                </a:solidFill>
                <a:effectLst/>
                <a:latin typeface="+mn-lt"/>
                <a:ea typeface="+mn-ea"/>
                <a:cs typeface="+mn-cs"/>
              </a:rPr>
              <a:t>-33.8949</a:t>
            </a:r>
            <a:r>
              <a:rPr lang="en-GB" dirty="0" smtClean="0"/>
              <a:t> </a:t>
            </a:r>
            <a:r>
              <a:rPr lang="en-GB" sz="1200" b="0" i="0" u="none" strike="noStrike" kern="1200" dirty="0" smtClean="0">
                <a:solidFill>
                  <a:schemeClr val="tx1"/>
                </a:solidFill>
                <a:effectLst/>
                <a:latin typeface="+mn-lt"/>
                <a:ea typeface="+mn-ea"/>
                <a:cs typeface="+mn-cs"/>
              </a:rPr>
              <a:t>32.2491</a:t>
            </a:r>
            <a:r>
              <a:rPr lang="en-GB" dirty="0" smtClean="0"/>
              <a:t> </a:t>
            </a:r>
          </a:p>
          <a:p>
            <a:r>
              <a:rPr lang="en-GB" sz="1200" b="0" i="0" u="none" strike="noStrike" kern="1200" dirty="0" smtClean="0">
                <a:solidFill>
                  <a:schemeClr val="tx1"/>
                </a:solidFill>
                <a:effectLst/>
                <a:latin typeface="+mn-lt"/>
                <a:ea typeface="+mn-ea"/>
                <a:cs typeface="+mn-cs"/>
              </a:rPr>
              <a:t>North Middle Sweden</a:t>
            </a:r>
            <a:r>
              <a:rPr lang="en-GB" dirty="0" smtClean="0"/>
              <a:t> </a:t>
            </a:r>
            <a:r>
              <a:rPr lang="en-GB" sz="1200" b="0" i="0" u="none" strike="noStrike" kern="1200" dirty="0" smtClean="0">
                <a:solidFill>
                  <a:schemeClr val="tx1"/>
                </a:solidFill>
                <a:effectLst/>
                <a:latin typeface="+mn-lt"/>
                <a:ea typeface="+mn-ea"/>
                <a:cs typeface="+mn-cs"/>
              </a:rPr>
              <a:t>31</a:t>
            </a:r>
            <a:r>
              <a:rPr lang="en-GB" dirty="0" smtClean="0"/>
              <a:t> </a:t>
            </a:r>
            <a:r>
              <a:rPr lang="en-GB" sz="1200" b="0" i="0" u="none" strike="noStrike" kern="1200" dirty="0" smtClean="0">
                <a:solidFill>
                  <a:schemeClr val="tx1"/>
                </a:solidFill>
                <a:effectLst/>
                <a:latin typeface="+mn-lt"/>
                <a:ea typeface="+mn-ea"/>
                <a:cs typeface="+mn-cs"/>
              </a:rPr>
              <a:t>39.1125</a:t>
            </a:r>
            <a:r>
              <a:rPr lang="en-GB" dirty="0" smtClean="0"/>
              <a:t> </a:t>
            </a:r>
            <a:r>
              <a:rPr lang="en-GB" sz="1200" b="0" i="0" u="none" strike="noStrike" kern="1200" dirty="0" smtClean="0">
                <a:solidFill>
                  <a:schemeClr val="tx1"/>
                </a:solidFill>
                <a:effectLst/>
                <a:latin typeface="+mn-lt"/>
                <a:ea typeface="+mn-ea"/>
                <a:cs typeface="+mn-cs"/>
              </a:rPr>
              <a:t>-23.9196</a:t>
            </a:r>
            <a:r>
              <a:rPr lang="en-GB" dirty="0" smtClean="0"/>
              <a:t> </a:t>
            </a:r>
            <a:r>
              <a:rPr lang="en-GB" sz="1200" b="0" i="0" u="none" strike="noStrike" kern="1200" dirty="0" smtClean="0">
                <a:solidFill>
                  <a:schemeClr val="tx1"/>
                </a:solidFill>
                <a:effectLst/>
                <a:latin typeface="+mn-lt"/>
                <a:ea typeface="+mn-ea"/>
                <a:cs typeface="+mn-cs"/>
              </a:rPr>
              <a:t>12.91454</a:t>
            </a:r>
            <a:r>
              <a:rPr lang="en-GB" dirty="0" smtClean="0"/>
              <a:t> </a:t>
            </a:r>
          </a:p>
          <a:p>
            <a:r>
              <a:rPr lang="en-GB" sz="1200" b="0" i="0" u="none" strike="noStrike" kern="1200" dirty="0" smtClean="0">
                <a:solidFill>
                  <a:schemeClr val="tx1"/>
                </a:solidFill>
                <a:effectLst/>
                <a:latin typeface="+mn-lt"/>
                <a:ea typeface="+mn-ea"/>
                <a:cs typeface="+mn-cs"/>
              </a:rPr>
              <a:t>West Sweden</a:t>
            </a:r>
            <a:r>
              <a:rPr lang="en-GB" dirty="0" smtClean="0"/>
              <a:t> </a:t>
            </a:r>
            <a:r>
              <a:rPr lang="en-GB" sz="1200" b="0" i="0" u="none" strike="noStrike" kern="1200" dirty="0" smtClean="0">
                <a:solidFill>
                  <a:schemeClr val="tx1"/>
                </a:solidFill>
                <a:effectLst/>
                <a:latin typeface="+mn-lt"/>
                <a:ea typeface="+mn-ea"/>
                <a:cs typeface="+mn-cs"/>
              </a:rPr>
              <a:t>23</a:t>
            </a:r>
            <a:r>
              <a:rPr lang="en-GB" dirty="0" smtClean="0"/>
              <a:t> </a:t>
            </a:r>
            <a:r>
              <a:rPr lang="en-GB" sz="1200" b="0" i="0" u="none" strike="noStrike" kern="1200" dirty="0" smtClean="0">
                <a:solidFill>
                  <a:schemeClr val="tx1"/>
                </a:solidFill>
                <a:effectLst/>
                <a:latin typeface="+mn-lt"/>
                <a:ea typeface="+mn-ea"/>
                <a:cs typeface="+mn-cs"/>
              </a:rPr>
              <a:t>142.2118</a:t>
            </a:r>
            <a:r>
              <a:rPr lang="en-GB" dirty="0" smtClean="0"/>
              <a:t> </a:t>
            </a:r>
            <a:r>
              <a:rPr lang="en-GB" sz="1200" b="0" i="0" u="none" strike="noStrike" kern="1200" dirty="0" smtClean="0">
                <a:solidFill>
                  <a:schemeClr val="tx1"/>
                </a:solidFill>
                <a:effectLst/>
                <a:latin typeface="+mn-lt"/>
                <a:ea typeface="+mn-ea"/>
                <a:cs typeface="+mn-cs"/>
              </a:rPr>
              <a:t>-15.0718</a:t>
            </a:r>
            <a:r>
              <a:rPr lang="en-GB" dirty="0" smtClean="0"/>
              <a:t> </a:t>
            </a:r>
            <a:r>
              <a:rPr lang="en-GB" sz="1200" b="0" i="0" u="none" strike="noStrike" kern="1200" dirty="0" smtClean="0">
                <a:solidFill>
                  <a:schemeClr val="tx1"/>
                </a:solidFill>
                <a:effectLst/>
                <a:latin typeface="+mn-lt"/>
                <a:ea typeface="+mn-ea"/>
                <a:cs typeface="+mn-cs"/>
              </a:rPr>
              <a:t>68.1851</a:t>
            </a:r>
            <a:r>
              <a:rPr lang="en-GB" dirty="0" smtClean="0"/>
              <a:t> </a:t>
            </a:r>
          </a:p>
          <a:p>
            <a:r>
              <a:rPr lang="en-GB" sz="1200" b="0" i="0" u="none" strike="noStrike" kern="1200" dirty="0" smtClean="0">
                <a:solidFill>
                  <a:schemeClr val="tx1"/>
                </a:solidFill>
                <a:effectLst/>
                <a:latin typeface="+mn-lt"/>
                <a:ea typeface="+mn-ea"/>
                <a:cs typeface="+mn-cs"/>
              </a:rPr>
              <a:t>Sweden</a:t>
            </a:r>
            <a:r>
              <a:rPr lang="en-GB" dirty="0" smtClean="0"/>
              <a:t> </a:t>
            </a:r>
            <a:r>
              <a:rPr lang="en-GB" sz="1200" b="0" i="0" u="none" strike="noStrike" kern="1200" dirty="0" smtClean="0">
                <a:solidFill>
                  <a:schemeClr val="tx1"/>
                </a:solidFill>
                <a:effectLst/>
                <a:latin typeface="+mn-lt"/>
                <a:ea typeface="+mn-ea"/>
                <a:cs typeface="+mn-cs"/>
              </a:rPr>
              <a:t>1</a:t>
            </a:r>
            <a:r>
              <a:rPr lang="en-GB" dirty="0" smtClean="0"/>
              <a:t> </a:t>
            </a:r>
            <a:r>
              <a:rPr lang="en-GB" sz="1200" b="0" i="0" u="none" strike="noStrike" kern="1200" dirty="0" smtClean="0">
                <a:solidFill>
                  <a:schemeClr val="tx1"/>
                </a:solidFill>
                <a:effectLst/>
                <a:latin typeface="+mn-lt"/>
                <a:ea typeface="+mn-ea"/>
                <a:cs typeface="+mn-cs"/>
              </a:rPr>
              <a:t>772.2221</a:t>
            </a:r>
            <a:r>
              <a:rPr lang="en-GB" dirty="0" smtClean="0"/>
              <a:t> </a:t>
            </a:r>
            <a:r>
              <a:rPr lang="en-GB" sz="1200" b="0" i="0" u="none" strike="noStrike" kern="1200" dirty="0" smtClean="0">
                <a:solidFill>
                  <a:schemeClr val="tx1"/>
                </a:solidFill>
                <a:effectLst/>
                <a:latin typeface="+mn-lt"/>
                <a:ea typeface="+mn-ea"/>
                <a:cs typeface="+mn-cs"/>
              </a:rPr>
              <a:t>-147.243</a:t>
            </a:r>
            <a:r>
              <a:rPr lang="en-GB" dirty="0" smtClean="0"/>
              <a:t> </a:t>
            </a:r>
            <a:r>
              <a:rPr lang="en-GB" sz="1200" b="0" i="0" u="none" strike="noStrike" kern="1200" dirty="0" smtClean="0">
                <a:solidFill>
                  <a:schemeClr val="tx1"/>
                </a:solidFill>
                <a:effectLst/>
                <a:latin typeface="+mn-lt"/>
                <a:ea typeface="+mn-ea"/>
                <a:cs typeface="+mn-cs"/>
              </a:rPr>
              <a:t>262.5008</a:t>
            </a:r>
            <a:r>
              <a:rPr lang="en-GB" dirty="0" smtClean="0"/>
              <a:t> </a:t>
            </a:r>
          </a:p>
          <a:p>
            <a:r>
              <a:rPr lang="en-GB" sz="1200" b="0" i="0" u="none" strike="noStrike" kern="1200" dirty="0" smtClean="0">
                <a:solidFill>
                  <a:schemeClr val="tx1"/>
                </a:solidFill>
                <a:effectLst/>
                <a:latin typeface="+mn-lt"/>
                <a:ea typeface="+mn-ea"/>
                <a:cs typeface="+mn-cs"/>
              </a:rPr>
              <a:t>Central Norrland</a:t>
            </a:r>
            <a:r>
              <a:rPr lang="en-GB" dirty="0" smtClean="0"/>
              <a:t> </a:t>
            </a:r>
            <a:r>
              <a:rPr lang="en-GB" sz="1200" b="0" i="0" u="none" strike="noStrike" kern="1200" dirty="0" smtClean="0">
                <a:solidFill>
                  <a:schemeClr val="tx1"/>
                </a:solidFill>
                <a:effectLst/>
                <a:latin typeface="+mn-lt"/>
                <a:ea typeface="+mn-ea"/>
                <a:cs typeface="+mn-cs"/>
              </a:rPr>
              <a:t>32</a:t>
            </a:r>
            <a:r>
              <a:rPr lang="en-GB" dirty="0" smtClean="0"/>
              <a:t> </a:t>
            </a:r>
            <a:r>
              <a:rPr lang="en-GB" sz="1200" b="0" i="0" u="none" strike="noStrike" kern="1200" dirty="0" smtClean="0">
                <a:solidFill>
                  <a:schemeClr val="tx1"/>
                </a:solidFill>
                <a:effectLst/>
                <a:latin typeface="+mn-lt"/>
                <a:ea typeface="+mn-ea"/>
                <a:cs typeface="+mn-cs"/>
              </a:rPr>
              <a:t>23.28107</a:t>
            </a:r>
            <a:r>
              <a:rPr lang="en-GB" dirty="0" smtClean="0"/>
              <a:t> </a:t>
            </a:r>
            <a:r>
              <a:rPr lang="en-GB" sz="1200" b="0" i="0" u="none" strike="noStrike" kern="1200" dirty="0" smtClean="0">
                <a:solidFill>
                  <a:schemeClr val="tx1"/>
                </a:solidFill>
                <a:effectLst/>
                <a:latin typeface="+mn-lt"/>
                <a:ea typeface="+mn-ea"/>
                <a:cs typeface="+mn-cs"/>
              </a:rPr>
              <a:t>-7.14689</a:t>
            </a:r>
            <a:r>
              <a:rPr lang="en-GB" dirty="0" smtClean="0"/>
              <a:t> </a:t>
            </a:r>
            <a:r>
              <a:rPr lang="en-GB" sz="1200" b="0" i="0" u="none" strike="noStrike" kern="1200" dirty="0" smtClean="0">
                <a:solidFill>
                  <a:schemeClr val="tx1"/>
                </a:solidFill>
                <a:effectLst/>
                <a:latin typeface="+mn-lt"/>
                <a:ea typeface="+mn-ea"/>
                <a:cs typeface="+mn-cs"/>
              </a:rPr>
              <a:t>0.90649</a:t>
            </a:r>
            <a:r>
              <a:rPr lang="en-GB" dirty="0" smtClean="0"/>
              <a:t> </a:t>
            </a:r>
          </a:p>
          <a:p>
            <a:r>
              <a:rPr lang="en-GB" sz="1200" b="0" i="0" u="none" strike="noStrike" kern="1200" dirty="0" smtClean="0">
                <a:solidFill>
                  <a:schemeClr val="tx1"/>
                </a:solidFill>
                <a:effectLst/>
                <a:latin typeface="+mn-lt"/>
                <a:ea typeface="+mn-ea"/>
                <a:cs typeface="+mn-cs"/>
              </a:rPr>
              <a:t>Stockholm</a:t>
            </a:r>
            <a:r>
              <a:rPr lang="en-GB" dirty="0" smtClean="0"/>
              <a:t> </a:t>
            </a:r>
            <a:r>
              <a:rPr lang="en-GB" sz="1200" b="0" i="0" u="none" strike="noStrike" kern="1200" dirty="0" smtClean="0">
                <a:solidFill>
                  <a:schemeClr val="tx1"/>
                </a:solidFill>
                <a:effectLst/>
                <a:latin typeface="+mn-lt"/>
                <a:ea typeface="+mn-ea"/>
                <a:cs typeface="+mn-cs"/>
              </a:rPr>
              <a:t>11</a:t>
            </a:r>
            <a:r>
              <a:rPr lang="en-GB" dirty="0" smtClean="0"/>
              <a:t> </a:t>
            </a:r>
            <a:r>
              <a:rPr lang="en-GB" sz="1200" b="0" i="0" u="none" strike="noStrike" kern="1200" dirty="0" smtClean="0">
                <a:solidFill>
                  <a:schemeClr val="tx1"/>
                </a:solidFill>
                <a:effectLst/>
                <a:latin typeface="+mn-lt"/>
                <a:ea typeface="+mn-ea"/>
                <a:cs typeface="+mn-cs"/>
              </a:rPr>
              <a:t>214.1299</a:t>
            </a:r>
            <a:r>
              <a:rPr lang="en-GB" dirty="0" smtClean="0"/>
              <a:t> </a:t>
            </a:r>
            <a:r>
              <a:rPr lang="en-GB" sz="1200" b="0" i="0" u="none" strike="noStrike" kern="1200" dirty="0" smtClean="0">
                <a:solidFill>
                  <a:schemeClr val="tx1"/>
                </a:solidFill>
                <a:effectLst/>
                <a:latin typeface="+mn-lt"/>
                <a:ea typeface="+mn-ea"/>
                <a:cs typeface="+mn-cs"/>
              </a:rPr>
              <a:t>-10.3442</a:t>
            </a:r>
            <a:r>
              <a:rPr lang="en-GB" dirty="0" smtClean="0"/>
              <a:t> </a:t>
            </a:r>
            <a:r>
              <a:rPr lang="en-GB" sz="1200" b="0" i="0" u="none" strike="noStrike" kern="1200" dirty="0" smtClean="0">
                <a:solidFill>
                  <a:schemeClr val="tx1"/>
                </a:solidFill>
                <a:effectLst/>
                <a:latin typeface="+mn-lt"/>
                <a:ea typeface="+mn-ea"/>
                <a:cs typeface="+mn-cs"/>
              </a:rPr>
              <a:t>84.8853</a:t>
            </a:r>
            <a:r>
              <a:rPr lang="en-GB" dirty="0" smtClean="0"/>
              <a:t> </a:t>
            </a:r>
          </a:p>
          <a:p>
            <a:r>
              <a:rPr lang="en-GB" sz="1200" b="0" i="0" u="none" strike="noStrike" kern="1200" dirty="0" smtClean="0">
                <a:solidFill>
                  <a:schemeClr val="tx1"/>
                </a:solidFill>
                <a:effectLst/>
                <a:latin typeface="+mn-lt"/>
                <a:ea typeface="+mn-ea"/>
                <a:cs typeface="+mn-cs"/>
              </a:rPr>
              <a:t>Upper Norrland</a:t>
            </a:r>
            <a:r>
              <a:rPr lang="en-GB" dirty="0" smtClean="0"/>
              <a:t> </a:t>
            </a:r>
            <a:r>
              <a:rPr lang="en-GB" sz="1200" b="0" i="0" u="none" strike="noStrike" kern="1200" dirty="0" smtClean="0">
                <a:solidFill>
                  <a:schemeClr val="tx1"/>
                </a:solidFill>
                <a:effectLst/>
                <a:latin typeface="+mn-lt"/>
                <a:ea typeface="+mn-ea"/>
                <a:cs typeface="+mn-cs"/>
              </a:rPr>
              <a:t>33</a:t>
            </a:r>
            <a:r>
              <a:rPr lang="en-GB" dirty="0" smtClean="0"/>
              <a:t> </a:t>
            </a:r>
            <a:r>
              <a:rPr lang="en-GB" sz="1200" b="0" i="0" u="none" strike="noStrike" kern="1200" dirty="0" smtClean="0">
                <a:solidFill>
                  <a:schemeClr val="tx1"/>
                </a:solidFill>
                <a:effectLst/>
                <a:latin typeface="+mn-lt"/>
                <a:ea typeface="+mn-ea"/>
                <a:cs typeface="+mn-cs"/>
              </a:rPr>
              <a:t>31.28212</a:t>
            </a:r>
            <a:r>
              <a:rPr lang="en-GB" dirty="0" smtClean="0"/>
              <a:t> </a:t>
            </a:r>
            <a:r>
              <a:rPr lang="en-GB" sz="1200" b="0" i="0" u="none" strike="noStrike" kern="1200" dirty="0" smtClean="0">
                <a:solidFill>
                  <a:schemeClr val="tx1"/>
                </a:solidFill>
                <a:effectLst/>
                <a:latin typeface="+mn-lt"/>
                <a:ea typeface="+mn-ea"/>
                <a:cs typeface="+mn-cs"/>
              </a:rPr>
              <a:t>-4.79575</a:t>
            </a:r>
            <a:r>
              <a:rPr lang="en-GB" dirty="0" smtClean="0"/>
              <a:t> </a:t>
            </a:r>
            <a:r>
              <a:rPr lang="en-GB" sz="1200" b="0" i="0" u="none" strike="noStrike" kern="1200" dirty="0" smtClean="0">
                <a:solidFill>
                  <a:schemeClr val="tx1"/>
                </a:solidFill>
                <a:effectLst/>
                <a:latin typeface="+mn-lt"/>
                <a:ea typeface="+mn-ea"/>
                <a:cs typeface="+mn-cs"/>
              </a:rPr>
              <a:t>7.61496</a:t>
            </a:r>
            <a:r>
              <a:rPr lang="en-GB" dirty="0" smtClean="0"/>
              <a:t> </a:t>
            </a:r>
            <a:endParaRPr lang="en-GB" dirty="0"/>
          </a:p>
        </p:txBody>
      </p:sp>
      <p:sp>
        <p:nvSpPr>
          <p:cNvPr id="4" name="Slide Number Placeholder 3"/>
          <p:cNvSpPr>
            <a:spLocks noGrp="1"/>
          </p:cNvSpPr>
          <p:nvPr>
            <p:ph type="sldNum" sz="quarter" idx="10"/>
          </p:nvPr>
        </p:nvSpPr>
        <p:spPr/>
        <p:txBody>
          <a:bodyPr/>
          <a:lstStyle/>
          <a:p>
            <a:fld id="{FB274470-C94D-4517-A271-7A9209682370}" type="slidenum">
              <a:rPr lang="en-GB" smtClean="0"/>
              <a:t>11</a:t>
            </a:fld>
            <a:endParaRPr lang="en-GB" dirty="0"/>
          </a:p>
        </p:txBody>
      </p:sp>
    </p:spTree>
    <p:extLst>
      <p:ext uri="{BB962C8B-B14F-4D97-AF65-F5344CB8AC3E}">
        <p14:creationId xmlns:p14="http://schemas.microsoft.com/office/powerpoint/2010/main" val="290823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Widening gaps in productivity, jobs and skills</a:t>
            </a:r>
          </a:p>
          <a:p>
            <a:r>
              <a:rPr lang="en-GB" dirty="0" smtClean="0"/>
              <a:t>Entrenched low-skills equilibriums </a:t>
            </a:r>
          </a:p>
          <a:p>
            <a:r>
              <a:rPr lang="en-GB" dirty="0" smtClean="0"/>
              <a:t>Places growing unequal </a:t>
            </a:r>
          </a:p>
          <a:p>
            <a:pPr marL="0" indent="0">
              <a:buNone/>
            </a:pPr>
            <a:r>
              <a:rPr lang="en-GB" dirty="0" smtClean="0"/>
              <a:t>…. Fuelling the geography of discontent</a:t>
            </a:r>
          </a:p>
          <a:p>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12</a:t>
            </a:fld>
            <a:endParaRPr lang="en-GB"/>
          </a:p>
        </p:txBody>
      </p:sp>
    </p:spTree>
    <p:extLst>
      <p:ext uri="{BB962C8B-B14F-4D97-AF65-F5344CB8AC3E}">
        <p14:creationId xmlns:p14="http://schemas.microsoft.com/office/powerpoint/2010/main" val="360199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bg2">
                    <a:lumMod val="10000"/>
                  </a:schemeClr>
                </a:solidFill>
                <a:effectLst/>
                <a:latin typeface="+mn-lt"/>
                <a:ea typeface="+mn-ea"/>
                <a:cs typeface="+mn-cs"/>
              </a:rPr>
              <a:t>When we </a:t>
            </a:r>
            <a:r>
              <a:rPr lang="en-GB" sz="1400" b="1" u="sng" kern="1200" dirty="0" smtClean="0">
                <a:solidFill>
                  <a:schemeClr val="bg2">
                    <a:lumMod val="10000"/>
                  </a:schemeClr>
                </a:solidFill>
                <a:effectLst/>
                <a:latin typeface="+mn-lt"/>
                <a:ea typeface="+mn-ea"/>
                <a:cs typeface="+mn-cs"/>
              </a:rPr>
              <a:t>go sub-national</a:t>
            </a:r>
            <a:r>
              <a:rPr lang="en-GB" sz="1400" kern="1200" dirty="0" smtClean="0">
                <a:solidFill>
                  <a:schemeClr val="bg2">
                    <a:lumMod val="10000"/>
                  </a:schemeClr>
                </a:solidFill>
                <a:effectLst/>
                <a:latin typeface="+mn-lt"/>
                <a:ea typeface="+mn-ea"/>
                <a:cs typeface="+mn-cs"/>
              </a:rPr>
              <a:t>,</a:t>
            </a:r>
            <a:r>
              <a:rPr lang="en-GB" sz="1400" kern="1200" baseline="0" dirty="0" smtClean="0">
                <a:solidFill>
                  <a:schemeClr val="bg2">
                    <a:lumMod val="10000"/>
                  </a:schemeClr>
                </a:solidFill>
                <a:effectLst/>
                <a:latin typeface="+mn-lt"/>
                <a:ea typeface="+mn-ea"/>
                <a:cs typeface="+mn-cs"/>
              </a:rPr>
              <a:t> we observe that some regions have been better at creating jobs than others.</a:t>
            </a:r>
          </a:p>
          <a:p>
            <a:endParaRPr lang="en-GB" sz="1400" kern="1200" baseline="0" dirty="0" smtClean="0">
              <a:solidFill>
                <a:schemeClr val="bg2">
                  <a:lumMod val="10000"/>
                </a:schemeClr>
              </a:solidFill>
              <a:effectLst/>
              <a:latin typeface="+mn-lt"/>
              <a:ea typeface="+mn-ea"/>
              <a:cs typeface="+mn-cs"/>
            </a:endParaRPr>
          </a:p>
          <a:p>
            <a:r>
              <a:rPr lang="en-GB" sz="1400" kern="1200" baseline="0" dirty="0" smtClean="0">
                <a:solidFill>
                  <a:schemeClr val="bg2">
                    <a:lumMod val="10000"/>
                  </a:schemeClr>
                </a:solidFill>
                <a:effectLst/>
                <a:latin typeface="+mn-lt"/>
                <a:ea typeface="+mn-ea"/>
                <a:cs typeface="+mn-cs"/>
              </a:rPr>
              <a:t>For instance, the growth of the </a:t>
            </a:r>
            <a:r>
              <a:rPr lang="en-GB" sz="1400" b="1" kern="1200" baseline="0" dirty="0" smtClean="0">
                <a:solidFill>
                  <a:schemeClr val="bg2">
                    <a:lumMod val="10000"/>
                  </a:schemeClr>
                </a:solidFill>
                <a:effectLst/>
                <a:latin typeface="+mn-lt"/>
                <a:ea typeface="+mn-ea"/>
                <a:cs typeface="+mn-cs"/>
              </a:rPr>
              <a:t>employment rate </a:t>
            </a:r>
            <a:r>
              <a:rPr lang="en-GB" sz="1400" kern="1200" baseline="0" dirty="0" smtClean="0">
                <a:solidFill>
                  <a:schemeClr val="bg2">
                    <a:lumMod val="10000"/>
                  </a:schemeClr>
                </a:solidFill>
                <a:effectLst/>
                <a:latin typeface="+mn-lt"/>
                <a:ea typeface="+mn-ea"/>
                <a:cs typeface="+mn-cs"/>
              </a:rPr>
              <a:t>varies almost 4 percentage points across regions within the same country.</a:t>
            </a:r>
          </a:p>
          <a:p>
            <a:endParaRPr lang="en-GB" sz="1400" kern="1200" dirty="0" smtClean="0">
              <a:solidFill>
                <a:schemeClr val="bg2">
                  <a:lumMod val="1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smtClean="0">
                <a:solidFill>
                  <a:schemeClr val="bg2">
                    <a:lumMod val="10000"/>
                  </a:schemeClr>
                </a:solidFill>
                <a:sym typeface="Wingdings" panose="05000000000000000000" pitchFamily="2" charset="2"/>
              </a:rPr>
              <a:t>Capital regions, typically highly urbanised, </a:t>
            </a:r>
            <a:r>
              <a:rPr lang="en-GB" sz="1400" u="sng" baseline="0" dirty="0" smtClean="0">
                <a:solidFill>
                  <a:schemeClr val="bg2">
                    <a:lumMod val="10000"/>
                  </a:schemeClr>
                </a:solidFill>
                <a:sym typeface="Wingdings" panose="05000000000000000000" pitchFamily="2" charset="2"/>
              </a:rPr>
              <a:t>tend to be more successful </a:t>
            </a:r>
            <a:r>
              <a:rPr lang="en-GB" sz="1400" baseline="0" dirty="0" smtClean="0">
                <a:solidFill>
                  <a:schemeClr val="bg2">
                    <a:lumMod val="10000"/>
                  </a:schemeClr>
                </a:solidFill>
                <a:sym typeface="Wingdings" panose="05000000000000000000" pitchFamily="2" charset="2"/>
              </a:rPr>
              <a:t>– attracting </a:t>
            </a:r>
            <a:r>
              <a:rPr lang="en-GB" sz="1400" baseline="0" dirty="0" smtClean="0">
                <a:solidFill>
                  <a:schemeClr val="bg2">
                    <a:lumMod val="10000"/>
                  </a:schemeClr>
                </a:solidFill>
              </a:rPr>
              <a:t>firms and workers more than elsewhere.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aseline="0" dirty="0" smtClean="0">
              <a:solidFill>
                <a:schemeClr val="bg2">
                  <a:lumMod val="10000"/>
                </a:schemeClr>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smtClean="0">
                <a:solidFill>
                  <a:schemeClr val="bg2">
                    <a:lumMod val="10000"/>
                  </a:schemeClr>
                </a:solidFill>
                <a:sym typeface="Wingdings" panose="05000000000000000000" pitchFamily="2" charset="2"/>
              </a:rPr>
              <a:t>The chart on the screen shows that 15 out of 27 OECD countries had more than </a:t>
            </a:r>
            <a:r>
              <a:rPr lang="en-GB" sz="1400" u="sng" baseline="0" dirty="0" smtClean="0">
                <a:solidFill>
                  <a:schemeClr val="bg2">
                    <a:lumMod val="10000"/>
                  </a:schemeClr>
                </a:solidFill>
                <a:sym typeface="Wingdings" panose="05000000000000000000" pitchFamily="2" charset="2"/>
              </a:rPr>
              <a:t>30% of net employment </a:t>
            </a:r>
            <a:r>
              <a:rPr lang="en-GB" sz="1400" baseline="0" dirty="0" smtClean="0">
                <a:solidFill>
                  <a:schemeClr val="bg2">
                    <a:lumMod val="10000"/>
                  </a:schemeClr>
                </a:solidFill>
                <a:sym typeface="Wingdings" panose="05000000000000000000" pitchFamily="2" charset="2"/>
              </a:rPr>
              <a:t>generated in their capital region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i="1" baseline="0" dirty="0" smtClean="0">
              <a:solidFill>
                <a:schemeClr val="bg2">
                  <a:lumMod val="10000"/>
                </a:schemeClr>
              </a:solidFill>
              <a:sym typeface="Wingdings" panose="05000000000000000000" pitchFamily="2" charset="2"/>
            </a:endParaRPr>
          </a:p>
          <a:p>
            <a:endParaRPr lang="en-GB" i="1" baseline="0" dirty="0" smtClean="0">
              <a:solidFill>
                <a:schemeClr val="bg2">
                  <a:lumMod val="10000"/>
                </a:schemeClr>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13</a:t>
            </a:fld>
            <a:endParaRPr lang="en-GB" dirty="0"/>
          </a:p>
        </p:txBody>
      </p:sp>
    </p:spTree>
    <p:extLst>
      <p:ext uri="{BB962C8B-B14F-4D97-AF65-F5344CB8AC3E}">
        <p14:creationId xmlns:p14="http://schemas.microsoft.com/office/powerpoint/2010/main" val="57825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14</a:t>
            </a:fld>
            <a:endParaRPr lang="en-US"/>
          </a:p>
        </p:txBody>
      </p:sp>
    </p:spTree>
    <p:extLst>
      <p:ext uri="{BB962C8B-B14F-4D97-AF65-F5344CB8AC3E}">
        <p14:creationId xmlns:p14="http://schemas.microsoft.com/office/powerpoint/2010/main" val="95081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Local leaders can be “champions” forging connections between employers, young people and training providers to encourage participation and completion in apprenticeship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Mayors, regional development </a:t>
            </a:r>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 and other local level government representatives are important actors in reaching out to employers to promote awareness on the benefits of investments in apprenticeship and assist employers (especially SMEs) in navigating the administrative processes to participate as well as the government supports available.</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Building “spaces” or networks for employers to provide advice is central. Collaboration is often </a:t>
            </a:r>
            <a:r>
              <a:rPr lang="en-US" sz="1200" b="0" i="0" u="none" strike="noStrike" kern="1200" baseline="0" dirty="0" err="1" smtClean="0">
                <a:solidFill>
                  <a:schemeClr val="tx1"/>
                </a:solidFill>
                <a:latin typeface="+mn-lt"/>
                <a:ea typeface="+mn-ea"/>
                <a:cs typeface="+mn-cs"/>
              </a:rPr>
              <a:t>formalised</a:t>
            </a:r>
            <a:r>
              <a:rPr lang="en-US" sz="1200" b="0" i="0" u="none" strike="noStrike" kern="1200" baseline="0" dirty="0" smtClean="0">
                <a:solidFill>
                  <a:schemeClr val="tx1"/>
                </a:solidFill>
                <a:latin typeface="+mn-lt"/>
                <a:ea typeface="+mn-ea"/>
                <a:cs typeface="+mn-cs"/>
              </a:rPr>
              <a:t> in countries with a long tradition of apprenticeship training. For example, as noted in the case study from Germany, representatives from groups of employers, including the German Chambers of Industry and Commerce, actively collaborate with trade unions and government actors in the process of developing national training regulations that enable apprentices to move between federal states. However, collaboration can also arise organically through local efforts to promote skills development. For example, the case studies from New Zealand and the United States highlight the role of local leaders, including those from civil society, in building organic and </a:t>
            </a:r>
            <a:r>
              <a:rPr lang="en-GB" sz="1200" b="0" i="0" u="none" strike="noStrike" kern="1200" baseline="0" dirty="0" smtClean="0">
                <a:solidFill>
                  <a:schemeClr val="tx1"/>
                </a:solidFill>
                <a:latin typeface="+mn-lt"/>
                <a:ea typeface="+mn-ea"/>
                <a:cs typeface="+mn-cs"/>
              </a:rPr>
              <a:t>community-driven skills development mechanisms.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By virtue of their size, SMEs will require more assistance to provide apprenticeship placements. </a:t>
            </a:r>
            <a:r>
              <a:rPr lang="en-US" sz="1200" b="0" i="0" u="none" strike="noStrike" kern="1200" baseline="0" dirty="0" err="1" smtClean="0">
                <a:solidFill>
                  <a:schemeClr val="tx1"/>
                </a:solidFill>
                <a:latin typeface="+mn-lt"/>
                <a:ea typeface="+mn-ea"/>
                <a:cs typeface="+mn-cs"/>
              </a:rPr>
              <a:t>Specialised</a:t>
            </a:r>
            <a:r>
              <a:rPr lang="en-US" sz="1200" b="0" i="0" u="none" strike="noStrike" kern="1200" baseline="0" dirty="0" smtClean="0">
                <a:solidFill>
                  <a:schemeClr val="tx1"/>
                </a:solidFill>
                <a:latin typeface="+mn-lt"/>
                <a:ea typeface="+mn-ea"/>
                <a:cs typeface="+mn-cs"/>
              </a:rPr>
              <a:t> incentive mechanisms, including tax exemptions, subsidies, the provision of networks or custom placement assistance, can help to improve SME </a:t>
            </a:r>
            <a:r>
              <a:rPr lang="en-GB" sz="1200" b="0" i="0" u="none" strike="noStrike" kern="1200" baseline="0" dirty="0" smtClean="0">
                <a:solidFill>
                  <a:schemeClr val="tx1"/>
                </a:solidFill>
                <a:latin typeface="+mn-lt"/>
                <a:ea typeface="+mn-ea"/>
                <a:cs typeface="+mn-cs"/>
              </a:rPr>
              <a:t>participation in apprenticeship programmes.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Flexibility can be incorporated into vocational education and training systems in a variety of ways. For example, incorporating modular components into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can take into account past work experience and can enable movement between conventional academic and vocational pathways for young people. This can address perceptions of “lock-in” and path dependency, where young people choose not to pursue vocational pathways because of a lack of transferability to other learning pathways. Providing options for apprentices, such as intensive courses or part-time arrangements, can provide flexibility for young people and can also better fulfil the demand for employers with more variable or seasonal demand.</a:t>
            </a:r>
            <a:endParaRPr lang="en-GB" b="1"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15</a:t>
            </a:fld>
            <a:endParaRPr lang="en-US"/>
          </a:p>
        </p:txBody>
      </p:sp>
    </p:spTree>
    <p:extLst>
      <p:ext uri="{BB962C8B-B14F-4D97-AF65-F5344CB8AC3E}">
        <p14:creationId xmlns:p14="http://schemas.microsoft.com/office/powerpoint/2010/main" val="91002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811213"/>
            <a:ext cx="5408613" cy="4056062"/>
          </a:xfrm>
        </p:spPr>
      </p:sp>
      <p:sp>
        <p:nvSpPr>
          <p:cNvPr id="4" name="Slide Number Placeholder 3"/>
          <p:cNvSpPr>
            <a:spLocks noGrp="1"/>
          </p:cNvSpPr>
          <p:nvPr>
            <p:ph type="sldNum" sz="quarter" idx="10"/>
          </p:nvPr>
        </p:nvSpPr>
        <p:spPr/>
        <p:txBody>
          <a:bodyPr/>
          <a:lstStyle/>
          <a:p>
            <a:fld id="{D12D4DBC-D328-4EBE-B540-BDDC0D822F5D}" type="slidenum">
              <a:rPr lang="en-US" smtClean="0"/>
              <a:pPr/>
              <a:t>16</a:t>
            </a:fld>
            <a:endParaRPr lang="en-US" dirty="0"/>
          </a:p>
        </p:txBody>
      </p:sp>
      <p:sp>
        <p:nvSpPr>
          <p:cNvPr id="6" name="Notes Placeholder 5"/>
          <p:cNvSpPr>
            <a:spLocks noGrp="1"/>
          </p:cNvSpPr>
          <p:nvPr>
            <p:ph type="body" sz="quarter" idx="11"/>
          </p:nvPr>
        </p:nvSpPr>
        <p:spPr>
          <a:xfrm>
            <a:off x="447038" y="5093870"/>
            <a:ext cx="6002468" cy="5168374"/>
          </a:xfrm>
        </p:spPr>
        <p:txBody>
          <a:bodyPr>
            <a:noAutofit/>
          </a:bodyPr>
          <a:lstStyle/>
          <a:p>
            <a:r>
              <a:rPr lang="en-GB" sz="1400" dirty="0">
                <a:latin typeface="Arial" panose="020B0604020202020204" pitchFamily="34" charset="0"/>
                <a:cs typeface="Arial" panose="020B0604020202020204" pitchFamily="34" charset="0"/>
              </a:rPr>
              <a:t>Furthermore, there are concerns that </a:t>
            </a:r>
            <a:r>
              <a:rPr lang="en-GB" sz="1400" b="1" dirty="0">
                <a:latin typeface="Arial" panose="020B0604020202020204" pitchFamily="34" charset="0"/>
                <a:cs typeface="Arial" panose="020B0604020202020204" pitchFamily="34" charset="0"/>
              </a:rPr>
              <a:t>financing for adult learning is not reaching the groups who could benefit most </a:t>
            </a:r>
            <a:r>
              <a:rPr lang="en-GB" sz="1400" dirty="0">
                <a:latin typeface="Arial" panose="020B0604020202020204" pitchFamily="34" charset="0"/>
                <a:cs typeface="Arial" panose="020B0604020202020204" pitchFamily="34" charset="0"/>
              </a:rPr>
              <a:t>(low-skilled people, older workers, immigrants,…). For example, low-educated and older adults are under-represented in applying for career guidance and training vouchers, and as this graph shows, low-educated adults are also less likely to benefit from employer-provided training.</a:t>
            </a:r>
          </a:p>
        </p:txBody>
      </p:sp>
    </p:spTree>
    <p:extLst>
      <p:ext uri="{BB962C8B-B14F-4D97-AF65-F5344CB8AC3E}">
        <p14:creationId xmlns:p14="http://schemas.microsoft.com/office/powerpoint/2010/main" val="608339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noProof="0" dirty="0" smtClean="0">
                <a:solidFill>
                  <a:schemeClr val="tx1"/>
                </a:solidFill>
                <a:effectLst/>
                <a:latin typeface="+mn-lt"/>
                <a:ea typeface="+mn-ea"/>
                <a:cs typeface="+mn-cs"/>
              </a:rPr>
              <a:t>Local</a:t>
            </a:r>
            <a:r>
              <a:rPr lang="en-GB" sz="1400" b="0" kern="1200" baseline="0" noProof="0" dirty="0" smtClean="0">
                <a:solidFill>
                  <a:schemeClr val="tx1"/>
                </a:solidFill>
                <a:effectLst/>
                <a:latin typeface="+mn-lt"/>
                <a:ea typeface="+mn-ea"/>
                <a:cs typeface="+mn-cs"/>
              </a:rPr>
              <a:t> </a:t>
            </a:r>
            <a:r>
              <a:rPr lang="en-GB" sz="1400" b="0" kern="1200" baseline="0" noProof="0" dirty="0">
                <a:solidFill>
                  <a:schemeClr val="tx1"/>
                </a:solidFill>
                <a:effectLst/>
                <a:latin typeface="+mn-lt"/>
                <a:ea typeface="+mn-ea"/>
                <a:cs typeface="+mn-cs"/>
              </a:rPr>
              <a:t>leaders are at the forefront of ensuring that communities benefit from the new opportunities that are likely to emerge from automation and digitalisation. The following checklist can help you think more critically about new local strategies to prepare your community for the future.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kern="1200" baseline="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dirty="0"/>
              <a:t>Understanding</a:t>
            </a:r>
            <a:r>
              <a:rPr lang="en-GB" sz="1400" b="1" kern="1200" baseline="0" noProof="0" dirty="0">
                <a:solidFill>
                  <a:schemeClr val="tx1"/>
                </a:solidFill>
                <a:effectLst/>
                <a:latin typeface="+mn-lt"/>
                <a:ea typeface="+mn-ea"/>
                <a:cs typeface="+mn-cs"/>
              </a:rPr>
              <a:t> the </a:t>
            </a:r>
            <a:r>
              <a:rPr lang="en-GB" sz="1400" b="1" dirty="0"/>
              <a:t>local </a:t>
            </a:r>
            <a:r>
              <a:rPr lang="en-GB" sz="1400" b="1" kern="1200" baseline="0" noProof="0" dirty="0">
                <a:solidFill>
                  <a:schemeClr val="tx1"/>
                </a:solidFill>
                <a:effectLst/>
                <a:latin typeface="+mn-lt"/>
                <a:ea typeface="+mn-ea"/>
                <a:cs typeface="+mn-cs"/>
              </a:rPr>
              <a:t>labour market</a:t>
            </a:r>
            <a:r>
              <a:rPr lang="en-GB" sz="1400" b="0" kern="1200" baseline="0" noProof="0" dirty="0">
                <a:solidFill>
                  <a:schemeClr val="tx1"/>
                </a:solidFill>
                <a:effectLst/>
                <a:latin typeface="+mn-lt"/>
                <a:ea typeface="+mn-ea"/>
                <a:cs typeface="+mn-cs"/>
              </a:rPr>
              <a:t>: Gathering evidence about skills and jobs can help stakeholders understand who is hiring and what job opportunities exist in your region</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kern="1200" noProof="0" dirty="0">
                <a:solidFill>
                  <a:schemeClr val="tx1"/>
                </a:solidFill>
                <a:effectLst/>
                <a:latin typeface="+mn-lt"/>
                <a:ea typeface="+mn-ea"/>
                <a:cs typeface="+mn-cs"/>
              </a:rPr>
              <a:t>Promote programmes for </a:t>
            </a:r>
            <a:r>
              <a:rPr lang="en-GB" sz="1400" b="1" kern="1200" noProof="0" dirty="0">
                <a:solidFill>
                  <a:schemeClr val="tx1"/>
                </a:solidFill>
                <a:effectLst/>
                <a:latin typeface="+mn-lt"/>
                <a:ea typeface="+mn-ea"/>
                <a:cs typeface="+mn-cs"/>
              </a:rPr>
              <a:t>lifelong learning: </a:t>
            </a:r>
            <a:r>
              <a:rPr lang="en-GB" sz="1400" b="0" kern="1200" noProof="0" dirty="0">
                <a:solidFill>
                  <a:schemeClr val="tx1"/>
                </a:solidFill>
                <a:effectLst/>
                <a:latin typeface="+mn-lt"/>
                <a:ea typeface="+mn-ea"/>
                <a:cs typeface="+mn-cs"/>
              </a:rPr>
              <a:t>Skills</a:t>
            </a:r>
            <a:r>
              <a:rPr lang="en-GB" sz="1400" b="0" kern="1200" baseline="0" noProof="0" dirty="0">
                <a:solidFill>
                  <a:schemeClr val="tx1"/>
                </a:solidFill>
                <a:effectLst/>
                <a:latin typeface="+mn-lt"/>
                <a:ea typeface="+mn-ea"/>
                <a:cs typeface="+mn-cs"/>
              </a:rPr>
              <a:t> are a key route out of poverty. Look for opportunities to increase participation in apprenticeship programmes, which combine both on and off the job training working directly with employers</a:t>
            </a:r>
            <a:endParaRPr lang="en-GB" sz="1400" b="1"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b="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b="0" kern="1200" noProof="0" dirty="0">
                <a:solidFill>
                  <a:schemeClr val="tx1"/>
                </a:solidFill>
                <a:effectLst/>
                <a:latin typeface="+mn-lt"/>
                <a:ea typeface="+mn-ea"/>
                <a:cs typeface="+mn-cs"/>
              </a:rPr>
              <a:t>Develop</a:t>
            </a:r>
            <a:r>
              <a:rPr lang="en-GB" sz="1400" b="0" kern="1200" baseline="0" noProof="0" dirty="0">
                <a:solidFill>
                  <a:schemeClr val="tx1"/>
                </a:solidFill>
                <a:effectLst/>
                <a:latin typeface="+mn-lt"/>
                <a:ea typeface="+mn-ea"/>
                <a:cs typeface="+mn-cs"/>
              </a:rPr>
              <a:t> </a:t>
            </a:r>
            <a:r>
              <a:rPr lang="en-GB" sz="1400" b="1" kern="1200" baseline="0" noProof="0" dirty="0">
                <a:solidFill>
                  <a:schemeClr val="tx1"/>
                </a:solidFill>
                <a:effectLst/>
                <a:latin typeface="+mn-lt"/>
                <a:ea typeface="+mn-ea"/>
                <a:cs typeface="+mn-cs"/>
              </a:rPr>
              <a:t>employment</a:t>
            </a:r>
            <a:r>
              <a:rPr lang="en-GB" sz="1400" b="1" kern="1200" noProof="0" dirty="0">
                <a:solidFill>
                  <a:schemeClr val="tx1"/>
                </a:solidFill>
                <a:effectLst/>
                <a:latin typeface="+mn-lt"/>
                <a:ea typeface="+mn-ea"/>
                <a:cs typeface="+mn-cs"/>
              </a:rPr>
              <a:t> and adjustment programmes</a:t>
            </a:r>
            <a:r>
              <a:rPr lang="en-GB" sz="1400" kern="1200" noProof="0" dirty="0">
                <a:solidFill>
                  <a:schemeClr val="tx1"/>
                </a:solidFill>
                <a:effectLst/>
                <a:latin typeface="+mn-lt"/>
                <a:ea typeface="+mn-ea"/>
                <a:cs typeface="+mn-cs"/>
              </a:rPr>
              <a:t> to help those workers who have been displaced by changing skills needs into a new job quickly. This includes robust career counselling and coaching to help people</a:t>
            </a:r>
            <a:r>
              <a:rPr lang="en-GB" sz="1400" kern="1200" baseline="0" noProof="0" dirty="0">
                <a:solidFill>
                  <a:schemeClr val="tx1"/>
                </a:solidFill>
                <a:effectLst/>
                <a:latin typeface="+mn-lt"/>
                <a:ea typeface="+mn-ea"/>
                <a:cs typeface="+mn-cs"/>
              </a:rPr>
              <a:t> define their new career aspirations.</a:t>
            </a: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kern="1200" noProof="0" dirty="0">
                <a:solidFill>
                  <a:schemeClr val="tx1"/>
                </a:solidFill>
                <a:effectLst/>
                <a:latin typeface="+mn-lt"/>
                <a:ea typeface="+mn-ea"/>
                <a:cs typeface="+mn-cs"/>
              </a:rPr>
              <a:t>Leverage </a:t>
            </a:r>
            <a:r>
              <a:rPr lang="en-GB" sz="1400" b="1" kern="1200" noProof="0" dirty="0">
                <a:solidFill>
                  <a:schemeClr val="tx1"/>
                </a:solidFill>
                <a:effectLst/>
                <a:latin typeface="+mn-lt"/>
                <a:ea typeface="+mn-ea"/>
                <a:cs typeface="+mn-cs"/>
              </a:rPr>
              <a:t>social innovation</a:t>
            </a:r>
            <a:r>
              <a:rPr lang="en-GB" sz="1400" kern="1200" noProof="0" dirty="0">
                <a:solidFill>
                  <a:schemeClr val="tx1"/>
                </a:solidFill>
                <a:effectLst/>
                <a:latin typeface="+mn-lt"/>
                <a:ea typeface="+mn-ea"/>
                <a:cs typeface="+mn-cs"/>
              </a:rPr>
              <a:t>: Social economy organisations</a:t>
            </a:r>
            <a:r>
              <a:rPr lang="en-GB" sz="1400" kern="1200" baseline="0" noProof="0" dirty="0">
                <a:solidFill>
                  <a:schemeClr val="tx1"/>
                </a:solidFill>
                <a:effectLst/>
                <a:latin typeface="+mn-lt"/>
                <a:ea typeface="+mn-ea"/>
                <a:cs typeface="+mn-cs"/>
              </a:rPr>
              <a:t> can produce new jobs while also producing goods and services that create </a:t>
            </a:r>
            <a:r>
              <a:rPr lang="en-GB" sz="1400" dirty="0"/>
              <a:t>positive </a:t>
            </a:r>
            <a:r>
              <a:rPr lang="en-GB" sz="1400" kern="1200" baseline="0" noProof="0" dirty="0">
                <a:solidFill>
                  <a:schemeClr val="tx1"/>
                </a:solidFill>
                <a:effectLst/>
                <a:latin typeface="+mn-lt"/>
                <a:ea typeface="+mn-ea"/>
                <a:cs typeface="+mn-cs"/>
              </a:rPr>
              <a:t>social, economic, and/or environmental impacts.</a:t>
            </a: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kern="1200" noProof="0" dirty="0">
                <a:solidFill>
                  <a:schemeClr val="tx1"/>
                </a:solidFill>
                <a:effectLst/>
                <a:latin typeface="+mn-lt"/>
                <a:ea typeface="+mn-ea"/>
                <a:cs typeface="+mn-cs"/>
              </a:rPr>
              <a:t>Create</a:t>
            </a:r>
            <a:r>
              <a:rPr lang="en-GB" sz="1400" kern="1200" baseline="0" noProof="0" dirty="0">
                <a:solidFill>
                  <a:schemeClr val="tx1"/>
                </a:solidFill>
                <a:effectLst/>
                <a:latin typeface="+mn-lt"/>
                <a:ea typeface="+mn-ea"/>
                <a:cs typeface="+mn-cs"/>
              </a:rPr>
              <a:t> new jobs through </a:t>
            </a:r>
            <a:r>
              <a:rPr lang="en-GB" sz="1400" b="1" kern="1200" baseline="0" noProof="0" dirty="0">
                <a:solidFill>
                  <a:schemeClr val="tx1"/>
                </a:solidFill>
                <a:effectLst/>
                <a:latin typeface="+mn-lt"/>
                <a:ea typeface="+mn-ea"/>
                <a:cs typeface="+mn-cs"/>
              </a:rPr>
              <a:t>e</a:t>
            </a:r>
            <a:r>
              <a:rPr lang="en-GB" sz="1400" b="1" kern="1200" noProof="0" dirty="0">
                <a:solidFill>
                  <a:schemeClr val="tx1"/>
                </a:solidFill>
                <a:effectLst/>
                <a:latin typeface="+mn-lt"/>
                <a:ea typeface="+mn-ea"/>
                <a:cs typeface="+mn-cs"/>
              </a:rPr>
              <a:t>ntrepreneurship</a:t>
            </a:r>
            <a:r>
              <a:rPr lang="en-GB" sz="1400" b="1" kern="1200" baseline="0" noProof="0" dirty="0">
                <a:solidFill>
                  <a:schemeClr val="tx1"/>
                </a:solidFill>
                <a:effectLst/>
                <a:latin typeface="+mn-lt"/>
                <a:ea typeface="+mn-ea"/>
                <a:cs typeface="+mn-cs"/>
              </a:rPr>
              <a:t> and SME development</a:t>
            </a:r>
            <a:r>
              <a:rPr lang="en-GB" sz="1400" kern="1200" baseline="0" noProof="0" dirty="0">
                <a:solidFill>
                  <a:schemeClr val="tx1"/>
                </a:solidFill>
                <a:effectLst/>
                <a:latin typeface="+mn-lt"/>
                <a:ea typeface="+mn-ea"/>
                <a:cs typeface="+mn-cs"/>
              </a:rPr>
              <a:t>: SMEs are a key source of jobs within any community and require customised support to nurture their growth potential.</a:t>
            </a:r>
            <a:r>
              <a:rPr lang="en-GB" sz="1400" dirty="0"/>
              <a:t> Clustering small firms together can help to define their needs and better link them to workforce training opportunities. </a:t>
            </a:r>
            <a:r>
              <a:rPr lang="en-GB" sz="1400" kern="1200" baseline="0" noProof="0" dirty="0">
                <a:solidFill>
                  <a:schemeClr val="tx1"/>
                </a:solidFill>
                <a:effectLst/>
                <a:latin typeface="+mn-lt"/>
                <a:ea typeface="+mn-ea"/>
                <a:cs typeface="+mn-cs"/>
              </a:rPr>
              <a:t>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kern="1200" baseline="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400" kern="1200" baseline="0" noProof="0" dirty="0">
                <a:solidFill>
                  <a:schemeClr val="tx1"/>
                </a:solidFill>
                <a:effectLst/>
                <a:latin typeface="+mn-lt"/>
                <a:ea typeface="+mn-ea"/>
                <a:cs typeface="+mn-cs"/>
              </a:rPr>
              <a:t>Build </a:t>
            </a:r>
            <a:r>
              <a:rPr lang="en-GB" sz="1400" b="1" kern="1200" baseline="0" noProof="0" dirty="0">
                <a:solidFill>
                  <a:schemeClr val="tx1"/>
                </a:solidFill>
                <a:effectLst/>
                <a:latin typeface="+mn-lt"/>
                <a:ea typeface="+mn-ea"/>
                <a:cs typeface="+mn-cs"/>
              </a:rPr>
              <a:t>stronger local partnerships</a:t>
            </a:r>
            <a:r>
              <a:rPr lang="en-GB" sz="1400" kern="1200" baseline="0" noProof="0" dirty="0">
                <a:solidFill>
                  <a:schemeClr val="tx1"/>
                </a:solidFill>
                <a:effectLst/>
                <a:latin typeface="+mn-lt"/>
                <a:ea typeface="+mn-ea"/>
                <a:cs typeface="+mn-cs"/>
              </a:rPr>
              <a:t>: More can be accomplished when a broad range of partners work together towards a common goal. Workforce development agencies, community colleges, employers, and others all have a role to play in building better economic and social outcomes. </a:t>
            </a:r>
            <a:endParaRPr lang="en-GB" sz="1400" kern="1200" noProof="0" dirty="0">
              <a:solidFill>
                <a:schemeClr val="tx1"/>
              </a:solidFill>
              <a:effectLst/>
              <a:latin typeface="+mn-lt"/>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400" b="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17</a:t>
            </a:fld>
            <a:endParaRPr lang="en-GB" dirty="0"/>
          </a:p>
        </p:txBody>
      </p:sp>
    </p:spTree>
    <p:extLst>
      <p:ext uri="{BB962C8B-B14F-4D97-AF65-F5344CB8AC3E}">
        <p14:creationId xmlns:p14="http://schemas.microsoft.com/office/powerpoint/2010/main" val="21209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GB" u="sng" dirty="0" smtClean="0"/>
              <a:t>In the</a:t>
            </a:r>
            <a:r>
              <a:rPr lang="en-GB" u="sng" baseline="0" dirty="0" smtClean="0"/>
              <a:t> UK</a:t>
            </a:r>
            <a:r>
              <a:rPr lang="en-GB" baseline="0" dirty="0" smtClean="0"/>
              <a:t>, </a:t>
            </a:r>
            <a:r>
              <a:rPr lang="en-US" sz="1200" b="0" i="0" kern="1200" dirty="0" smtClean="0">
                <a:solidFill>
                  <a:schemeClr val="tx1"/>
                </a:solidFill>
                <a:effectLst/>
                <a:latin typeface="+mn-lt"/>
                <a:ea typeface="+mn-ea"/>
                <a:cs typeface="+mn-cs"/>
              </a:rPr>
              <a:t>Local industrial strategies are established</a:t>
            </a:r>
            <a:r>
              <a:rPr lang="en-US" sz="1200" b="0" i="0" kern="1200" baseline="0" dirty="0" smtClean="0">
                <a:solidFill>
                  <a:schemeClr val="tx1"/>
                </a:solidFill>
                <a:effectLst/>
                <a:latin typeface="+mn-lt"/>
                <a:ea typeface="+mn-ea"/>
                <a:cs typeface="+mn-cs"/>
              </a:rPr>
              <a:t> as part of the </a:t>
            </a:r>
            <a:r>
              <a:rPr lang="en-US" sz="1200" b="0" i="0" kern="1200" dirty="0" smtClean="0">
                <a:solidFill>
                  <a:schemeClr val="tx1"/>
                </a:solidFill>
                <a:effectLst/>
                <a:latin typeface="+mn-lt"/>
                <a:ea typeface="+mn-ea"/>
                <a:cs typeface="+mn-cs"/>
              </a:rPr>
              <a:t>national Industrial Strategy. They will identify local strengths and challenges, future opportunities and the action needed to boost productivity, earning power and competitiveness. Mayors will lead on local industrial strategies in combined authorities and will be supported by Local Enterprise Partnerships. As part of implementation of this strategy, the government will work with Mayoral Combined Authorities and Local Enterprise Partnerships across all areas of England to establish Skills Advisory Panels. These will enable mayors and Local Enterprise Partnerships to support employers, education providers and local government in identifying current and future local skills needs shaping the provision and funding of post-16 education and training and careers guidance.</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dirty="0" smtClean="0"/>
              <a:t> </a:t>
            </a:r>
            <a:r>
              <a:rPr lang="en-GB" u="sng" dirty="0" smtClean="0"/>
              <a:t>In Australia</a:t>
            </a:r>
            <a:r>
              <a:rPr lang="en-GB" dirty="0" smtClean="0"/>
              <a:t>,</a:t>
            </a:r>
            <a:r>
              <a:rPr lang="en-GB" baseline="0" dirty="0" smtClean="0"/>
              <a:t> </a:t>
            </a:r>
            <a:r>
              <a:rPr lang="en-US" sz="1200" b="0" i="0" kern="1200" dirty="0" smtClean="0">
                <a:solidFill>
                  <a:schemeClr val="tx1"/>
                </a:solidFill>
                <a:effectLst/>
                <a:latin typeface="+mn-lt"/>
                <a:ea typeface="+mn-ea"/>
                <a:cs typeface="+mn-cs"/>
              </a:rPr>
              <a:t>A renewed focus on apprenticeships and traineeships will boost the number of people who choose and succeed in this pathway and help address skills shortages across Australia. An estimated $1.5 billion will be available from the Government for the SAF between 2017–18 to 2021–22. With matched funding from states and territories, the SAF will grow the number of apprentices and trainees to support Australia’s future productivity, jobs and growth. Six states have signed the Agreement: New South Wales, South Australia, Western Australia, Tasmania, Australian Capital Territory and Northern Territory.</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dirty="0" smtClean="0">
                <a:solidFill>
                  <a:schemeClr val="tx1"/>
                </a:solidFill>
                <a:effectLst/>
                <a:latin typeface="+mn-lt"/>
                <a:ea typeface="+mn-ea"/>
                <a:cs typeface="+mn-cs"/>
              </a:rPr>
              <a:t>In Ireland</a:t>
            </a:r>
            <a:r>
              <a:rPr lang="en-US" sz="1200" b="0" i="0" kern="1200" dirty="0" smtClean="0">
                <a:solidFill>
                  <a:schemeClr val="tx1"/>
                </a:solidFill>
                <a:effectLst/>
                <a:latin typeface="+mn-lt"/>
                <a:ea typeface="+mn-ea"/>
                <a:cs typeface="+mn-cs"/>
              </a:rPr>
              <a:t>, There are 16 Education and Training Boards, which are statutory authorities which have responsibility for education and training, youth work and a range of other statutory functions. ETBs manage and operate second-level schools, further education colleges, multi-faith community national schools and a range of adult and further education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delivering education and training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dirty="0" smtClean="0">
                <a:solidFill>
                  <a:schemeClr val="tx1"/>
                </a:solidFill>
                <a:effectLst/>
                <a:latin typeface="+mn-lt"/>
                <a:ea typeface="+mn-ea"/>
                <a:cs typeface="+mn-cs"/>
              </a:rPr>
              <a:t>In the United</a:t>
            </a:r>
            <a:r>
              <a:rPr lang="en-US" sz="1200" b="0" i="0" u="sng" kern="1200" baseline="0" dirty="0" smtClean="0">
                <a:solidFill>
                  <a:schemeClr val="tx1"/>
                </a:solidFill>
                <a:effectLst/>
                <a:latin typeface="+mn-lt"/>
                <a:ea typeface="+mn-ea"/>
                <a:cs typeface="+mn-cs"/>
              </a:rPr>
              <a:t> States</a:t>
            </a:r>
            <a:r>
              <a:rPr lang="en-US" sz="1200" b="0" i="0" kern="1200" baseline="0" dirty="0" smtClean="0">
                <a:solidFill>
                  <a:schemeClr val="tx1"/>
                </a:solidFill>
                <a:effectLst/>
                <a:latin typeface="+mn-lt"/>
                <a:ea typeface="+mn-ea"/>
                <a:cs typeface="+mn-cs"/>
              </a:rPr>
              <a:t>, </a:t>
            </a:r>
            <a:r>
              <a:rPr lang="en-US" dirty="0" smtClean="0"/>
              <a:t>Workforce Investment Boards (WIBs) are established for every state and local area in the US and its territories. The main objective is to create strong local partnerships between business and the community that create systemic responses to each community’s economic development and workforce needs. The goal of the partnerships is to enhance the skill sets and earning potential of citizens, including those who are unemployed or who have special needs and provide employers with skilled workers. </a:t>
            </a:r>
            <a:endParaRPr lang="en-GB" dirty="0"/>
          </a:p>
        </p:txBody>
      </p:sp>
      <p:sp>
        <p:nvSpPr>
          <p:cNvPr id="4" name="Slide Number Placeholder 3"/>
          <p:cNvSpPr>
            <a:spLocks noGrp="1"/>
          </p:cNvSpPr>
          <p:nvPr>
            <p:ph type="sldNum" sz="quarter" idx="10"/>
          </p:nvPr>
        </p:nvSpPr>
        <p:spPr/>
        <p:txBody>
          <a:bodyPr/>
          <a:lstStyle/>
          <a:p>
            <a:fld id="{BDCEE924-D11F-45B9-BD8D-9E76D510D526}" type="slidenum">
              <a:rPr lang="en-GB" smtClean="0"/>
              <a:t>18</a:t>
            </a:fld>
            <a:endParaRPr lang="en-GB"/>
          </a:p>
        </p:txBody>
      </p:sp>
    </p:spTree>
    <p:extLst>
      <p:ext uri="{BB962C8B-B14F-4D97-AF65-F5344CB8AC3E}">
        <p14:creationId xmlns:p14="http://schemas.microsoft.com/office/powerpoint/2010/main" val="164638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811213"/>
            <a:ext cx="5408613" cy="4056062"/>
          </a:xfrm>
        </p:spPr>
      </p:sp>
      <p:sp>
        <p:nvSpPr>
          <p:cNvPr id="3" name="Notes Placeholder 2"/>
          <p:cNvSpPr>
            <a:spLocks noGrp="1"/>
          </p:cNvSpPr>
          <p:nvPr>
            <p:ph type="body" idx="1"/>
          </p:nvPr>
        </p:nvSpPr>
        <p:spPr>
          <a:xfrm>
            <a:off x="447038" y="5136758"/>
            <a:ext cx="5859551" cy="4866394"/>
          </a:xfrm>
        </p:spPr>
        <p:txBody>
          <a:bodyPr>
            <a:normAutofit/>
          </a:bodyPr>
          <a:lstStyle/>
          <a:p>
            <a:endParaRPr lang="en-GB" sz="1400" dirty="0"/>
          </a:p>
          <a:p>
            <a:endParaRPr lang="en-GB" sz="1400" dirty="0"/>
          </a:p>
        </p:txBody>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19</a:t>
            </a:fld>
            <a:endParaRPr lang="en-US" dirty="0"/>
          </a:p>
        </p:txBody>
      </p:sp>
    </p:spTree>
    <p:extLst>
      <p:ext uri="{BB962C8B-B14F-4D97-AF65-F5344CB8AC3E}">
        <p14:creationId xmlns:p14="http://schemas.microsoft.com/office/powerpoint/2010/main" val="2662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D49764-5920-4D2A-9B32-080548964D62}" type="slidenum">
              <a:rPr lang="en-GB" smtClean="0"/>
              <a:t>3</a:t>
            </a:fld>
            <a:endParaRPr lang="en-GB"/>
          </a:p>
        </p:txBody>
      </p:sp>
    </p:spTree>
    <p:extLst>
      <p:ext uri="{BB962C8B-B14F-4D97-AF65-F5344CB8AC3E}">
        <p14:creationId xmlns:p14="http://schemas.microsoft.com/office/powerpoint/2010/main" val="326048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n-GB" sz="1400" noProof="0" dirty="0" smtClean="0"/>
              <a:t>As they deal with persistent unemployment, policymakers must confront at least </a:t>
            </a:r>
            <a:r>
              <a:rPr lang="en-GB" sz="1400" b="1" u="sng" noProof="0" dirty="0" smtClean="0"/>
              <a:t>three medium and long-term structural forces </a:t>
            </a:r>
            <a:r>
              <a:rPr lang="en-GB" sz="1400" noProof="0" dirty="0" smtClean="0"/>
              <a:t>– or </a:t>
            </a:r>
            <a:r>
              <a:rPr lang="en-GB" sz="1400" b="1" noProof="0" dirty="0" smtClean="0"/>
              <a:t>mega trends </a:t>
            </a:r>
            <a:r>
              <a:rPr lang="en-GB" sz="1400" noProof="0" dirty="0" smtClean="0"/>
              <a:t>– that are shaping the world of work more than ever: </a:t>
            </a:r>
          </a:p>
          <a:p>
            <a:pPr marL="171450" lvl="0" indent="-171450" algn="just">
              <a:buFont typeface="Arial" panose="020B0604020202020204" pitchFamily="34" charset="0"/>
              <a:buChar char="•"/>
            </a:pPr>
            <a:endParaRPr lang="en-GB" sz="1400" noProof="0" dirty="0" smtClean="0"/>
          </a:p>
          <a:p>
            <a:pPr marL="628650" lvl="1" indent="-171450" algn="just">
              <a:buFont typeface="Arial" panose="020B0604020202020204" pitchFamily="34" charset="0"/>
              <a:buChar char="•"/>
            </a:pPr>
            <a:r>
              <a:rPr lang="en-GB" sz="1400" noProof="0" dirty="0" smtClean="0"/>
              <a:t>Demographic change</a:t>
            </a:r>
          </a:p>
          <a:p>
            <a:pPr marL="628650" lvl="1" indent="-171450" algn="just">
              <a:buFont typeface="Arial" panose="020B0604020202020204" pitchFamily="34" charset="0"/>
              <a:buChar char="•"/>
            </a:pPr>
            <a:r>
              <a:rPr lang="en-GB" sz="1400" noProof="0" dirty="0" smtClean="0"/>
              <a:t>Globalisation and </a:t>
            </a:r>
          </a:p>
          <a:p>
            <a:pPr marL="628650" lvl="1" indent="-171450" algn="just">
              <a:buFont typeface="Arial" panose="020B0604020202020204" pitchFamily="34" charset="0"/>
              <a:buChar char="•"/>
            </a:pPr>
            <a:r>
              <a:rPr lang="en-GB" sz="1400" noProof="0" dirty="0" smtClean="0"/>
              <a:t>Technology, especially the digital revolution.</a:t>
            </a:r>
          </a:p>
          <a:p>
            <a:pPr marL="171450" lvl="0"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GB" sz="1400" kern="1200" noProof="0" dirty="0" smtClean="0">
                <a:solidFill>
                  <a:schemeClr val="tx1"/>
                </a:solidFill>
                <a:effectLst/>
                <a:latin typeface="+mn-lt"/>
                <a:ea typeface="+mn-ea"/>
                <a:cs typeface="+mn-cs"/>
              </a:rPr>
              <a:t>OECD work has shown that popular perception tends</a:t>
            </a:r>
            <a:r>
              <a:rPr lang="en-GB" sz="1400" kern="1200" baseline="0" noProof="0" dirty="0" smtClean="0">
                <a:solidFill>
                  <a:schemeClr val="tx1"/>
                </a:solidFill>
                <a:effectLst/>
                <a:latin typeface="+mn-lt"/>
                <a:ea typeface="+mn-ea"/>
                <a:cs typeface="+mn-cs"/>
              </a:rPr>
              <a:t> to </a:t>
            </a:r>
            <a:r>
              <a:rPr lang="en-GB" sz="1400" b="1" kern="1200" baseline="0" noProof="0" dirty="0" smtClean="0">
                <a:solidFill>
                  <a:schemeClr val="tx1"/>
                </a:solidFill>
                <a:effectLst/>
                <a:latin typeface="+mn-lt"/>
                <a:ea typeface="+mn-ea"/>
                <a:cs typeface="+mn-cs"/>
              </a:rPr>
              <a:t>exaggerate the impact of trade and globalisation on jobs and inequalities</a:t>
            </a:r>
            <a:r>
              <a:rPr lang="en-GB" sz="1400" kern="1200" baseline="0" noProof="0" dirty="0" smtClean="0">
                <a:solidFill>
                  <a:schemeClr val="tx1"/>
                </a:solidFill>
                <a:effectLst/>
                <a:latin typeface="+mn-lt"/>
                <a:ea typeface="+mn-ea"/>
                <a:cs typeface="+mn-cs"/>
              </a:rPr>
              <a:t>. </a:t>
            </a:r>
          </a:p>
          <a:p>
            <a:pPr marL="171450" lvl="0" indent="-171450" algn="just">
              <a:buFont typeface="Arial" panose="020B0604020202020204" pitchFamily="34" charset="0"/>
              <a:buChar char="•"/>
            </a:pPr>
            <a:endParaRPr lang="en-GB" sz="1400" kern="1200" baseline="0" noProof="0" dirty="0" smtClean="0">
              <a:solidFill>
                <a:schemeClr val="tx1"/>
              </a:solidFill>
              <a:effectLst/>
              <a:latin typeface="+mn-lt"/>
              <a:ea typeface="+mn-ea"/>
              <a:cs typeface="+mn-cs"/>
            </a:endParaRPr>
          </a:p>
          <a:p>
            <a:pPr marL="628650" lvl="1" indent="-171450" algn="just">
              <a:buFont typeface="Arial" panose="020B0604020202020204" pitchFamily="34" charset="0"/>
              <a:buChar char="•"/>
            </a:pPr>
            <a:r>
              <a:rPr lang="en-GB" sz="1400" kern="1200" baseline="0" noProof="0" dirty="0" smtClean="0">
                <a:solidFill>
                  <a:schemeClr val="tx1"/>
                </a:solidFill>
                <a:effectLst/>
                <a:latin typeface="+mn-lt"/>
                <a:ea typeface="+mn-ea"/>
                <a:cs typeface="+mn-cs"/>
              </a:rPr>
              <a:t>Evidence suggests that it is </a:t>
            </a:r>
            <a:r>
              <a:rPr lang="en-GB" sz="1400" b="1" kern="1200" baseline="0" noProof="0" dirty="0" smtClean="0">
                <a:solidFill>
                  <a:schemeClr val="tx1"/>
                </a:solidFill>
                <a:effectLst/>
                <a:latin typeface="+mn-lt"/>
                <a:ea typeface="+mn-ea"/>
                <a:cs typeface="+mn-cs"/>
              </a:rPr>
              <a:t>technological change </a:t>
            </a:r>
            <a:r>
              <a:rPr lang="en-GB" sz="1400" kern="1200" baseline="0" noProof="0" dirty="0" smtClean="0">
                <a:solidFill>
                  <a:schemeClr val="tx1"/>
                </a:solidFill>
                <a:effectLst/>
                <a:latin typeface="+mn-lt"/>
                <a:ea typeface="+mn-ea"/>
                <a:cs typeface="+mn-cs"/>
              </a:rPr>
              <a:t>that certainly played a major role in increasing labour market polarisation, whereas the impact of deepening GVCs is difficult to detect and probably not so high.</a:t>
            </a:r>
          </a:p>
          <a:p>
            <a:pPr marL="171450" lvl="0"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GB" sz="1400" kern="1200" baseline="0" noProof="0" dirty="0" smtClean="0">
                <a:solidFill>
                  <a:schemeClr val="tx1"/>
                </a:solidFill>
                <a:effectLst/>
                <a:latin typeface="+mn-lt"/>
                <a:ea typeface="+mn-ea"/>
                <a:cs typeface="+mn-cs"/>
              </a:rPr>
              <a:t>Digitalisation </a:t>
            </a:r>
            <a:r>
              <a:rPr lang="en-GB" sz="1400" kern="1200" noProof="0" dirty="0" smtClean="0">
                <a:solidFill>
                  <a:schemeClr val="tx1"/>
                </a:solidFill>
                <a:effectLst/>
                <a:latin typeface="+mn-lt"/>
                <a:ea typeface="+mn-ea"/>
                <a:cs typeface="+mn-cs"/>
              </a:rPr>
              <a:t>offer many new and exciting </a:t>
            </a:r>
            <a:r>
              <a:rPr lang="en-GB" sz="1400" b="1" kern="1200" noProof="0" dirty="0" smtClean="0">
                <a:solidFill>
                  <a:schemeClr val="tx1"/>
                </a:solidFill>
                <a:effectLst/>
                <a:latin typeface="+mn-lt"/>
                <a:ea typeface="+mn-ea"/>
                <a:cs typeface="+mn-cs"/>
              </a:rPr>
              <a:t>opportunities</a:t>
            </a:r>
            <a:r>
              <a:rPr lang="en-GB" sz="1400" b="0" kern="1200" baseline="0" noProof="0" dirty="0" smtClean="0">
                <a:solidFill>
                  <a:schemeClr val="tx1"/>
                </a:solidFill>
                <a:effectLst/>
                <a:latin typeface="+mn-lt"/>
                <a:ea typeface="+mn-ea"/>
                <a:cs typeface="+mn-cs"/>
              </a:rPr>
              <a:t> :</a:t>
            </a:r>
          </a:p>
          <a:p>
            <a:pPr marL="171450" lvl="0"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628650" lvl="1" indent="-171450" algn="just">
              <a:buFont typeface="Arial" panose="020B0604020202020204" pitchFamily="34" charset="0"/>
              <a:buChar char="•"/>
            </a:pPr>
            <a:r>
              <a:rPr lang="en-GB" sz="1400" kern="1200" noProof="0" dirty="0" smtClean="0">
                <a:solidFill>
                  <a:schemeClr val="tx1"/>
                </a:solidFill>
                <a:effectLst/>
                <a:latin typeface="+mn-lt"/>
                <a:ea typeface="+mn-ea"/>
                <a:cs typeface="+mn-cs"/>
              </a:rPr>
              <a:t>New technologies open new markets and create more productive jobs. </a:t>
            </a:r>
          </a:p>
          <a:p>
            <a:pPr marL="628650" lvl="1"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628650" lvl="1" indent="-171450" algn="just">
              <a:buFont typeface="Arial" panose="020B0604020202020204" pitchFamily="34" charset="0"/>
              <a:buChar char="•"/>
            </a:pPr>
            <a:r>
              <a:rPr lang="en-GB" sz="1400" kern="1200" noProof="0" dirty="0" smtClean="0">
                <a:solidFill>
                  <a:schemeClr val="tx1"/>
                </a:solidFill>
                <a:effectLst/>
                <a:latin typeface="+mn-lt"/>
                <a:ea typeface="+mn-ea"/>
                <a:cs typeface="+mn-cs"/>
              </a:rPr>
              <a:t>Digitalisation is already providing people with increased autonomy in how they work, when they work, and even where they work. </a:t>
            </a:r>
          </a:p>
          <a:p>
            <a:pPr marL="171450" lvl="0"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GB" sz="1400" kern="1200" noProof="0" dirty="0" smtClean="0">
                <a:solidFill>
                  <a:schemeClr val="tx1"/>
                </a:solidFill>
                <a:effectLst/>
                <a:latin typeface="+mn-lt"/>
                <a:ea typeface="+mn-ea"/>
                <a:cs typeface="+mn-cs"/>
              </a:rPr>
              <a:t>But digitalisation also poses important </a:t>
            </a:r>
            <a:r>
              <a:rPr lang="en-GB" sz="1400" b="1" kern="1200" noProof="0" dirty="0" smtClean="0">
                <a:solidFill>
                  <a:schemeClr val="tx1"/>
                </a:solidFill>
                <a:effectLst/>
                <a:latin typeface="+mn-lt"/>
                <a:ea typeface="+mn-ea"/>
                <a:cs typeface="+mn-cs"/>
              </a:rPr>
              <a:t>challenges</a:t>
            </a:r>
            <a:r>
              <a:rPr lang="en-GB" sz="1400" b="0" kern="1200" baseline="0" noProof="0" dirty="0" smtClean="0">
                <a:solidFill>
                  <a:schemeClr val="tx1"/>
                </a:solidFill>
                <a:effectLst/>
                <a:latin typeface="+mn-lt"/>
                <a:ea typeface="+mn-ea"/>
                <a:cs typeface="+mn-cs"/>
              </a:rPr>
              <a:t> :</a:t>
            </a:r>
          </a:p>
          <a:p>
            <a:pPr marL="171450" lvl="0"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628650" lvl="1" indent="-171450" algn="just">
              <a:buFont typeface="Arial" panose="020B0604020202020204" pitchFamily="34" charset="0"/>
              <a:buChar char="•"/>
            </a:pPr>
            <a:r>
              <a:rPr lang="en-GB" sz="1400" kern="1200" noProof="0" dirty="0" smtClean="0">
                <a:solidFill>
                  <a:schemeClr val="tx1"/>
                </a:solidFill>
                <a:effectLst/>
                <a:latin typeface="+mn-lt"/>
                <a:ea typeface="+mn-ea"/>
                <a:cs typeface="+mn-cs"/>
              </a:rPr>
              <a:t>There are a significant proportion of jobs that will be restructured or may disappear altogether. </a:t>
            </a:r>
          </a:p>
          <a:p>
            <a:pPr marL="628650" lvl="1"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628650" lvl="1" indent="-171450" algn="just">
              <a:buFont typeface="Arial" panose="020B0604020202020204" pitchFamily="34" charset="0"/>
              <a:buChar char="•"/>
            </a:pPr>
            <a:r>
              <a:rPr lang="en-GB" sz="1400" dirty="0" smtClean="0"/>
              <a:t>As digital technologies enable the production of more goods and services with less labour, they also expose some workers to the risk of unemployment or lower wages. </a:t>
            </a:r>
          </a:p>
          <a:p>
            <a:pPr marL="628650" lvl="1" indent="-171450" algn="just">
              <a:buFont typeface="Arial" panose="020B0604020202020204" pitchFamily="34" charset="0"/>
              <a:buChar char="•"/>
            </a:pPr>
            <a:endParaRPr lang="en-GB" sz="1400" dirty="0" smtClean="0"/>
          </a:p>
          <a:p>
            <a:pPr marL="628650" lvl="1" indent="-171450" algn="just">
              <a:buFont typeface="Arial" panose="020B0604020202020204" pitchFamily="34" charset="0"/>
              <a:buChar char="•"/>
            </a:pPr>
            <a:r>
              <a:rPr lang="en-GB" sz="1400" dirty="0" smtClean="0"/>
              <a:t>They also enable changes in the organisation of work, with implications for the capability of existing policies and programmes to ensure labour market inclusion, job quality and skills development</a:t>
            </a:r>
            <a:endParaRPr lang="en-GB" sz="1400" u="sng" kern="1200" noProof="0" dirty="0" smtClean="0">
              <a:solidFill>
                <a:srgbClr val="FF0000"/>
              </a:solidFill>
              <a:effectLst/>
              <a:latin typeface="+mn-lt"/>
              <a:ea typeface="+mn-ea"/>
              <a:cs typeface="+mn-cs"/>
            </a:endParaRPr>
          </a:p>
          <a:p>
            <a:pPr marL="628650" lvl="1" indent="-171450" algn="just">
              <a:buFont typeface="Arial" panose="020B0604020202020204" pitchFamily="34" charset="0"/>
              <a:buChar char="•"/>
            </a:pPr>
            <a:endParaRPr lang="en-GB" sz="1400" kern="1200" noProof="0" dirty="0" smtClean="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Governments, businesses, and social partners need to address these </a:t>
            </a:r>
            <a:r>
              <a:rPr lang="en-GB" sz="1400" b="1" dirty="0" smtClean="0"/>
              <a:t>new economic and labour market challenges</a:t>
            </a:r>
            <a:r>
              <a:rPr lang="en-GB" sz="1400" dirty="0" smtClean="0"/>
              <a:t>.</a:t>
            </a:r>
            <a:r>
              <a:rPr lang="en-GB" sz="1400" baseline="0" dirty="0" smtClean="0"/>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aseline="0" dirty="0" smtClean="0"/>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They should also improve their ability to </a:t>
            </a:r>
            <a:r>
              <a:rPr lang="en-GB" sz="1400" b="1" dirty="0" smtClean="0"/>
              <a:t>detect emerging labour market trends; </a:t>
            </a:r>
            <a:r>
              <a:rPr lang="en-GB" sz="1400" dirty="0" smtClean="0"/>
              <a:t>and</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smtClean="0"/>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They should explore ways of developing existing labour market programmes and safety nets so as to ensure </a:t>
            </a:r>
            <a:r>
              <a:rPr lang="en-GB" sz="1400" b="1" dirty="0" smtClean="0"/>
              <a:t>inclusive growth</a:t>
            </a:r>
            <a:r>
              <a:rPr lang="en-GB" sz="1400" dirty="0" smtClean="0"/>
              <a:t> and </a:t>
            </a:r>
            <a:r>
              <a:rPr lang="en-GB" sz="1400" b="1" dirty="0" smtClean="0"/>
              <a:t>job quality </a:t>
            </a:r>
            <a:r>
              <a:rPr lang="en-GB" sz="1400" dirty="0" smtClean="0"/>
              <a:t>in the new work organisation enabled by the digital economy.</a:t>
            </a:r>
            <a:endParaRPr lang="en-GB" sz="1400" baseline="0" dirty="0" smtClean="0"/>
          </a:p>
          <a:p>
            <a:pPr marL="171450" lvl="0" indent="-171450" algn="just">
              <a:buFont typeface="Arial" panose="020B0604020202020204" pitchFamily="34" charset="0"/>
              <a:buChar char="•"/>
            </a:pPr>
            <a:endParaRPr lang="en-GB" sz="1400" u="none" noProof="0" dirty="0"/>
          </a:p>
        </p:txBody>
      </p:sp>
      <p:sp>
        <p:nvSpPr>
          <p:cNvPr id="4" name="Slide Number Placeholder 3"/>
          <p:cNvSpPr>
            <a:spLocks noGrp="1"/>
          </p:cNvSpPr>
          <p:nvPr>
            <p:ph type="sldNum" sz="quarter" idx="10"/>
          </p:nvPr>
        </p:nvSpPr>
        <p:spPr/>
        <p:txBody>
          <a:bodyPr/>
          <a:lstStyle/>
          <a:p>
            <a:fld id="{BDCEE924-D11F-45B9-BD8D-9E76D510D526}" type="slidenum">
              <a:rPr lang="en-GB" smtClean="0"/>
              <a:t>4</a:t>
            </a:fld>
            <a:endParaRPr lang="en-GB"/>
          </a:p>
        </p:txBody>
      </p:sp>
    </p:spTree>
    <p:extLst>
      <p:ext uri="{BB962C8B-B14F-4D97-AF65-F5344CB8AC3E}">
        <p14:creationId xmlns:p14="http://schemas.microsoft.com/office/powerpoint/2010/main" val="359545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bg2">
                    <a:lumMod val="10000"/>
                  </a:schemeClr>
                </a:solidFill>
                <a:effectLst/>
                <a:latin typeface="+mn-lt"/>
                <a:ea typeface="+mn-ea"/>
                <a:cs typeface="+mn-cs"/>
              </a:rPr>
              <a:t>When we </a:t>
            </a:r>
            <a:r>
              <a:rPr lang="en-GB" sz="1400" b="1" u="sng" kern="1200" dirty="0" smtClean="0">
                <a:solidFill>
                  <a:schemeClr val="bg2">
                    <a:lumMod val="10000"/>
                  </a:schemeClr>
                </a:solidFill>
                <a:effectLst/>
                <a:latin typeface="+mn-lt"/>
                <a:ea typeface="+mn-ea"/>
                <a:cs typeface="+mn-cs"/>
              </a:rPr>
              <a:t>go sub-national</a:t>
            </a:r>
            <a:r>
              <a:rPr lang="en-GB" sz="1400" kern="1200" dirty="0" smtClean="0">
                <a:solidFill>
                  <a:schemeClr val="bg2">
                    <a:lumMod val="10000"/>
                  </a:schemeClr>
                </a:solidFill>
                <a:effectLst/>
                <a:latin typeface="+mn-lt"/>
                <a:ea typeface="+mn-ea"/>
                <a:cs typeface="+mn-cs"/>
              </a:rPr>
              <a:t>,</a:t>
            </a:r>
            <a:r>
              <a:rPr lang="en-GB" sz="1400" kern="1200" baseline="0" dirty="0" smtClean="0">
                <a:solidFill>
                  <a:schemeClr val="bg2">
                    <a:lumMod val="10000"/>
                  </a:schemeClr>
                </a:solidFill>
                <a:effectLst/>
                <a:latin typeface="+mn-lt"/>
                <a:ea typeface="+mn-ea"/>
                <a:cs typeface="+mn-cs"/>
              </a:rPr>
              <a:t> we observe that some regions have been better at creating jobs than others.</a:t>
            </a:r>
          </a:p>
          <a:p>
            <a:endParaRPr lang="en-GB" sz="1400" kern="1200" baseline="0" dirty="0" smtClean="0">
              <a:solidFill>
                <a:schemeClr val="bg2">
                  <a:lumMod val="10000"/>
                </a:schemeClr>
              </a:solidFill>
              <a:effectLst/>
              <a:latin typeface="+mn-lt"/>
              <a:ea typeface="+mn-ea"/>
              <a:cs typeface="+mn-cs"/>
            </a:endParaRPr>
          </a:p>
          <a:p>
            <a:r>
              <a:rPr lang="en-GB" sz="1400" kern="1200" baseline="0" dirty="0" smtClean="0">
                <a:solidFill>
                  <a:schemeClr val="bg2">
                    <a:lumMod val="10000"/>
                  </a:schemeClr>
                </a:solidFill>
                <a:effectLst/>
                <a:latin typeface="+mn-lt"/>
                <a:ea typeface="+mn-ea"/>
                <a:cs typeface="+mn-cs"/>
              </a:rPr>
              <a:t>For instance, the growth of the </a:t>
            </a:r>
            <a:r>
              <a:rPr lang="en-GB" sz="1400" b="1" kern="1200" baseline="0" dirty="0" smtClean="0">
                <a:solidFill>
                  <a:schemeClr val="bg2">
                    <a:lumMod val="10000"/>
                  </a:schemeClr>
                </a:solidFill>
                <a:effectLst/>
                <a:latin typeface="+mn-lt"/>
                <a:ea typeface="+mn-ea"/>
                <a:cs typeface="+mn-cs"/>
              </a:rPr>
              <a:t>employment rate </a:t>
            </a:r>
            <a:r>
              <a:rPr lang="en-GB" sz="1400" kern="1200" baseline="0" dirty="0" smtClean="0">
                <a:solidFill>
                  <a:schemeClr val="bg2">
                    <a:lumMod val="10000"/>
                  </a:schemeClr>
                </a:solidFill>
                <a:effectLst/>
                <a:latin typeface="+mn-lt"/>
                <a:ea typeface="+mn-ea"/>
                <a:cs typeface="+mn-cs"/>
              </a:rPr>
              <a:t>varies almost 4 percentage points across regions within the same country.</a:t>
            </a:r>
          </a:p>
          <a:p>
            <a:endParaRPr lang="en-GB" sz="1400" kern="1200" dirty="0" smtClean="0">
              <a:solidFill>
                <a:schemeClr val="bg2">
                  <a:lumMod val="1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smtClean="0">
                <a:solidFill>
                  <a:schemeClr val="bg2">
                    <a:lumMod val="10000"/>
                  </a:schemeClr>
                </a:solidFill>
                <a:sym typeface="Wingdings" panose="05000000000000000000" pitchFamily="2" charset="2"/>
              </a:rPr>
              <a:t>Capital regions, typically highly urbanised, </a:t>
            </a:r>
            <a:r>
              <a:rPr lang="en-GB" sz="1400" u="sng" baseline="0" dirty="0" smtClean="0">
                <a:solidFill>
                  <a:schemeClr val="bg2">
                    <a:lumMod val="10000"/>
                  </a:schemeClr>
                </a:solidFill>
                <a:sym typeface="Wingdings" panose="05000000000000000000" pitchFamily="2" charset="2"/>
              </a:rPr>
              <a:t>tend to be more successful </a:t>
            </a:r>
            <a:r>
              <a:rPr lang="en-GB" sz="1400" baseline="0" dirty="0" smtClean="0">
                <a:solidFill>
                  <a:schemeClr val="bg2">
                    <a:lumMod val="10000"/>
                  </a:schemeClr>
                </a:solidFill>
                <a:sym typeface="Wingdings" panose="05000000000000000000" pitchFamily="2" charset="2"/>
              </a:rPr>
              <a:t>– attracting </a:t>
            </a:r>
            <a:r>
              <a:rPr lang="en-GB" sz="1400" baseline="0" dirty="0" smtClean="0">
                <a:solidFill>
                  <a:schemeClr val="bg2">
                    <a:lumMod val="10000"/>
                  </a:schemeClr>
                </a:solidFill>
              </a:rPr>
              <a:t>firms and workers more than elsewhere.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aseline="0" dirty="0" smtClean="0">
              <a:solidFill>
                <a:schemeClr val="bg2">
                  <a:lumMod val="10000"/>
                </a:schemeClr>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smtClean="0">
                <a:solidFill>
                  <a:schemeClr val="bg2">
                    <a:lumMod val="10000"/>
                  </a:schemeClr>
                </a:solidFill>
                <a:sym typeface="Wingdings" panose="05000000000000000000" pitchFamily="2" charset="2"/>
              </a:rPr>
              <a:t>The chart on the screen shows that 15 out of 27 OECD countries had more than </a:t>
            </a:r>
            <a:r>
              <a:rPr lang="en-GB" sz="1400" u="sng" baseline="0" dirty="0" smtClean="0">
                <a:solidFill>
                  <a:schemeClr val="bg2">
                    <a:lumMod val="10000"/>
                  </a:schemeClr>
                </a:solidFill>
                <a:sym typeface="Wingdings" panose="05000000000000000000" pitchFamily="2" charset="2"/>
              </a:rPr>
              <a:t>30% of net employment </a:t>
            </a:r>
            <a:r>
              <a:rPr lang="en-GB" sz="1400" baseline="0" dirty="0" smtClean="0">
                <a:solidFill>
                  <a:schemeClr val="bg2">
                    <a:lumMod val="10000"/>
                  </a:schemeClr>
                </a:solidFill>
                <a:sym typeface="Wingdings" panose="05000000000000000000" pitchFamily="2" charset="2"/>
              </a:rPr>
              <a:t>generated in their capital region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i="1" baseline="0" dirty="0" smtClean="0">
              <a:solidFill>
                <a:schemeClr val="bg2">
                  <a:lumMod val="10000"/>
                </a:schemeClr>
              </a:solidFill>
              <a:sym typeface="Wingdings" panose="05000000000000000000" pitchFamily="2" charset="2"/>
            </a:endParaRPr>
          </a:p>
          <a:p>
            <a:endParaRPr lang="en-GB" i="1" baseline="0" dirty="0" smtClean="0">
              <a:solidFill>
                <a:schemeClr val="bg2">
                  <a:lumMod val="10000"/>
                </a:schemeClr>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5</a:t>
            </a:fld>
            <a:endParaRPr lang="en-GB" dirty="0"/>
          </a:p>
        </p:txBody>
      </p:sp>
    </p:spTree>
    <p:extLst>
      <p:ext uri="{BB962C8B-B14F-4D97-AF65-F5344CB8AC3E}">
        <p14:creationId xmlns:p14="http://schemas.microsoft.com/office/powerpoint/2010/main" val="164485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map</a:t>
            </a:r>
            <a:r>
              <a:rPr lang="en-GB" sz="1200" b="1" u="sng" kern="1200" baseline="0" dirty="0" smtClean="0">
                <a:solidFill>
                  <a:schemeClr val="tx1"/>
                </a:solidFill>
                <a:effectLst/>
                <a:latin typeface="+mn-lt"/>
                <a:ea typeface="+mn-ea"/>
                <a:cs typeface="+mn-cs"/>
              </a:rPr>
              <a:t> on the screen </a:t>
            </a:r>
            <a:r>
              <a:rPr lang="en-GB" sz="1200" b="1" u="sng" kern="1200" dirty="0" smtClean="0">
                <a:solidFill>
                  <a:schemeClr val="tx1"/>
                </a:solidFill>
                <a:effectLst/>
                <a:latin typeface="+mn-lt"/>
                <a:ea typeface="+mn-ea"/>
                <a:cs typeface="+mn-cs"/>
              </a:rPr>
              <a:t>shows that </a:t>
            </a:r>
            <a:r>
              <a:rPr lang="en-GB" sz="1200" kern="1200" dirty="0" smtClean="0">
                <a:solidFill>
                  <a:schemeClr val="tx1"/>
                </a:solidFill>
                <a:effectLst/>
                <a:latin typeface="+mn-lt"/>
                <a:ea typeface="+mn-ea"/>
                <a:cs typeface="+mn-cs"/>
              </a:rPr>
              <a:t>in Europe, more than 60% of the regions that increased employment over the period 2012-2016 which corresponds to the recovery period - did so by rising </a:t>
            </a:r>
            <a:r>
              <a:rPr lang="en-GB" sz="1200" b="1" kern="1200" dirty="0" smtClean="0">
                <a:solidFill>
                  <a:schemeClr val="tx1"/>
                </a:solidFill>
                <a:effectLst/>
                <a:latin typeface="+mn-lt"/>
                <a:ea typeface="+mn-ea"/>
                <a:cs typeface="+mn-cs"/>
              </a:rPr>
              <a:t>temporary jobs</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some regions had</a:t>
            </a:r>
            <a:r>
              <a:rPr lang="en-GB" sz="1200" kern="1200" baseline="0" dirty="0" smtClean="0">
                <a:solidFill>
                  <a:schemeClr val="tx1"/>
                </a:solidFill>
                <a:effectLst/>
                <a:latin typeface="+mn-lt"/>
                <a:ea typeface="+mn-ea"/>
                <a:cs typeface="+mn-cs"/>
              </a:rPr>
              <a:t> created more temporary jobs or part time jobs than others - w</a:t>
            </a:r>
            <a:r>
              <a:rPr lang="en-GB" sz="1200" kern="1200" dirty="0" smtClean="0">
                <a:solidFill>
                  <a:schemeClr val="tx1"/>
                </a:solidFill>
                <a:effectLst/>
                <a:latin typeface="+mn-lt"/>
                <a:ea typeface="+mn-ea"/>
                <a:cs typeface="+mn-cs"/>
              </a:rPr>
              <a:t>ithin countries, there can be very wide variations, up to </a:t>
            </a:r>
            <a:r>
              <a:rPr lang="en-GB" sz="1200" u="sng" kern="1200" dirty="0" smtClean="0">
                <a:solidFill>
                  <a:schemeClr val="tx1"/>
                </a:solidFill>
                <a:effectLst/>
                <a:latin typeface="+mn-lt"/>
                <a:ea typeface="+mn-ea"/>
                <a:cs typeface="+mn-cs"/>
              </a:rPr>
              <a:t>20 percentage points</a:t>
            </a:r>
            <a:r>
              <a:rPr lang="en-GB" sz="1200" u="none" kern="1200" dirty="0" smtClean="0">
                <a:solidFill>
                  <a:schemeClr val="tx1"/>
                </a:solidFill>
                <a:effectLst/>
                <a:latin typeface="+mn-lt"/>
                <a:ea typeface="+mn-ea"/>
                <a:cs typeface="+mn-cs"/>
              </a:rPr>
              <a:t>.</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looking at the likelihood of being in a temporary contract, this is higher for certain types of people and places: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terms of people, it is more likely for the youth, the low-skilled, and women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terms of regions, it is more likely for those regions with a less educated workforce, smaller tradable sector, and more rural.</a:t>
            </a:r>
          </a:p>
          <a:p>
            <a:endParaRPr lang="en-GB" baseline="0" dirty="0"/>
          </a:p>
        </p:txBody>
      </p:sp>
      <p:sp>
        <p:nvSpPr>
          <p:cNvPr id="4" name="Slide Number Placeholder 3"/>
          <p:cNvSpPr>
            <a:spLocks noGrp="1"/>
          </p:cNvSpPr>
          <p:nvPr>
            <p:ph type="sldNum" sz="quarter" idx="10"/>
          </p:nvPr>
        </p:nvSpPr>
        <p:spPr/>
        <p:txBody>
          <a:bodyPr/>
          <a:lstStyle/>
          <a:p>
            <a:fld id="{FB274470-C94D-4517-A271-7A9209682370}" type="slidenum">
              <a:rPr lang="en-GB" smtClean="0"/>
              <a:t>6</a:t>
            </a:fld>
            <a:endParaRPr lang="en-GB" dirty="0"/>
          </a:p>
        </p:txBody>
      </p:sp>
    </p:spTree>
    <p:extLst>
      <p:ext uri="{BB962C8B-B14F-4D97-AF65-F5344CB8AC3E}">
        <p14:creationId xmlns:p14="http://schemas.microsoft.com/office/powerpoint/2010/main" val="161450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500" kern="1200" dirty="0" smtClean="0">
                <a:solidFill>
                  <a:schemeClr val="bg2">
                    <a:lumMod val="10000"/>
                  </a:schemeClr>
                </a:solidFill>
                <a:effectLst/>
                <a:latin typeface="+mn-lt"/>
                <a:ea typeface="+mn-ea"/>
                <a:cs typeface="+mn-cs"/>
              </a:rPr>
              <a:t>C</a:t>
            </a:r>
            <a:r>
              <a:rPr lang="en-GB" sz="1500" kern="1200" baseline="0" dirty="0" smtClean="0">
                <a:solidFill>
                  <a:schemeClr val="bg2">
                    <a:lumMod val="10000"/>
                  </a:schemeClr>
                </a:solidFill>
                <a:effectLst/>
                <a:latin typeface="+mn-lt"/>
                <a:ea typeface="+mn-ea"/>
                <a:cs typeface="+mn-cs"/>
              </a:rPr>
              <a:t>onsidering those in either - </a:t>
            </a:r>
            <a:r>
              <a:rPr lang="en-GB" sz="1500" b="1" kern="1200" baseline="0" dirty="0" smtClean="0">
                <a:solidFill>
                  <a:schemeClr val="bg2">
                    <a:lumMod val="10000"/>
                  </a:schemeClr>
                </a:solidFill>
                <a:effectLst/>
                <a:latin typeface="+mn-lt"/>
                <a:ea typeface="+mn-ea"/>
                <a:cs typeface="+mn-cs"/>
              </a:rPr>
              <a:t>temporary or part time work </a:t>
            </a:r>
            <a:r>
              <a:rPr lang="en-GB" sz="1500" kern="1200" baseline="0" dirty="0" smtClean="0">
                <a:solidFill>
                  <a:schemeClr val="bg2">
                    <a:lumMod val="10000"/>
                  </a:schemeClr>
                </a:solidFill>
                <a:effectLst/>
                <a:latin typeface="+mn-lt"/>
                <a:ea typeface="+mn-ea"/>
                <a:cs typeface="+mn-cs"/>
              </a:rPr>
              <a:t>-  we see again that within countries, there can be very wide variations, up to </a:t>
            </a:r>
            <a:r>
              <a:rPr lang="en-GB" sz="1500" b="0" u="sng" kern="1200" baseline="0" dirty="0" smtClean="0">
                <a:solidFill>
                  <a:schemeClr val="bg2">
                    <a:lumMod val="10000"/>
                  </a:schemeClr>
                </a:solidFill>
                <a:effectLst/>
                <a:latin typeface="+mn-lt"/>
                <a:ea typeface="+mn-ea"/>
                <a:cs typeface="+mn-cs"/>
              </a:rPr>
              <a:t>20 percentage points</a:t>
            </a:r>
            <a:r>
              <a:rPr lang="en-GB" sz="1500" kern="1200" baseline="0" dirty="0" smtClean="0">
                <a:solidFill>
                  <a:schemeClr val="bg2">
                    <a:lumMod val="10000"/>
                  </a:schemeClr>
                </a:solidFill>
                <a:effectLst/>
                <a:latin typeface="+mn-lt"/>
                <a:ea typeface="+mn-ea"/>
                <a:cs typeface="+mn-cs"/>
              </a:rPr>
              <a:t>. </a:t>
            </a:r>
          </a:p>
          <a:p>
            <a:pPr algn="just"/>
            <a:endParaRPr lang="fr-FR" sz="1500" kern="1200" baseline="0" dirty="0" smtClean="0">
              <a:solidFill>
                <a:schemeClr val="bg2">
                  <a:lumMod val="10000"/>
                </a:schemeClr>
              </a:solidFill>
              <a:effectLst/>
              <a:latin typeface="+mn-lt"/>
              <a:ea typeface="+mn-ea"/>
              <a:cs typeface="+mn-cs"/>
            </a:endParaRPr>
          </a:p>
          <a:p>
            <a:pPr algn="just"/>
            <a:r>
              <a:rPr lang="en-GB" sz="1500" dirty="0" smtClean="0">
                <a:solidFill>
                  <a:schemeClr val="accent6">
                    <a:lumMod val="75000"/>
                  </a:schemeClr>
                </a:solidFill>
              </a:rPr>
              <a:t>In more than 60% </a:t>
            </a:r>
            <a:r>
              <a:rPr lang="en-GB" sz="1500" dirty="0" smtClean="0"/>
              <a:t>of the regions that increased employment, they did so by rising temporary jobs</a:t>
            </a:r>
            <a:endParaRPr lang="fr-FR" sz="1500" kern="1200" baseline="0" dirty="0" smtClean="0">
              <a:solidFill>
                <a:schemeClr val="bg2">
                  <a:lumMod val="10000"/>
                </a:schemeClr>
              </a:solidFill>
              <a:effectLst/>
              <a:latin typeface="+mn-lt"/>
              <a:ea typeface="+mn-ea"/>
              <a:cs typeface="+mn-cs"/>
            </a:endParaRPr>
          </a:p>
          <a:p>
            <a:pPr algn="just"/>
            <a:endParaRPr lang="en-GB" sz="1500" kern="1200" baseline="0" dirty="0" smtClean="0">
              <a:solidFill>
                <a:schemeClr val="bg2">
                  <a:lumMod val="10000"/>
                </a:schemeClr>
              </a:solidFill>
              <a:effectLst/>
              <a:latin typeface="+mn-lt"/>
              <a:ea typeface="+mn-ea"/>
              <a:cs typeface="+mn-cs"/>
            </a:endParaRPr>
          </a:p>
          <a:p>
            <a:pPr algn="just"/>
            <a:r>
              <a:rPr lang="en-GB" sz="1500" kern="1200" baseline="0" dirty="0" smtClean="0">
                <a:solidFill>
                  <a:schemeClr val="bg2">
                    <a:lumMod val="10000"/>
                  </a:schemeClr>
                </a:solidFill>
                <a:effectLst/>
                <a:latin typeface="+mn-lt"/>
                <a:ea typeface="+mn-ea"/>
                <a:cs typeface="+mn-cs"/>
              </a:rPr>
              <a:t>When looking at the likelihood of being in a temporary contract, this is higher for certain types of people and places:</a:t>
            </a:r>
          </a:p>
          <a:p>
            <a:pPr algn="just"/>
            <a:endParaRPr lang="en-GB" sz="1500" kern="1200" baseline="0" dirty="0" smtClean="0">
              <a:solidFill>
                <a:schemeClr val="bg2">
                  <a:lumMod val="10000"/>
                </a:schemeClr>
              </a:solidFill>
              <a:effectLst/>
              <a:latin typeface="+mn-lt"/>
              <a:ea typeface="+mn-ea"/>
              <a:cs typeface="+mn-cs"/>
            </a:endParaRPr>
          </a:p>
          <a:p>
            <a:pPr marL="171450" indent="-171450" algn="just">
              <a:buFont typeface="Arial" pitchFamily="34" charset="0"/>
              <a:buChar char="•"/>
            </a:pPr>
            <a:r>
              <a:rPr lang="en-GB" sz="1500" dirty="0" smtClean="0">
                <a:solidFill>
                  <a:schemeClr val="bg2">
                    <a:lumMod val="10000"/>
                  </a:schemeClr>
                </a:solidFill>
              </a:rPr>
              <a:t>In terms of people, it is more likely for</a:t>
            </a:r>
            <a:r>
              <a:rPr lang="en-GB" sz="1500" baseline="0" dirty="0" smtClean="0">
                <a:solidFill>
                  <a:schemeClr val="bg2">
                    <a:lumMod val="10000"/>
                  </a:schemeClr>
                </a:solidFill>
              </a:rPr>
              <a:t> the</a:t>
            </a:r>
            <a:r>
              <a:rPr lang="en-GB" sz="1500" dirty="0" smtClean="0">
                <a:solidFill>
                  <a:schemeClr val="bg2">
                    <a:lumMod val="10000"/>
                  </a:schemeClr>
                </a:solidFill>
              </a:rPr>
              <a:t> youth, the low-skilled, and</a:t>
            </a:r>
            <a:r>
              <a:rPr lang="en-GB" sz="1500" baseline="0" dirty="0" smtClean="0">
                <a:solidFill>
                  <a:schemeClr val="bg2">
                    <a:lumMod val="10000"/>
                  </a:schemeClr>
                </a:solidFill>
              </a:rPr>
              <a:t> women</a:t>
            </a:r>
          </a:p>
          <a:p>
            <a:pPr marL="171450" indent="-171450" algn="just">
              <a:buFont typeface="Arial" pitchFamily="34" charset="0"/>
              <a:buChar char="•"/>
            </a:pPr>
            <a:endParaRPr lang="en-GB" sz="1500" dirty="0" smtClean="0">
              <a:solidFill>
                <a:schemeClr val="bg2">
                  <a:lumMod val="10000"/>
                </a:schemeClr>
              </a:solidFill>
            </a:endParaRPr>
          </a:p>
          <a:p>
            <a:pPr marL="171450" indent="-171450" algn="just">
              <a:buFont typeface="Arial" pitchFamily="34" charset="0"/>
              <a:buChar char="•"/>
            </a:pPr>
            <a:r>
              <a:rPr lang="en-GB" sz="1500" dirty="0" smtClean="0">
                <a:solidFill>
                  <a:schemeClr val="bg2">
                    <a:lumMod val="10000"/>
                  </a:schemeClr>
                </a:solidFill>
              </a:rPr>
              <a:t>In terms of regions, it is more likely for those regions with a less educated workforce, smaller tradable sector, and more rural.</a:t>
            </a:r>
          </a:p>
          <a:p>
            <a:pPr marL="0" indent="0" algn="just">
              <a:buFont typeface="Arial" pitchFamily="34" charset="0"/>
              <a:buNone/>
            </a:pPr>
            <a:endParaRPr lang="en-GB" sz="1500" dirty="0" smtClean="0">
              <a:solidFill>
                <a:schemeClr val="accent6">
                  <a:lumMod val="75000"/>
                </a:schemeClr>
              </a:solidFill>
            </a:endParaRPr>
          </a:p>
          <a:p>
            <a:pPr algn="just"/>
            <a:endParaRPr lang="en-GB" sz="15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7</a:t>
            </a:fld>
            <a:endParaRPr lang="en-GB" dirty="0"/>
          </a:p>
        </p:txBody>
      </p:sp>
    </p:spTree>
    <p:extLst>
      <p:ext uri="{BB962C8B-B14F-4D97-AF65-F5344CB8AC3E}">
        <p14:creationId xmlns:p14="http://schemas.microsoft.com/office/powerpoint/2010/main" val="128531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bg2">
                    <a:lumMod val="10000"/>
                  </a:schemeClr>
                </a:solidFill>
                <a:effectLst/>
                <a:latin typeface="+mn-lt"/>
                <a:ea typeface="+mn-ea"/>
                <a:cs typeface="+mn-cs"/>
              </a:rPr>
              <a:t>The</a:t>
            </a:r>
            <a:r>
              <a:rPr lang="en-GB" sz="1500" kern="1200" baseline="0" dirty="0" smtClean="0">
                <a:solidFill>
                  <a:schemeClr val="bg2">
                    <a:lumMod val="10000"/>
                  </a:schemeClr>
                </a:solidFill>
                <a:effectLst/>
                <a:latin typeface="+mn-lt"/>
                <a:ea typeface="+mn-ea"/>
                <a:cs typeface="+mn-cs"/>
              </a:rPr>
              <a:t> future of work is not only about automation, digitalisation and the changing skills needs,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kern="1200" baseline="0" dirty="0" smtClean="0">
              <a:solidFill>
                <a:schemeClr val="bg2">
                  <a:lumMod val="10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bg2">
                    <a:lumMod val="10000"/>
                  </a:schemeClr>
                </a:solidFill>
                <a:effectLst/>
                <a:latin typeface="+mn-lt"/>
                <a:ea typeface="+mn-ea"/>
                <a:cs typeface="+mn-cs"/>
              </a:rPr>
              <a:t>it is also about the </a:t>
            </a:r>
            <a:r>
              <a:rPr lang="en-GB" sz="1500" b="1" kern="1200" baseline="0" dirty="0" smtClean="0">
                <a:solidFill>
                  <a:schemeClr val="bg2">
                    <a:lumMod val="10000"/>
                  </a:schemeClr>
                </a:solidFill>
                <a:effectLst/>
                <a:latin typeface="+mn-lt"/>
                <a:ea typeface="+mn-ea"/>
                <a:cs typeface="+mn-cs"/>
              </a:rPr>
              <a:t>contractual forms of employment – what we call non-standard employment - </a:t>
            </a:r>
            <a:r>
              <a:rPr lang="en-GB" sz="1500" kern="1200" baseline="0" dirty="0" smtClean="0">
                <a:solidFill>
                  <a:schemeClr val="bg2">
                    <a:lumMod val="10000"/>
                  </a:schemeClr>
                </a:solidFill>
                <a:effectLst/>
                <a:latin typeface="+mn-lt"/>
                <a:ea typeface="+mn-ea"/>
                <a:cs typeface="+mn-cs"/>
              </a:rPr>
              <a:t>temporary job contracts, part-time work, or self-employed.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kern="1200" baseline="0" dirty="0" smtClean="0">
              <a:solidFill>
                <a:schemeClr val="bg2">
                  <a:lumMod val="10000"/>
                </a:schemeClr>
              </a:solidFill>
              <a:effectLst/>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bg2">
                    <a:lumMod val="10000"/>
                  </a:schemeClr>
                </a:solidFill>
                <a:effectLst/>
                <a:latin typeface="+mn-lt"/>
                <a:ea typeface="+mn-ea"/>
                <a:cs typeface="+mn-cs"/>
              </a:rPr>
              <a:t>Non-standard work </a:t>
            </a:r>
            <a:r>
              <a:rPr lang="en-GB" sz="1500" kern="1200" dirty="0" smtClean="0">
                <a:solidFill>
                  <a:schemeClr val="bg2">
                    <a:lumMod val="10000"/>
                  </a:schemeClr>
                </a:solidFill>
                <a:effectLst/>
                <a:latin typeface="+mn-lt"/>
                <a:ea typeface="+mn-ea"/>
                <a:cs typeface="+mn-cs"/>
              </a:rPr>
              <a:t>generate opportunities for workers, in terms of flexibility and variety of work.</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kern="1200" baseline="0" dirty="0" smtClean="0">
              <a:solidFill>
                <a:schemeClr val="bg2">
                  <a:lumMod val="10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bg2">
                    <a:lumMod val="10000"/>
                  </a:schemeClr>
                </a:solidFill>
                <a:effectLst/>
                <a:latin typeface="+mn-lt"/>
                <a:ea typeface="+mn-ea"/>
                <a:cs typeface="+mn-cs"/>
              </a:rPr>
              <a:t>But there are many risks. Worker may lose out on access to unemployment, pension or health benefits.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kern="1200" baseline="0" dirty="0" smtClean="0">
              <a:solidFill>
                <a:schemeClr val="bg2">
                  <a:lumMod val="10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bg2">
                    <a:lumMod val="10000"/>
                  </a:schemeClr>
                </a:solidFill>
                <a:effectLst/>
                <a:latin typeface="+mn-lt"/>
                <a:ea typeface="+mn-ea"/>
                <a:cs typeface="+mn-cs"/>
              </a:rPr>
              <a:t>They may also be faced with no choice in their local labour market and take these forms of employment as a last resort.</a:t>
            </a:r>
          </a:p>
          <a:p>
            <a:pPr lvl="1" algn="just"/>
            <a:endParaRPr lang="en-GB" sz="15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dirty="0"/>
          </a:p>
        </p:txBody>
      </p:sp>
      <p:sp>
        <p:nvSpPr>
          <p:cNvPr id="4" name="Slide Number Placeholder 3"/>
          <p:cNvSpPr>
            <a:spLocks noGrp="1"/>
          </p:cNvSpPr>
          <p:nvPr>
            <p:ph type="sldNum" sz="quarter" idx="10"/>
          </p:nvPr>
        </p:nvSpPr>
        <p:spPr/>
        <p:txBody>
          <a:bodyPr/>
          <a:lstStyle/>
          <a:p>
            <a:fld id="{FB274470-C94D-4517-A271-7A9209682370}" type="slidenum">
              <a:rPr lang="en-GB" smtClean="0"/>
              <a:t>8</a:t>
            </a:fld>
            <a:endParaRPr lang="en-GB" dirty="0"/>
          </a:p>
        </p:txBody>
      </p:sp>
    </p:spTree>
    <p:extLst>
      <p:ext uri="{BB962C8B-B14F-4D97-AF65-F5344CB8AC3E}">
        <p14:creationId xmlns:p14="http://schemas.microsoft.com/office/powerpoint/2010/main" val="358433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500" baseline="0" dirty="0" smtClean="0">
                <a:solidFill>
                  <a:schemeClr val="bg2">
                    <a:lumMod val="10000"/>
                  </a:schemeClr>
                </a:solidFill>
              </a:rPr>
              <a:t>The OECD has estimated that 14% of jobs are </a:t>
            </a:r>
            <a:r>
              <a:rPr lang="en-GB" sz="1500" u="sng" baseline="0" dirty="0" smtClean="0">
                <a:solidFill>
                  <a:schemeClr val="bg2">
                    <a:lumMod val="10000"/>
                  </a:schemeClr>
                </a:solidFill>
              </a:rPr>
              <a:t>at high risk of automation </a:t>
            </a:r>
            <a:r>
              <a:rPr lang="en-GB" sz="1500" baseline="0" dirty="0" smtClean="0">
                <a:solidFill>
                  <a:schemeClr val="bg2">
                    <a:lumMod val="10000"/>
                  </a:schemeClr>
                </a:solidFill>
              </a:rPr>
              <a:t>– </a:t>
            </a:r>
            <a:r>
              <a:rPr lang="en-GB" sz="1500" i="1" baseline="0" dirty="0" smtClean="0">
                <a:solidFill>
                  <a:schemeClr val="bg2">
                    <a:lumMod val="10000"/>
                  </a:schemeClr>
                </a:solidFill>
              </a:rPr>
              <a:t>high risks of automation means that more than 70% of their tasks are likely to be automated.  </a:t>
            </a:r>
          </a:p>
          <a:p>
            <a:pPr algn="just"/>
            <a:endParaRPr lang="en-GB" sz="1500" baseline="0" dirty="0" smtClean="0">
              <a:solidFill>
                <a:schemeClr val="bg2">
                  <a:lumMod val="10000"/>
                </a:schemeClr>
              </a:solidFill>
            </a:endParaRPr>
          </a:p>
          <a:p>
            <a:pPr algn="just"/>
            <a:r>
              <a:rPr lang="en-GB" sz="1500" baseline="0" dirty="0" smtClean="0">
                <a:solidFill>
                  <a:schemeClr val="bg2">
                    <a:lumMod val="10000"/>
                  </a:schemeClr>
                </a:solidFill>
              </a:rPr>
              <a:t>We also estimated that another 32% are likely to experience </a:t>
            </a:r>
            <a:r>
              <a:rPr lang="en-GB" sz="1500" u="sng" baseline="0" dirty="0" smtClean="0">
                <a:solidFill>
                  <a:schemeClr val="bg2">
                    <a:lumMod val="10000"/>
                  </a:schemeClr>
                </a:solidFill>
              </a:rPr>
              <a:t>significant change</a:t>
            </a:r>
            <a:r>
              <a:rPr lang="en-GB" sz="1500" baseline="0" dirty="0" smtClean="0">
                <a:solidFill>
                  <a:schemeClr val="bg2">
                    <a:lumMod val="10000"/>
                  </a:schemeClr>
                </a:solidFill>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baseline="0" dirty="0" smtClean="0">
              <a:solidFill>
                <a:schemeClr val="bg2">
                  <a:lumMod val="10000"/>
                </a:schemeClr>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500" baseline="0" dirty="0" smtClean="0">
                <a:solidFill>
                  <a:schemeClr val="bg2">
                    <a:lumMod val="10000"/>
                  </a:schemeClr>
                </a:solidFill>
              </a:rPr>
              <a:t>But </a:t>
            </a:r>
            <a:r>
              <a:rPr lang="en-GB" sz="1500" b="1" baseline="0" dirty="0" smtClean="0">
                <a:solidFill>
                  <a:schemeClr val="bg2">
                    <a:lumMod val="10000"/>
                  </a:schemeClr>
                </a:solidFill>
              </a:rPr>
              <a:t>in which regions</a:t>
            </a:r>
            <a:r>
              <a:rPr lang="en-GB" sz="1500" baseline="0" dirty="0" smtClean="0">
                <a:solidFill>
                  <a:schemeClr val="bg2">
                    <a:lumMod val="10000"/>
                  </a:schemeClr>
                </a:solidFill>
              </a:rPr>
              <a:t>, jobs are likely to change the most?</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baseline="0" dirty="0" smtClean="0">
              <a:solidFill>
                <a:schemeClr val="bg2">
                  <a:lumMod val="10000"/>
                </a:schemeClr>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500" baseline="0" dirty="0" smtClean="0">
                <a:solidFill>
                  <a:schemeClr val="bg2">
                    <a:lumMod val="10000"/>
                  </a:schemeClr>
                </a:solidFill>
              </a:rPr>
              <a:t>With this report, for the first time, we have </a:t>
            </a:r>
            <a:r>
              <a:rPr lang="en-GB" sz="1500" b="1" u="none" baseline="0" dirty="0" smtClean="0">
                <a:solidFill>
                  <a:schemeClr val="bg2">
                    <a:lumMod val="10000"/>
                  </a:schemeClr>
                </a:solidFill>
              </a:rPr>
              <a:t>evidence</a:t>
            </a:r>
            <a:r>
              <a:rPr lang="en-GB" sz="1500" u="none" baseline="0" dirty="0" smtClean="0">
                <a:solidFill>
                  <a:schemeClr val="bg2">
                    <a:lumMod val="10000"/>
                  </a:schemeClr>
                </a:solidFill>
              </a:rPr>
              <a:t> of the risk of automation at sub-national level </a:t>
            </a:r>
            <a:r>
              <a:rPr lang="en-GB" sz="1500" baseline="0" dirty="0" smtClean="0">
                <a:solidFill>
                  <a:schemeClr val="bg2">
                    <a:lumMod val="10000"/>
                  </a:schemeClr>
                </a:solidFill>
              </a:rPr>
              <a:t>[</a:t>
            </a:r>
            <a:r>
              <a:rPr lang="en-GB" sz="1500" i="1" baseline="0" dirty="0" smtClean="0">
                <a:solidFill>
                  <a:schemeClr val="bg2">
                    <a:lumMod val="10000"/>
                  </a:schemeClr>
                </a:solidFill>
              </a:rPr>
              <a:t>we look at OECD regions</a:t>
            </a:r>
            <a:r>
              <a:rPr lang="en-GB" sz="1500" baseline="0" dirty="0" smtClean="0">
                <a:solidFill>
                  <a:schemeClr val="bg2">
                    <a:lumMod val="10000"/>
                  </a:schemeClr>
                </a:solidFill>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500" baseline="0" dirty="0" smtClean="0">
              <a:solidFill>
                <a:schemeClr val="bg2">
                  <a:lumMod val="10000"/>
                </a:schemeClr>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1500" baseline="0" dirty="0" smtClean="0">
                <a:solidFill>
                  <a:schemeClr val="bg2">
                    <a:lumMod val="10000"/>
                  </a:schemeClr>
                </a:solidFill>
              </a:rPr>
              <a:t>We found that:</a:t>
            </a:r>
            <a:endParaRPr lang="en-GB" sz="1500" baseline="0" dirty="0" smtClean="0">
              <a:solidFill>
                <a:schemeClr val="bg2">
                  <a:lumMod val="10000"/>
                </a:schemeClr>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500" baseline="0" dirty="0" smtClean="0">
              <a:solidFill>
                <a:schemeClr val="bg2">
                  <a:lumMod val="10000"/>
                </a:schemeClr>
              </a:solidFill>
            </a:endParaRPr>
          </a:p>
          <a:p>
            <a:pPr marL="171450" indent="-171450" algn="just">
              <a:buFont typeface="Arial" panose="020B0604020202020204" pitchFamily="34" charset="0"/>
              <a:buChar char="•"/>
            </a:pPr>
            <a:r>
              <a:rPr lang="en-GB" sz="1500" baseline="0" dirty="0" smtClean="0">
                <a:solidFill>
                  <a:schemeClr val="bg2">
                    <a:lumMod val="10000"/>
                  </a:schemeClr>
                </a:solidFill>
              </a:rPr>
              <a:t>Across the 21 OECD countries for which data is available, the share of jobs at risk of automation </a:t>
            </a:r>
            <a:r>
              <a:rPr lang="en-GB" sz="1500" b="1" baseline="0" dirty="0" smtClean="0">
                <a:solidFill>
                  <a:schemeClr val="bg2">
                    <a:lumMod val="10000"/>
                  </a:schemeClr>
                </a:solidFill>
              </a:rPr>
              <a:t>varies more than nine-fold</a:t>
            </a:r>
            <a:r>
              <a:rPr lang="en-GB" sz="1500" baseline="0" dirty="0" smtClean="0">
                <a:solidFill>
                  <a:schemeClr val="bg2">
                    <a:lumMod val="10000"/>
                  </a:schemeClr>
                </a:solidFill>
              </a:rPr>
              <a:t>:</a:t>
            </a:r>
          </a:p>
          <a:p>
            <a:pPr marL="171450" indent="-171450" algn="just">
              <a:buFont typeface="Arial" panose="020B0604020202020204" pitchFamily="34" charset="0"/>
              <a:buChar char="•"/>
            </a:pPr>
            <a:endParaRPr lang="en-GB" sz="1500" baseline="0" dirty="0" smtClean="0">
              <a:solidFill>
                <a:schemeClr val="bg2">
                  <a:lumMod val="10000"/>
                </a:schemeClr>
              </a:solidFill>
            </a:endParaRPr>
          </a:p>
          <a:p>
            <a:pPr marL="628650" lvl="1" indent="-171450" algn="just">
              <a:buFont typeface="Arial" panose="020B0604020202020204" pitchFamily="34" charset="0"/>
              <a:buChar char="•"/>
            </a:pPr>
            <a:r>
              <a:rPr lang="en-GB" sz="1500" baseline="0" dirty="0" smtClean="0">
                <a:solidFill>
                  <a:schemeClr val="bg2">
                    <a:lumMod val="10000"/>
                  </a:schemeClr>
                </a:solidFill>
              </a:rPr>
              <a:t>from 4% in the region of Oslo and to almost 40% in the region of West Slovakia.</a:t>
            </a:r>
          </a:p>
          <a:p>
            <a:pPr marL="0" indent="0" algn="just">
              <a:buFont typeface="Arial" panose="020B0604020202020204" pitchFamily="34" charset="0"/>
              <a:buNone/>
            </a:pPr>
            <a:endParaRPr lang="en-GB" sz="1500" baseline="0" dirty="0" smtClean="0">
              <a:solidFill>
                <a:schemeClr val="bg2">
                  <a:lumMod val="10000"/>
                </a:schemeClr>
              </a:solidFill>
            </a:endParaRPr>
          </a:p>
          <a:p>
            <a:pPr marL="171450" indent="-171450" algn="just">
              <a:buFont typeface="Arial" panose="020B0604020202020204" pitchFamily="34" charset="0"/>
              <a:buChar char="•"/>
            </a:pPr>
            <a:r>
              <a:rPr lang="en-GB" sz="1500" baseline="0" dirty="0" smtClean="0">
                <a:solidFill>
                  <a:schemeClr val="bg2">
                    <a:lumMod val="10000"/>
                  </a:schemeClr>
                </a:solidFill>
              </a:rPr>
              <a:t>When looking </a:t>
            </a:r>
            <a:r>
              <a:rPr lang="en-GB" sz="1500" b="1" baseline="0" dirty="0" smtClean="0">
                <a:solidFill>
                  <a:schemeClr val="bg2">
                    <a:lumMod val="10000"/>
                  </a:schemeClr>
                </a:solidFill>
              </a:rPr>
              <a:t>across regions within a country</a:t>
            </a:r>
            <a:r>
              <a:rPr lang="en-GB" sz="1500" baseline="0" dirty="0" smtClean="0">
                <a:solidFill>
                  <a:schemeClr val="bg2">
                    <a:lumMod val="10000"/>
                  </a:schemeClr>
                </a:solidFill>
              </a:rPr>
              <a:t>, the difference can be as large as 10 percentage points – which is the case for Spain, the Slovak Republic and the </a:t>
            </a:r>
            <a:r>
              <a:rPr lang="en-GB" sz="1500" b="0" i="0" baseline="0" dirty="0" smtClean="0">
                <a:solidFill>
                  <a:schemeClr val="bg2">
                    <a:lumMod val="10000"/>
                  </a:schemeClr>
                </a:solidFill>
              </a:rPr>
              <a:t>Czech Republic. </a:t>
            </a:r>
          </a:p>
          <a:p>
            <a:pPr marL="171450" indent="-171450" algn="just">
              <a:buFont typeface="Arial" panose="020B0604020202020204" pitchFamily="34" charset="0"/>
              <a:buChar char="•"/>
            </a:pPr>
            <a:endParaRPr lang="en-GB" sz="1500" b="0" i="0" baseline="0" dirty="0" smtClean="0">
              <a:solidFill>
                <a:schemeClr val="bg2">
                  <a:lumMod val="10000"/>
                </a:schemeClr>
              </a:solidFill>
            </a:endParaRPr>
          </a:p>
          <a:p>
            <a:pPr marL="171450" indent="-171450" algn="just">
              <a:buFont typeface="Arial" panose="020B0604020202020204" pitchFamily="34" charset="0"/>
              <a:buChar char="•"/>
            </a:pPr>
            <a:r>
              <a:rPr lang="en-GB" sz="1500" b="0" i="0" baseline="0" dirty="0" smtClean="0">
                <a:solidFill>
                  <a:schemeClr val="bg2">
                    <a:lumMod val="10000"/>
                  </a:schemeClr>
                </a:solidFill>
              </a:rPr>
              <a:t>Other countries such as France, Germany and Greece also show </a:t>
            </a:r>
            <a:r>
              <a:rPr lang="en-GB" sz="1500" b="1" i="0" baseline="0" dirty="0" smtClean="0">
                <a:solidFill>
                  <a:schemeClr val="bg2">
                    <a:lumMod val="10000"/>
                  </a:schemeClr>
                </a:solidFill>
              </a:rPr>
              <a:t>large differences</a:t>
            </a:r>
            <a:r>
              <a:rPr lang="en-GB" sz="1500" b="0" i="0" baseline="0" dirty="0" smtClean="0">
                <a:solidFill>
                  <a:schemeClr val="bg2">
                    <a:lumMod val="10000"/>
                  </a:schemeClr>
                </a:solidFill>
              </a:rPr>
              <a:t>.</a:t>
            </a:r>
          </a:p>
          <a:p>
            <a:pPr algn="just"/>
            <a:endParaRPr lang="en-GB" sz="1500" baseline="0" dirty="0" smtClean="0">
              <a:solidFill>
                <a:schemeClr val="bg2">
                  <a:lumMod val="10000"/>
                </a:schemeClr>
              </a:solidFill>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smtClean="0">
                <a:solidFill>
                  <a:schemeClr val="bg2">
                    <a:lumMod val="10000"/>
                  </a:schemeClr>
                </a:solidFill>
                <a:effectLst/>
                <a:latin typeface="+mn-lt"/>
                <a:ea typeface="+mn-ea"/>
                <a:cs typeface="+mn-cs"/>
              </a:rPr>
              <a:t>In general, we observed that those regions with a </a:t>
            </a:r>
            <a:r>
              <a:rPr lang="en-GB" sz="1500" b="1" u="sng" kern="1200" dirty="0" smtClean="0">
                <a:solidFill>
                  <a:schemeClr val="bg2">
                    <a:lumMod val="10000"/>
                  </a:schemeClr>
                </a:solidFill>
                <a:effectLst/>
                <a:latin typeface="+mn-lt"/>
                <a:ea typeface="+mn-ea"/>
                <a:cs typeface="+mn-cs"/>
              </a:rPr>
              <a:t>lower share of jobs </a:t>
            </a:r>
            <a:r>
              <a:rPr lang="en-GB" sz="1500" kern="1200" dirty="0" smtClean="0">
                <a:solidFill>
                  <a:schemeClr val="bg2">
                    <a:lumMod val="10000"/>
                  </a:schemeClr>
                </a:solidFill>
                <a:effectLst/>
                <a:latin typeface="+mn-lt"/>
                <a:ea typeface="+mn-ea"/>
                <a:cs typeface="+mn-cs"/>
              </a:rPr>
              <a:t>at risk of automation are those that: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bg2">
                    <a:lumMod val="10000"/>
                  </a:schemeClr>
                </a:solidFill>
                <a:effectLst/>
                <a:latin typeface="+mn-lt"/>
                <a:ea typeface="+mn-ea"/>
                <a:cs typeface="+mn-cs"/>
              </a:rPr>
              <a:t>are more urbanised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bg2">
                    <a:lumMod val="10000"/>
                  </a:schemeClr>
                </a:solidFill>
                <a:effectLst/>
                <a:latin typeface="+mn-lt"/>
                <a:ea typeface="+mn-ea"/>
                <a:cs typeface="+mn-cs"/>
              </a:rPr>
              <a:t>have a greater share of educated workers,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bg2">
                    <a:lumMod val="10000"/>
                  </a:schemeClr>
                </a:solidFill>
                <a:effectLst/>
                <a:latin typeface="+mn-lt"/>
                <a:ea typeface="+mn-ea"/>
                <a:cs typeface="+mn-cs"/>
              </a:rPr>
              <a:t>Haver a larger </a:t>
            </a:r>
            <a:r>
              <a:rPr lang="en-GB" sz="1500" i="0" kern="1200" dirty="0" smtClean="0">
                <a:solidFill>
                  <a:schemeClr val="bg2">
                    <a:lumMod val="10000"/>
                  </a:schemeClr>
                </a:solidFill>
                <a:effectLst/>
                <a:latin typeface="+mn-lt"/>
                <a:ea typeface="+mn-ea"/>
                <a:cs typeface="+mn-cs"/>
              </a:rPr>
              <a:t>service s</a:t>
            </a:r>
            <a:r>
              <a:rPr lang="en-GB" sz="1500" kern="1200" dirty="0" smtClean="0">
                <a:solidFill>
                  <a:schemeClr val="bg2">
                    <a:lumMod val="10000"/>
                  </a:schemeClr>
                </a:solidFill>
                <a:effectLst/>
                <a:latin typeface="+mn-lt"/>
                <a:ea typeface="+mn-ea"/>
                <a:cs typeface="+mn-cs"/>
              </a:rPr>
              <a:t>ector (including</a:t>
            </a:r>
            <a:r>
              <a:rPr lang="en-GB" sz="1500" kern="1200" baseline="0" dirty="0" smtClean="0">
                <a:solidFill>
                  <a:schemeClr val="bg2">
                    <a:lumMod val="10000"/>
                  </a:schemeClr>
                </a:solidFill>
                <a:effectLst/>
                <a:latin typeface="+mn-lt"/>
                <a:ea typeface="+mn-ea"/>
                <a:cs typeface="+mn-cs"/>
              </a:rPr>
              <a:t> </a:t>
            </a:r>
            <a:r>
              <a:rPr lang="en-GB" sz="1500" i="1" kern="1200" dirty="0" smtClean="0">
                <a:solidFill>
                  <a:schemeClr val="bg2">
                    <a:lumMod val="10000"/>
                  </a:schemeClr>
                </a:solidFill>
                <a:effectLst/>
                <a:latin typeface="+mn-lt"/>
                <a:ea typeface="+mn-ea"/>
                <a:cs typeface="+mn-cs"/>
              </a:rPr>
              <a:t>tradable services</a:t>
            </a:r>
            <a:r>
              <a:rPr lang="en-GB" sz="1500" kern="1200" dirty="0" smtClean="0">
                <a:solidFill>
                  <a:schemeClr val="bg2">
                    <a:lumMod val="10000"/>
                  </a:schemeClr>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kern="1200" dirty="0" smtClean="0">
              <a:solidFill>
                <a:schemeClr val="bg2">
                  <a:lumMod val="10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smtClean="0">
                <a:solidFill>
                  <a:schemeClr val="bg2">
                    <a:lumMod val="10000"/>
                  </a:schemeClr>
                </a:solidFill>
                <a:effectLst/>
                <a:latin typeface="+mn-lt"/>
                <a:ea typeface="+mn-ea"/>
                <a:cs typeface="+mn-cs"/>
              </a:rPr>
              <a:t>Conversely, regions that already have low productivity growth and high unemployment are more likely to be further affected by automation, thus exacerbating </a:t>
            </a:r>
            <a:r>
              <a:rPr lang="en-GB" sz="1500" b="1" kern="1200" dirty="0" smtClean="0">
                <a:solidFill>
                  <a:schemeClr val="bg2">
                    <a:lumMod val="10000"/>
                  </a:schemeClr>
                </a:solidFill>
                <a:effectLst/>
                <a:latin typeface="+mn-lt"/>
                <a:ea typeface="+mn-ea"/>
                <a:cs typeface="+mn-cs"/>
              </a:rPr>
              <a:t>their underperformance trap</a:t>
            </a:r>
            <a:r>
              <a:rPr lang="en-GB" sz="1500" kern="1200" dirty="0" smtClean="0">
                <a:solidFill>
                  <a:schemeClr val="bg2">
                    <a:lumMod val="10000"/>
                  </a:schemeClr>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kern="1200" dirty="0" smtClean="0">
              <a:solidFill>
                <a:schemeClr val="bg2">
                  <a:lumMod val="10000"/>
                </a:schemeClr>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smtClean="0">
                <a:solidFill>
                  <a:schemeClr val="bg2">
                    <a:lumMod val="10000"/>
                  </a:schemeClr>
                </a:solidFill>
                <a:effectLst/>
                <a:latin typeface="+mn-lt"/>
                <a:ea typeface="+mn-ea"/>
                <a:cs typeface="+mn-cs"/>
              </a:rPr>
              <a:t>This means that </a:t>
            </a:r>
            <a:r>
              <a:rPr lang="en-GB" sz="1500" kern="1200" baseline="0" dirty="0" smtClean="0">
                <a:solidFill>
                  <a:schemeClr val="bg2">
                    <a:lumMod val="10000"/>
                  </a:schemeClr>
                </a:solidFill>
                <a:effectLst/>
                <a:latin typeface="+mn-lt"/>
                <a:ea typeface="+mn-ea"/>
                <a:cs typeface="+mn-cs"/>
              </a:rPr>
              <a:t>existing divides across places – which has generated the so-called geography of discontent - are likely to grow over time if nothing is done.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500" kern="1200" baseline="0" dirty="0" smtClean="0">
              <a:solidFill>
                <a:schemeClr val="bg2">
                  <a:lumMod val="1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9</a:t>
            </a:fld>
            <a:endParaRPr lang="en-GB" dirty="0"/>
          </a:p>
        </p:txBody>
      </p:sp>
    </p:spTree>
    <p:extLst>
      <p:ext uri="{BB962C8B-B14F-4D97-AF65-F5344CB8AC3E}">
        <p14:creationId xmlns:p14="http://schemas.microsoft.com/office/powerpoint/2010/main" val="1343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500" b="1" u="sng" dirty="0" smtClean="0">
                <a:solidFill>
                  <a:schemeClr val="bg2">
                    <a:lumMod val="10000"/>
                  </a:schemeClr>
                </a:solidFill>
              </a:rPr>
              <a:t>But</a:t>
            </a:r>
            <a:r>
              <a:rPr lang="fr-FR" sz="1500" b="1" u="sng" baseline="0" dirty="0" smtClean="0">
                <a:solidFill>
                  <a:schemeClr val="bg2">
                    <a:lumMod val="10000"/>
                  </a:schemeClr>
                </a:solidFill>
              </a:rPr>
              <a:t> </a:t>
            </a:r>
            <a:r>
              <a:rPr lang="fr-FR" sz="1500" b="1" u="sng" baseline="0" dirty="0" err="1" smtClean="0">
                <a:solidFill>
                  <a:schemeClr val="bg2">
                    <a:lumMod val="10000"/>
                  </a:schemeClr>
                </a:solidFill>
              </a:rPr>
              <a:t>again</a:t>
            </a:r>
            <a:r>
              <a:rPr lang="fr-FR" sz="1500" b="1" u="sng" baseline="0" dirty="0" smtClean="0">
                <a:solidFill>
                  <a:schemeClr val="bg2">
                    <a:lumMod val="10000"/>
                  </a:schemeClr>
                </a:solidFill>
              </a:rPr>
              <a:t>, </a:t>
            </a:r>
            <a:r>
              <a:rPr lang="fr-FR" sz="1500" b="1" u="sng" baseline="0" dirty="0" err="1" smtClean="0">
                <a:solidFill>
                  <a:schemeClr val="bg2">
                    <a:lumMod val="10000"/>
                  </a:schemeClr>
                </a:solidFill>
              </a:rPr>
              <a:t>we</a:t>
            </a:r>
            <a:r>
              <a:rPr lang="fr-FR" sz="1500" b="1" u="sng" baseline="0" dirty="0" smtClean="0">
                <a:solidFill>
                  <a:schemeClr val="bg2">
                    <a:lumMod val="10000"/>
                  </a:schemeClr>
                </a:solidFill>
              </a:rPr>
              <a:t> </a:t>
            </a:r>
            <a:r>
              <a:rPr lang="fr-FR" sz="1500" b="1" u="sng" baseline="0" dirty="0" err="1">
                <a:solidFill>
                  <a:schemeClr val="bg2">
                    <a:lumMod val="10000"/>
                  </a:schemeClr>
                </a:solidFill>
              </a:rPr>
              <a:t>should</a:t>
            </a:r>
            <a:r>
              <a:rPr lang="fr-FR" sz="1500" b="1" u="sng" baseline="0" dirty="0">
                <a:solidFill>
                  <a:schemeClr val="bg2">
                    <a:lumMod val="10000"/>
                  </a:schemeClr>
                </a:solidFill>
              </a:rPr>
              <a:t> not </a:t>
            </a:r>
            <a:r>
              <a:rPr lang="fr-FR" sz="1500" b="1" u="sng" baseline="0" dirty="0" err="1">
                <a:solidFill>
                  <a:schemeClr val="bg2">
                    <a:lumMod val="10000"/>
                  </a:schemeClr>
                </a:solidFill>
              </a:rPr>
              <a:t>be</a:t>
            </a:r>
            <a:r>
              <a:rPr lang="fr-FR" sz="1500" b="1" u="sng" baseline="0" dirty="0">
                <a:solidFill>
                  <a:schemeClr val="bg2">
                    <a:lumMod val="10000"/>
                  </a:schemeClr>
                </a:solidFill>
              </a:rPr>
              <a:t> </a:t>
            </a:r>
            <a:r>
              <a:rPr lang="fr-FR" sz="1500" b="1" u="sng" baseline="0" dirty="0" err="1">
                <a:solidFill>
                  <a:schemeClr val="bg2">
                    <a:lumMod val="10000"/>
                  </a:schemeClr>
                </a:solidFill>
              </a:rPr>
              <a:t>pessimistic</a:t>
            </a:r>
            <a:endParaRPr lang="fr-FR" sz="1500" b="1" u="sng" baseline="0" dirty="0">
              <a:solidFill>
                <a:schemeClr val="bg2">
                  <a:lumMod val="10000"/>
                </a:schemeClr>
              </a:solidFill>
            </a:endParaRPr>
          </a:p>
          <a:p>
            <a:pPr algn="just"/>
            <a:endParaRPr lang="fr-FR" sz="1500" b="1" u="sng" baseline="0" dirty="0">
              <a:solidFill>
                <a:schemeClr val="bg2">
                  <a:lumMod val="10000"/>
                </a:schemeClr>
              </a:solidFill>
            </a:endParaRPr>
          </a:p>
          <a:p>
            <a:pPr algn="just"/>
            <a:r>
              <a:rPr lang="fr-FR" sz="1500" dirty="0">
                <a:solidFill>
                  <a:schemeClr val="bg2">
                    <a:lumMod val="10000"/>
                  </a:schemeClr>
                </a:solidFill>
              </a:rPr>
              <a:t>To understand some of the </a:t>
            </a:r>
            <a:r>
              <a:rPr lang="fr-FR" sz="1500" b="1" dirty="0">
                <a:solidFill>
                  <a:schemeClr val="bg2">
                    <a:lumMod val="10000"/>
                  </a:schemeClr>
                </a:solidFill>
              </a:rPr>
              <a:t>dynamics across different regions</a:t>
            </a:r>
            <a:r>
              <a:rPr lang="fr-FR" sz="1500" dirty="0">
                <a:solidFill>
                  <a:schemeClr val="bg2">
                    <a:lumMod val="10000"/>
                  </a:schemeClr>
                </a:solidFill>
              </a:rPr>
              <a:t>, we</a:t>
            </a:r>
            <a:r>
              <a:rPr lang="fr-FR" sz="1500" baseline="0" dirty="0">
                <a:solidFill>
                  <a:schemeClr val="bg2">
                    <a:lumMod val="10000"/>
                  </a:schemeClr>
                </a:solidFill>
              </a:rPr>
              <a:t> grouped regions into four categories </a:t>
            </a:r>
            <a:r>
              <a:rPr lang="fr-FR" sz="1500" baseline="0" dirty="0" err="1">
                <a:solidFill>
                  <a:schemeClr val="bg2">
                    <a:lumMod val="10000"/>
                  </a:schemeClr>
                </a:solidFill>
              </a:rPr>
              <a:t>depending</a:t>
            </a:r>
            <a:r>
              <a:rPr lang="fr-FR" sz="1500" baseline="0" dirty="0">
                <a:solidFill>
                  <a:schemeClr val="bg2">
                    <a:lumMod val="10000"/>
                  </a:schemeClr>
                </a:solidFill>
              </a:rPr>
              <a:t> on:</a:t>
            </a:r>
          </a:p>
          <a:p>
            <a:pPr marL="742950" lvl="1" indent="-285750" algn="just">
              <a:buFont typeface="Arial" panose="020B0604020202020204" pitchFamily="34" charset="0"/>
              <a:buChar char="•"/>
            </a:pPr>
            <a:endParaRPr lang="fr-FR" sz="1500" baseline="0" dirty="0">
              <a:solidFill>
                <a:schemeClr val="bg2">
                  <a:lumMod val="10000"/>
                </a:schemeClr>
              </a:solidFill>
            </a:endParaRPr>
          </a:p>
          <a:p>
            <a:pPr marL="742950" lvl="1" indent="-285750" algn="just">
              <a:buFont typeface="Arial" panose="020B0604020202020204" pitchFamily="34" charset="0"/>
              <a:buChar char="•"/>
            </a:pPr>
            <a:r>
              <a:rPr lang="fr-FR" sz="1500" baseline="0" dirty="0" err="1">
                <a:solidFill>
                  <a:schemeClr val="bg2">
                    <a:lumMod val="10000"/>
                  </a:schemeClr>
                </a:solidFill>
              </a:rPr>
              <a:t>Whether</a:t>
            </a:r>
            <a:r>
              <a:rPr lang="fr-FR" sz="1500" baseline="0" dirty="0">
                <a:solidFill>
                  <a:schemeClr val="bg2">
                    <a:lumMod val="10000"/>
                  </a:schemeClr>
                </a:solidFill>
              </a:rPr>
              <a:t> they created or lost jobs overall, and </a:t>
            </a:r>
          </a:p>
          <a:p>
            <a:pPr marL="742950" lvl="1" indent="-285750" algn="just">
              <a:buFont typeface="Arial" panose="020B0604020202020204" pitchFamily="34" charset="0"/>
              <a:buChar char="•"/>
            </a:pPr>
            <a:r>
              <a:rPr lang="fr-FR" sz="1500" baseline="0" dirty="0" err="1">
                <a:solidFill>
                  <a:schemeClr val="bg2">
                    <a:lumMod val="10000"/>
                  </a:schemeClr>
                </a:solidFill>
              </a:rPr>
              <a:t>whether</a:t>
            </a:r>
            <a:r>
              <a:rPr lang="fr-FR" sz="1500" baseline="0" dirty="0">
                <a:solidFill>
                  <a:schemeClr val="bg2">
                    <a:lumMod val="10000"/>
                  </a:schemeClr>
                </a:solidFill>
              </a:rPr>
              <a:t> those jobs </a:t>
            </a:r>
            <a:r>
              <a:rPr lang="fr-FR" sz="1500" baseline="0" dirty="0" smtClean="0">
                <a:solidFill>
                  <a:schemeClr val="bg2">
                    <a:lumMod val="10000"/>
                  </a:schemeClr>
                </a:solidFill>
              </a:rPr>
              <a:t>– </a:t>
            </a:r>
            <a:r>
              <a:rPr lang="fr-FR" sz="1500" baseline="0" dirty="0" err="1" smtClean="0">
                <a:solidFill>
                  <a:schemeClr val="bg2">
                    <a:lumMod val="10000"/>
                  </a:schemeClr>
                </a:solidFill>
              </a:rPr>
              <a:t>created</a:t>
            </a:r>
            <a:r>
              <a:rPr lang="fr-FR" sz="1500" baseline="0" dirty="0" smtClean="0">
                <a:solidFill>
                  <a:schemeClr val="bg2">
                    <a:lumMod val="10000"/>
                  </a:schemeClr>
                </a:solidFill>
              </a:rPr>
              <a:t> or </a:t>
            </a:r>
            <a:r>
              <a:rPr lang="fr-FR" sz="1500" baseline="0" dirty="0" err="1" smtClean="0">
                <a:solidFill>
                  <a:schemeClr val="bg2">
                    <a:lumMod val="10000"/>
                  </a:schemeClr>
                </a:solidFill>
              </a:rPr>
              <a:t>lost</a:t>
            </a:r>
            <a:r>
              <a:rPr lang="fr-FR" sz="1500" baseline="0" dirty="0" smtClean="0">
                <a:solidFill>
                  <a:schemeClr val="bg2">
                    <a:lumMod val="10000"/>
                  </a:schemeClr>
                </a:solidFill>
              </a:rPr>
              <a:t> - </a:t>
            </a:r>
            <a:r>
              <a:rPr lang="fr-FR" sz="1500" baseline="0" dirty="0" err="1" smtClean="0">
                <a:solidFill>
                  <a:schemeClr val="bg2">
                    <a:lumMod val="10000"/>
                  </a:schemeClr>
                </a:solidFill>
              </a:rPr>
              <a:t>were</a:t>
            </a:r>
            <a:r>
              <a:rPr lang="fr-FR" sz="1500" baseline="0" dirty="0" smtClean="0">
                <a:solidFill>
                  <a:schemeClr val="bg2">
                    <a:lumMod val="10000"/>
                  </a:schemeClr>
                </a:solidFill>
              </a:rPr>
              <a:t> </a:t>
            </a:r>
            <a:r>
              <a:rPr lang="fr-FR" sz="1500" baseline="0" dirty="0">
                <a:solidFill>
                  <a:schemeClr val="bg2">
                    <a:lumMod val="10000"/>
                  </a:schemeClr>
                </a:solidFill>
              </a:rPr>
              <a:t>in occupations at higher or lower risk of automation.</a:t>
            </a:r>
            <a:endParaRPr lang="fr-FR" sz="1500" dirty="0">
              <a:solidFill>
                <a:schemeClr val="bg2">
                  <a:lumMod val="10000"/>
                </a:schemeClr>
              </a:solidFill>
            </a:endParaRPr>
          </a:p>
          <a:p>
            <a:pPr algn="just"/>
            <a:endParaRPr lang="fr-FR" sz="1500" dirty="0">
              <a:solidFill>
                <a:schemeClr val="bg2">
                  <a:lumMod val="10000"/>
                </a:schemeClr>
              </a:solidFill>
            </a:endParaRPr>
          </a:p>
          <a:p>
            <a:pPr algn="just"/>
            <a:r>
              <a:rPr lang="fr-FR" sz="1500" dirty="0">
                <a:solidFill>
                  <a:schemeClr val="bg2">
                    <a:lumMod val="10000"/>
                  </a:schemeClr>
                </a:solidFill>
              </a:rPr>
              <a:t>The</a:t>
            </a:r>
            <a:r>
              <a:rPr lang="fr-FR" sz="1500" baseline="0" dirty="0">
                <a:solidFill>
                  <a:schemeClr val="bg2">
                    <a:lumMod val="10000"/>
                  </a:schemeClr>
                </a:solidFill>
              </a:rPr>
              <a:t> good news is </a:t>
            </a:r>
            <a:r>
              <a:rPr lang="fr-FR" sz="1500" baseline="0" dirty="0" err="1">
                <a:solidFill>
                  <a:schemeClr val="bg2">
                    <a:lumMod val="10000"/>
                  </a:schemeClr>
                </a:solidFill>
              </a:rPr>
              <a:t>that</a:t>
            </a:r>
            <a:r>
              <a:rPr lang="fr-FR" sz="1500" baseline="0" dirty="0">
                <a:solidFill>
                  <a:schemeClr val="bg2">
                    <a:lumMod val="10000"/>
                  </a:schemeClr>
                </a:solidFill>
              </a:rPr>
              <a:t> - over the </a:t>
            </a:r>
            <a:r>
              <a:rPr lang="fr-FR" sz="1500" baseline="0" dirty="0" err="1">
                <a:solidFill>
                  <a:schemeClr val="bg2">
                    <a:lumMod val="10000"/>
                  </a:schemeClr>
                </a:solidFill>
              </a:rPr>
              <a:t>period</a:t>
            </a:r>
            <a:r>
              <a:rPr lang="fr-FR" sz="1500" baseline="0" dirty="0">
                <a:solidFill>
                  <a:schemeClr val="bg2">
                    <a:lumMod val="10000"/>
                  </a:schemeClr>
                </a:solidFill>
              </a:rPr>
              <a:t> 2011-2016 </a:t>
            </a:r>
            <a:r>
              <a:rPr lang="fr-FR" sz="1500" baseline="0" dirty="0" smtClean="0">
                <a:solidFill>
                  <a:schemeClr val="bg2">
                    <a:lumMod val="10000"/>
                  </a:schemeClr>
                </a:solidFill>
              </a:rPr>
              <a:t>— 60</a:t>
            </a:r>
            <a:r>
              <a:rPr lang="fr-FR" sz="1500" baseline="0" dirty="0">
                <a:solidFill>
                  <a:schemeClr val="bg2">
                    <a:lumMod val="10000"/>
                  </a:schemeClr>
                </a:solidFill>
              </a:rPr>
              <a:t>% of regions created jobs </a:t>
            </a:r>
            <a:r>
              <a:rPr lang="fr-FR" sz="1500" b="1" baseline="0" dirty="0">
                <a:solidFill>
                  <a:schemeClr val="bg2">
                    <a:lumMod val="10000"/>
                  </a:schemeClr>
                </a:solidFill>
              </a:rPr>
              <a:t>in low </a:t>
            </a:r>
            <a:r>
              <a:rPr lang="fr-FR" sz="1500" b="1" baseline="0" dirty="0" err="1">
                <a:solidFill>
                  <a:schemeClr val="bg2">
                    <a:lumMod val="10000"/>
                  </a:schemeClr>
                </a:solidFill>
              </a:rPr>
              <a:t>risk</a:t>
            </a:r>
            <a:r>
              <a:rPr lang="fr-FR" sz="1500" b="1" baseline="0" dirty="0">
                <a:solidFill>
                  <a:schemeClr val="bg2">
                    <a:lumMod val="10000"/>
                  </a:schemeClr>
                </a:solidFill>
              </a:rPr>
              <a:t> occupations </a:t>
            </a:r>
            <a:r>
              <a:rPr lang="fr-FR" sz="1500" baseline="0" dirty="0">
                <a:solidFill>
                  <a:schemeClr val="bg2">
                    <a:lumMod val="10000"/>
                  </a:schemeClr>
                </a:solidFill>
              </a:rPr>
              <a:t>(large </a:t>
            </a:r>
            <a:r>
              <a:rPr lang="fr-FR" sz="1500" baseline="0" dirty="0" err="1">
                <a:solidFill>
                  <a:schemeClr val="bg2">
                    <a:lumMod val="10000"/>
                  </a:schemeClr>
                </a:solidFill>
              </a:rPr>
              <a:t>blue</a:t>
            </a:r>
            <a:r>
              <a:rPr lang="fr-FR" sz="1500" baseline="0" dirty="0">
                <a:solidFill>
                  <a:schemeClr val="bg2">
                    <a:lumMod val="10000"/>
                  </a:schemeClr>
                </a:solidFill>
              </a:rPr>
              <a:t> bar). </a:t>
            </a:r>
          </a:p>
          <a:p>
            <a:pPr algn="just"/>
            <a:endParaRPr lang="fr-FR" sz="1500" baseline="0" dirty="0">
              <a:solidFill>
                <a:schemeClr val="bg2">
                  <a:lumMod val="10000"/>
                </a:schemeClr>
              </a:solidFill>
            </a:endParaRPr>
          </a:p>
          <a:p>
            <a:pPr lvl="1" algn="just"/>
            <a:r>
              <a:rPr lang="fr-FR" sz="1500" baseline="0" dirty="0" err="1">
                <a:solidFill>
                  <a:schemeClr val="bg2">
                    <a:lumMod val="10000"/>
                  </a:schemeClr>
                </a:solidFill>
              </a:rPr>
              <a:t>These</a:t>
            </a:r>
            <a:r>
              <a:rPr lang="fr-FR" sz="1500" baseline="0" dirty="0">
                <a:solidFill>
                  <a:schemeClr val="bg2">
                    <a:lumMod val="10000"/>
                  </a:schemeClr>
                </a:solidFill>
              </a:rPr>
              <a:t> </a:t>
            </a:r>
            <a:r>
              <a:rPr lang="fr-FR" sz="1500" baseline="0" dirty="0" err="1">
                <a:solidFill>
                  <a:schemeClr val="bg2">
                    <a:lumMod val="10000"/>
                  </a:schemeClr>
                </a:solidFill>
              </a:rPr>
              <a:t>regions</a:t>
            </a:r>
            <a:r>
              <a:rPr lang="fr-FR" sz="1500" baseline="0" dirty="0">
                <a:solidFill>
                  <a:schemeClr val="bg2">
                    <a:lumMod val="10000"/>
                  </a:schemeClr>
                </a:solidFill>
              </a:rPr>
              <a:t> are making the transition. </a:t>
            </a:r>
          </a:p>
          <a:p>
            <a:pPr lvl="1" algn="just"/>
            <a:endParaRPr lang="fr-FR" sz="1500" baseline="0" dirty="0">
              <a:solidFill>
                <a:schemeClr val="bg2">
                  <a:lumMod val="10000"/>
                </a:schemeClr>
              </a:solidFill>
            </a:endParaRPr>
          </a:p>
          <a:p>
            <a:pPr algn="just"/>
            <a:r>
              <a:rPr lang="fr-FR" sz="1500" baseline="0" dirty="0">
                <a:solidFill>
                  <a:schemeClr val="bg2">
                    <a:lumMod val="10000"/>
                  </a:schemeClr>
                </a:solidFill>
              </a:rPr>
              <a:t>But many other regions are losing jobs—almost a third that you see here in orange--and this is more worrying </a:t>
            </a:r>
            <a:r>
              <a:rPr lang="fr-FR" sz="1500" baseline="0" dirty="0" err="1">
                <a:solidFill>
                  <a:schemeClr val="bg2">
                    <a:lumMod val="10000"/>
                  </a:schemeClr>
                </a:solidFill>
              </a:rPr>
              <a:t>when</a:t>
            </a:r>
            <a:r>
              <a:rPr lang="fr-FR" sz="1500" baseline="0" dirty="0">
                <a:solidFill>
                  <a:schemeClr val="bg2">
                    <a:lumMod val="10000"/>
                  </a:schemeClr>
                </a:solidFill>
              </a:rPr>
              <a:t> </a:t>
            </a:r>
            <a:r>
              <a:rPr lang="fr-FR" sz="1500" baseline="0" dirty="0" err="1">
                <a:solidFill>
                  <a:schemeClr val="bg2">
                    <a:lumMod val="10000"/>
                  </a:schemeClr>
                </a:solidFill>
              </a:rPr>
              <a:t>this</a:t>
            </a:r>
            <a:r>
              <a:rPr lang="fr-FR" sz="1500" baseline="0" dirty="0">
                <a:solidFill>
                  <a:schemeClr val="bg2">
                    <a:lumMod val="10000"/>
                  </a:schemeClr>
                </a:solidFill>
              </a:rPr>
              <a:t> </a:t>
            </a:r>
            <a:r>
              <a:rPr lang="fr-FR" sz="1500" baseline="0" dirty="0" err="1">
                <a:solidFill>
                  <a:schemeClr val="bg2">
                    <a:lumMod val="10000"/>
                  </a:schemeClr>
                </a:solidFill>
              </a:rPr>
              <a:t>is</a:t>
            </a:r>
            <a:r>
              <a:rPr lang="fr-FR" sz="1500" baseline="0" dirty="0">
                <a:solidFill>
                  <a:schemeClr val="bg2">
                    <a:lumMod val="10000"/>
                  </a:schemeClr>
                </a:solidFill>
              </a:rPr>
              <a:t> happening in </a:t>
            </a:r>
            <a:r>
              <a:rPr lang="fr-FR" sz="1500" baseline="0" dirty="0" err="1">
                <a:solidFill>
                  <a:schemeClr val="bg2">
                    <a:lumMod val="10000"/>
                  </a:schemeClr>
                </a:solidFill>
              </a:rPr>
              <a:t>those</a:t>
            </a:r>
            <a:r>
              <a:rPr lang="fr-FR" sz="1500" baseline="0" dirty="0">
                <a:solidFill>
                  <a:schemeClr val="bg2">
                    <a:lumMod val="10000"/>
                  </a:schemeClr>
                </a:solidFill>
              </a:rPr>
              <a:t> occupations at lower risk of automation (</a:t>
            </a:r>
            <a:r>
              <a:rPr lang="fr-FR" sz="1500" baseline="0" dirty="0" err="1">
                <a:solidFill>
                  <a:schemeClr val="bg2">
                    <a:lumMod val="10000"/>
                  </a:schemeClr>
                </a:solidFill>
              </a:rPr>
              <a:t>dark</a:t>
            </a:r>
            <a:r>
              <a:rPr lang="fr-FR" sz="1500" baseline="0" dirty="0">
                <a:solidFill>
                  <a:schemeClr val="bg2">
                    <a:lumMod val="10000"/>
                  </a:schemeClr>
                </a:solidFill>
              </a:rPr>
              <a:t> orange). </a:t>
            </a:r>
          </a:p>
          <a:p>
            <a:pPr algn="just"/>
            <a:endParaRPr lang="fr-FR" sz="1500" baseline="0" dirty="0">
              <a:solidFill>
                <a:schemeClr val="bg2">
                  <a:lumMod val="10000"/>
                </a:schemeClr>
              </a:solidFill>
            </a:endParaRPr>
          </a:p>
          <a:p>
            <a:pPr lvl="1" algn="just"/>
            <a:r>
              <a:rPr lang="fr-FR" sz="1500" baseline="0" dirty="0">
                <a:solidFill>
                  <a:schemeClr val="bg2">
                    <a:lumMod val="10000"/>
                  </a:schemeClr>
                </a:solidFill>
              </a:rPr>
              <a:t>This </a:t>
            </a:r>
            <a:r>
              <a:rPr lang="fr-FR" sz="1500" baseline="0" dirty="0" err="1">
                <a:solidFill>
                  <a:schemeClr val="bg2">
                    <a:lumMod val="10000"/>
                  </a:schemeClr>
                </a:solidFill>
              </a:rPr>
              <a:t>means</a:t>
            </a:r>
            <a:r>
              <a:rPr lang="fr-FR" sz="1500" baseline="0" dirty="0">
                <a:solidFill>
                  <a:schemeClr val="bg2">
                    <a:lumMod val="10000"/>
                  </a:schemeClr>
                </a:solidFill>
              </a:rPr>
              <a:t> </a:t>
            </a:r>
            <a:r>
              <a:rPr lang="fr-FR" sz="1500" baseline="0" dirty="0" err="1">
                <a:solidFill>
                  <a:schemeClr val="bg2">
                    <a:lumMod val="10000"/>
                  </a:schemeClr>
                </a:solidFill>
              </a:rPr>
              <a:t>those</a:t>
            </a:r>
            <a:r>
              <a:rPr lang="fr-FR" sz="1500" baseline="0" dirty="0">
                <a:solidFill>
                  <a:schemeClr val="bg2">
                    <a:lumMod val="10000"/>
                  </a:schemeClr>
                </a:solidFill>
              </a:rPr>
              <a:t> </a:t>
            </a:r>
            <a:r>
              <a:rPr lang="fr-FR" sz="1500" baseline="0" dirty="0" err="1">
                <a:solidFill>
                  <a:schemeClr val="bg2">
                    <a:lumMod val="10000"/>
                  </a:schemeClr>
                </a:solidFill>
              </a:rPr>
              <a:t>regions</a:t>
            </a:r>
            <a:r>
              <a:rPr lang="fr-FR" sz="1500" baseline="0" dirty="0">
                <a:solidFill>
                  <a:schemeClr val="bg2">
                    <a:lumMod val="10000"/>
                  </a:schemeClr>
                </a:solidFill>
              </a:rPr>
              <a:t> are </a:t>
            </a:r>
            <a:r>
              <a:rPr lang="fr-FR" sz="1500" b="1" baseline="0" dirty="0" err="1">
                <a:solidFill>
                  <a:schemeClr val="bg2">
                    <a:lumMod val="10000"/>
                  </a:schemeClr>
                </a:solidFill>
              </a:rPr>
              <a:t>loosing</a:t>
            </a:r>
            <a:r>
              <a:rPr lang="fr-FR" sz="1500" b="1" baseline="0" dirty="0">
                <a:solidFill>
                  <a:schemeClr val="bg2">
                    <a:lumMod val="10000"/>
                  </a:schemeClr>
                </a:solidFill>
              </a:rPr>
              <a:t> good </a:t>
            </a:r>
            <a:r>
              <a:rPr lang="fr-FR" sz="1500" b="1" baseline="0" dirty="0" err="1">
                <a:solidFill>
                  <a:schemeClr val="bg2">
                    <a:lumMod val="10000"/>
                  </a:schemeClr>
                </a:solidFill>
              </a:rPr>
              <a:t>quality</a:t>
            </a:r>
            <a:r>
              <a:rPr lang="fr-FR" sz="1500" b="1" baseline="0" dirty="0">
                <a:solidFill>
                  <a:schemeClr val="bg2">
                    <a:lumMod val="10000"/>
                  </a:schemeClr>
                </a:solidFill>
              </a:rPr>
              <a:t> jobs</a:t>
            </a:r>
          </a:p>
          <a:p>
            <a:pPr algn="just"/>
            <a:endParaRPr lang="fr-FR" sz="1500" baseline="0" dirty="0">
              <a:solidFill>
                <a:schemeClr val="bg2">
                  <a:lumMod val="10000"/>
                </a:schemeClr>
              </a:solidFill>
            </a:endParaRPr>
          </a:p>
          <a:p>
            <a:pPr algn="just"/>
            <a:r>
              <a:rPr lang="fr-FR" sz="1500" baseline="0" dirty="0">
                <a:solidFill>
                  <a:schemeClr val="bg2">
                    <a:lumMod val="10000"/>
                  </a:schemeClr>
                </a:solidFill>
              </a:rPr>
              <a:t>So what can policy do? </a:t>
            </a:r>
            <a:r>
              <a:rPr lang="fr-FR" sz="1500" b="1" baseline="0" dirty="0">
                <a:solidFill>
                  <a:schemeClr val="bg2">
                    <a:lumMod val="10000"/>
                  </a:schemeClr>
                </a:solidFill>
              </a:rPr>
              <a:t>The </a:t>
            </a:r>
            <a:r>
              <a:rPr lang="fr-FR" sz="1500" b="1" baseline="0" dirty="0" err="1">
                <a:solidFill>
                  <a:schemeClr val="bg2">
                    <a:lumMod val="10000"/>
                  </a:schemeClr>
                </a:solidFill>
              </a:rPr>
              <a:t>answer</a:t>
            </a:r>
            <a:r>
              <a:rPr lang="fr-FR" sz="1500" b="1" baseline="0" dirty="0">
                <a:solidFill>
                  <a:schemeClr val="bg2">
                    <a:lumMod val="10000"/>
                  </a:schemeClr>
                </a:solidFill>
              </a:rPr>
              <a:t> </a:t>
            </a:r>
            <a:r>
              <a:rPr lang="fr-FR" sz="1500" b="1" baseline="0" dirty="0" err="1">
                <a:solidFill>
                  <a:schemeClr val="bg2">
                    <a:lumMod val="10000"/>
                  </a:schemeClr>
                </a:solidFill>
              </a:rPr>
              <a:t>is</a:t>
            </a:r>
            <a:r>
              <a:rPr lang="fr-FR" sz="1500" b="1" baseline="0" dirty="0">
                <a:solidFill>
                  <a:schemeClr val="bg2">
                    <a:lumMod val="10000"/>
                  </a:schemeClr>
                </a:solidFill>
              </a:rPr>
              <a:t>: </a:t>
            </a:r>
            <a:r>
              <a:rPr lang="fr-FR" sz="1500" b="1" baseline="0" dirty="0" err="1">
                <a:solidFill>
                  <a:schemeClr val="bg2">
                    <a:lumMod val="10000"/>
                  </a:schemeClr>
                </a:solidFill>
              </a:rPr>
              <a:t>it</a:t>
            </a:r>
            <a:r>
              <a:rPr lang="fr-FR" sz="1500" b="1" baseline="0" dirty="0">
                <a:solidFill>
                  <a:schemeClr val="bg2">
                    <a:lumMod val="10000"/>
                  </a:schemeClr>
                </a:solidFill>
              </a:rPr>
              <a:t> </a:t>
            </a:r>
            <a:r>
              <a:rPr lang="fr-FR" sz="1500" b="1" baseline="0" dirty="0" err="1">
                <a:solidFill>
                  <a:schemeClr val="bg2">
                    <a:lumMod val="10000"/>
                  </a:schemeClr>
                </a:solidFill>
              </a:rPr>
              <a:t>depends</a:t>
            </a:r>
            <a:r>
              <a:rPr lang="fr-FR" sz="1500" b="1" baseline="0" dirty="0">
                <a:solidFill>
                  <a:schemeClr val="bg2">
                    <a:lumMod val="10000"/>
                  </a:schemeClr>
                </a:solidFill>
              </a:rPr>
              <a:t> on the types of </a:t>
            </a:r>
            <a:r>
              <a:rPr lang="fr-FR" sz="1500" b="1" baseline="0" dirty="0" err="1">
                <a:solidFill>
                  <a:schemeClr val="bg2">
                    <a:lumMod val="10000"/>
                  </a:schemeClr>
                </a:solidFill>
              </a:rPr>
              <a:t>regions</a:t>
            </a:r>
            <a:r>
              <a:rPr lang="fr-FR" sz="1500" b="1" baseline="0" dirty="0">
                <a:solidFill>
                  <a:schemeClr val="bg2">
                    <a:lumMod val="10000"/>
                  </a:schemeClr>
                </a:solidFill>
              </a:rPr>
              <a:t> and the </a:t>
            </a:r>
            <a:r>
              <a:rPr lang="fr-FR" sz="1500" b="1" baseline="0" dirty="0" err="1">
                <a:solidFill>
                  <a:schemeClr val="bg2">
                    <a:lumMod val="10000"/>
                  </a:schemeClr>
                </a:solidFill>
              </a:rPr>
              <a:t>dynamics</a:t>
            </a:r>
            <a:r>
              <a:rPr lang="fr-FR" sz="1500" b="1" baseline="0" dirty="0">
                <a:solidFill>
                  <a:schemeClr val="bg2">
                    <a:lumMod val="10000"/>
                  </a:schemeClr>
                </a:solidFill>
              </a:rPr>
              <a:t> operating in </a:t>
            </a:r>
            <a:r>
              <a:rPr lang="fr-FR" sz="1500" b="1" baseline="0" dirty="0" err="1">
                <a:solidFill>
                  <a:schemeClr val="bg2">
                    <a:lumMod val="10000"/>
                  </a:schemeClr>
                </a:solidFill>
              </a:rPr>
              <a:t>them</a:t>
            </a:r>
            <a:endParaRPr lang="fr-FR" sz="1500" b="1" baseline="0"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FB274470-C94D-4517-A271-7A9209682370}" type="slidenum">
              <a:rPr lang="en-GB" smtClean="0"/>
              <a:t>10</a:t>
            </a:fld>
            <a:endParaRPr lang="en-GB" dirty="0"/>
          </a:p>
        </p:txBody>
      </p:sp>
    </p:spTree>
    <p:extLst>
      <p:ext uri="{BB962C8B-B14F-4D97-AF65-F5344CB8AC3E}">
        <p14:creationId xmlns:p14="http://schemas.microsoft.com/office/powerpoint/2010/main" val="2344508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C86768E-3299-4782-B4CC-62F04AE3D069}" type="datetimeFigureOut">
              <a:rPr lang="en-GB" smtClean="0"/>
              <a:t>08/10/2019</a:t>
            </a:fld>
            <a:endParaRPr lang="en-GB"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9610"/>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C86768E-3299-4782-B4CC-62F04AE3D069}" type="datetimeFigureOut">
              <a:rPr lang="en-GB" smtClean="0"/>
              <a:t>08/10/2019</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3F710FE-9D9B-4C3C-8EAC-1C9888F28A5F}" type="slidenum">
              <a:rPr lang="en-GB" smtClean="0"/>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C86768E-3299-4782-B4CC-62F04AE3D069}" type="datetimeFigureOut">
              <a:rPr lang="en-GB" smtClean="0"/>
              <a:t>08/10/2019</a:t>
            </a:fld>
            <a:endParaRPr lang="en-GB"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63F710FE-9D9B-4C3C-8EAC-1C9888F28A5F}"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60535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C86768E-3299-4782-B4CC-62F04AE3D069}" type="datetimeFigureOut">
              <a:rPr lang="en-GB" smtClean="0"/>
              <a:t>08/10/2019</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3F710FE-9D9B-4C3C-8EAC-1C9888F28A5F}"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mailto:Jonathan.barr@oecd.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oecd.org/cfe/"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13.jpeg"/><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0.jpeg"/><Relationship Id="rId9" Type="http://schemas.microsoft.com/office/2007/relationships/diagramDrawing" Target="../diagrams/drawing1.xml"/><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hyperlink" Target="http://www.oecd.org/local-for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254513"/>
            <a:ext cx="7560840" cy="1246495"/>
          </a:xfrm>
        </p:spPr>
        <p:txBody>
          <a:bodyPr/>
          <a:lstStyle/>
          <a:p>
            <a:r>
              <a:rPr lang="es-ES_tradnl" sz="4400" dirty="0" err="1" smtClean="0"/>
              <a:t>Future</a:t>
            </a:r>
            <a:r>
              <a:rPr lang="es-ES_tradnl" sz="4400" dirty="0" smtClean="0"/>
              <a:t> </a:t>
            </a:r>
            <a:r>
              <a:rPr lang="es-ES_tradnl" sz="4400" dirty="0" err="1" smtClean="0"/>
              <a:t>proofing</a:t>
            </a:r>
            <a:r>
              <a:rPr lang="es-ES_tradnl" sz="4400" dirty="0" smtClean="0"/>
              <a:t> local </a:t>
            </a:r>
            <a:r>
              <a:rPr lang="es-ES_tradnl" sz="4400" dirty="0" err="1" smtClean="0"/>
              <a:t>labour</a:t>
            </a:r>
            <a:r>
              <a:rPr lang="es-ES_tradnl" sz="4400" dirty="0" smtClean="0"/>
              <a:t> </a:t>
            </a:r>
            <a:r>
              <a:rPr lang="es-ES_tradnl" sz="4400" dirty="0" err="1" smtClean="0"/>
              <a:t>Markets</a:t>
            </a:r>
            <a:r>
              <a:rPr lang="es-ES_tradnl" sz="4400" dirty="0" smtClean="0"/>
              <a:t> </a:t>
            </a:r>
            <a:endParaRPr lang="en-GB" sz="4400" dirty="0"/>
          </a:p>
        </p:txBody>
      </p:sp>
      <p:sp>
        <p:nvSpPr>
          <p:cNvPr id="3" name="Subtitle 2"/>
          <p:cNvSpPr>
            <a:spLocks noGrp="1"/>
          </p:cNvSpPr>
          <p:nvPr>
            <p:ph type="subTitle" idx="1"/>
          </p:nvPr>
        </p:nvSpPr>
        <p:spPr>
          <a:xfrm>
            <a:off x="1043608" y="3501008"/>
            <a:ext cx="6300000" cy="352800"/>
          </a:xfrm>
        </p:spPr>
        <p:txBody>
          <a:bodyPr/>
          <a:lstStyle/>
          <a:p>
            <a:endParaRPr lang="en-GB" dirty="0"/>
          </a:p>
        </p:txBody>
      </p:sp>
      <p:sp>
        <p:nvSpPr>
          <p:cNvPr id="4" name="Subtitle 2"/>
          <p:cNvSpPr txBox="1">
            <a:spLocks/>
          </p:cNvSpPr>
          <p:nvPr/>
        </p:nvSpPr>
        <p:spPr>
          <a:xfrm>
            <a:off x="323528" y="4869160"/>
            <a:ext cx="6300000" cy="1118255"/>
          </a:xfrm>
          <a:prstGeom prst="rect">
            <a:avLst/>
          </a:prstGeom>
        </p:spPr>
        <p:txBody>
          <a:bodyPr vert="horz"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s-ES_tradnl" sz="1600" b="1" dirty="0" smtClean="0">
                <a:effectLst>
                  <a:outerShdw blurRad="50800" dist="38100" dir="2700000" algn="tl" rotWithShape="0">
                    <a:prstClr val="black">
                      <a:alpha val="40000"/>
                    </a:prstClr>
                  </a:outerShdw>
                </a:effectLst>
              </a:rPr>
              <a:t>Jonathan </a:t>
            </a:r>
            <a:r>
              <a:rPr lang="es-ES_tradnl" sz="1600" b="1" dirty="0" err="1" smtClean="0">
                <a:effectLst>
                  <a:outerShdw blurRad="50800" dist="38100" dir="2700000" algn="tl" rotWithShape="0">
                    <a:prstClr val="black">
                      <a:alpha val="40000"/>
                    </a:prstClr>
                  </a:outerShdw>
                </a:effectLst>
              </a:rPr>
              <a:t>Barr</a:t>
            </a:r>
            <a:endParaRPr lang="es-ES_tradnl" sz="1600" b="1" dirty="0" smtClean="0">
              <a:effectLst>
                <a:outerShdw blurRad="50800" dist="38100" dir="2700000" algn="tl" rotWithShape="0">
                  <a:prstClr val="black">
                    <a:alpha val="40000"/>
                  </a:prstClr>
                </a:outerShdw>
              </a:effectLst>
            </a:endParaRPr>
          </a:p>
          <a:p>
            <a:r>
              <a:rPr lang="es-ES_tradnl" sz="1600" b="1" dirty="0" smtClean="0">
                <a:effectLst>
                  <a:outerShdw blurRad="50800" dist="38100" dir="2700000" algn="tl" rotWithShape="0">
                    <a:prstClr val="black">
                      <a:alpha val="40000"/>
                    </a:prstClr>
                  </a:outerShdw>
                </a:effectLst>
              </a:rPr>
              <a:t>Head of </a:t>
            </a:r>
            <a:r>
              <a:rPr lang="es-ES_tradnl" sz="1600" b="1" dirty="0" err="1" smtClean="0">
                <a:effectLst>
                  <a:outerShdw blurRad="50800" dist="38100" dir="2700000" algn="tl" rotWithShape="0">
                    <a:prstClr val="black">
                      <a:alpha val="40000"/>
                    </a:prstClr>
                  </a:outerShdw>
                </a:effectLst>
              </a:rPr>
              <a:t>Unit</a:t>
            </a:r>
            <a:endParaRPr lang="en-GB" sz="1600" b="1" dirty="0">
              <a:effectLst>
                <a:outerShdw blurRad="50800" dist="38100" dir="2700000" algn="tl" rotWithShape="0">
                  <a:prstClr val="black">
                    <a:alpha val="40000"/>
                  </a:prstClr>
                </a:outerShdw>
              </a:effectLst>
            </a:endParaRPr>
          </a:p>
          <a:p>
            <a:r>
              <a:rPr lang="en-US" sz="1600" dirty="0" smtClean="0">
                <a:effectLst>
                  <a:outerShdw blurRad="50800" dist="38100" dir="2700000" algn="tl" rotWithShape="0">
                    <a:prstClr val="black">
                      <a:alpha val="40000"/>
                    </a:prstClr>
                  </a:outerShdw>
                </a:effectLst>
              </a:rPr>
              <a:t>OECD Centre </a:t>
            </a:r>
            <a:r>
              <a:rPr lang="en-US" sz="1600" dirty="0">
                <a:effectLst>
                  <a:outerShdw blurRad="50800" dist="38100" dir="2700000" algn="tl" rotWithShape="0">
                    <a:prstClr val="black">
                      <a:alpha val="40000"/>
                    </a:prstClr>
                  </a:outerShdw>
                </a:effectLst>
              </a:rPr>
              <a:t>for Entrepreneurship, SMEs</a:t>
            </a:r>
            <a:r>
              <a:rPr lang="en-US" sz="1600" dirty="0" smtClean="0">
                <a:effectLst>
                  <a:outerShdw blurRad="50800" dist="38100" dir="2700000" algn="tl" rotWithShape="0">
                    <a:prstClr val="black">
                      <a:alpha val="40000"/>
                    </a:prstClr>
                  </a:outerShdw>
                </a:effectLst>
              </a:rPr>
              <a:t>, Regions, and Cities</a:t>
            </a:r>
          </a:p>
          <a:p>
            <a:r>
              <a:rPr lang="en-US" sz="1600" dirty="0" smtClean="0">
                <a:effectLst>
                  <a:outerShdw blurRad="50800" dist="38100" dir="2700000" algn="tl" rotWithShape="0">
                    <a:prstClr val="black">
                      <a:alpha val="40000"/>
                    </a:prstClr>
                  </a:outerShdw>
                </a:effectLst>
              </a:rPr>
              <a:t>10 October 2019</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55980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180" y="260648"/>
            <a:ext cx="8244528" cy="1022400"/>
          </a:xfrm>
        </p:spPr>
        <p:txBody>
          <a:bodyPr>
            <a:normAutofit/>
          </a:bodyPr>
          <a:lstStyle/>
          <a:p>
            <a:pPr algn="ctr"/>
            <a:r>
              <a:rPr lang="en-GB" sz="2100" b="1" dirty="0">
                <a:solidFill>
                  <a:srgbClr val="000000"/>
                </a:solidFill>
                <a:latin typeface="Century Gothic" panose="020B0502020202020204" pitchFamily="34" charset="0"/>
              </a:rPr>
              <a:t>The good news is that 60% of regions recently created jobs and did so in low risk occupations</a:t>
            </a:r>
          </a:p>
        </p:txBody>
      </p:sp>
      <p:sp>
        <p:nvSpPr>
          <p:cNvPr id="4" name="TextBox 3"/>
          <p:cNvSpPr txBox="1"/>
          <p:nvPr/>
        </p:nvSpPr>
        <p:spPr>
          <a:xfrm>
            <a:off x="467544" y="1340768"/>
            <a:ext cx="8208912" cy="646331"/>
          </a:xfrm>
          <a:prstGeom prst="rect">
            <a:avLst/>
          </a:prstGeom>
          <a:noFill/>
        </p:spPr>
        <p:txBody>
          <a:bodyPr wrap="square" rtlCol="0">
            <a:spAutoFit/>
          </a:bodyPr>
          <a:lstStyle/>
          <a:p>
            <a:r>
              <a:rPr lang="en-GB" dirty="0"/>
              <a:t>Number of TL2 regions by categorisation based on net employment changes and the automation profile of jobs , 2011-2016</a:t>
            </a:r>
          </a:p>
        </p:txBody>
      </p:sp>
      <p:graphicFrame>
        <p:nvGraphicFramePr>
          <p:cNvPr id="6" name="Chart 5"/>
          <p:cNvGraphicFramePr>
            <a:graphicFrameLocks/>
          </p:cNvGraphicFramePr>
          <p:nvPr>
            <p:extLst>
              <p:ext uri="{D42A27DB-BD31-4B8C-83A1-F6EECF244321}">
                <p14:modId xmlns:p14="http://schemas.microsoft.com/office/powerpoint/2010/main" val="3098956054"/>
              </p:ext>
            </p:extLst>
          </p:nvPr>
        </p:nvGraphicFramePr>
        <p:xfrm>
          <a:off x="719572" y="1987099"/>
          <a:ext cx="7704856" cy="45013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9552" y="6189958"/>
            <a:ext cx="6912768" cy="307777"/>
          </a:xfrm>
          <a:prstGeom prst="rect">
            <a:avLst/>
          </a:prstGeom>
          <a:noFill/>
        </p:spPr>
        <p:txBody>
          <a:bodyPr wrap="square" rtlCol="0">
            <a:spAutoFit/>
          </a:bodyPr>
          <a:lstStyle/>
          <a:p>
            <a:r>
              <a:rPr lang="en-GB" sz="1400" dirty="0"/>
              <a:t>Source: OECD calculations based Labour Force Surveys</a:t>
            </a:r>
          </a:p>
        </p:txBody>
      </p:sp>
    </p:spTree>
    <p:extLst>
      <p:ext uri="{BB962C8B-B14F-4D97-AF65-F5344CB8AC3E}">
        <p14:creationId xmlns:p14="http://schemas.microsoft.com/office/powerpoint/2010/main" val="3186856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8344" y="4005064"/>
            <a:ext cx="147565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pPr algn="ctr"/>
            <a:r>
              <a:rPr lang="en-GB" sz="2100" b="1" dirty="0">
                <a:solidFill>
                  <a:srgbClr val="000000"/>
                </a:solidFill>
                <a:latin typeface="Century Gothic" panose="020B0502020202020204" pitchFamily="34" charset="0"/>
              </a:rPr>
              <a:t>Technological progress and digitalisation </a:t>
            </a:r>
            <a:br>
              <a:rPr lang="en-GB" sz="2100" b="1" dirty="0">
                <a:solidFill>
                  <a:srgbClr val="000000"/>
                </a:solidFill>
                <a:latin typeface="Century Gothic" panose="020B0502020202020204" pitchFamily="34" charset="0"/>
              </a:rPr>
            </a:br>
            <a:r>
              <a:rPr lang="en-GB" sz="2100" b="1" dirty="0">
                <a:solidFill>
                  <a:srgbClr val="000000"/>
                </a:solidFill>
                <a:latin typeface="Century Gothic" panose="020B0502020202020204" pitchFamily="34" charset="0"/>
              </a:rPr>
              <a:t>are contributing to job polarisation, 2000-17</a:t>
            </a:r>
          </a:p>
        </p:txBody>
      </p:sp>
      <p:pic>
        <p:nvPicPr>
          <p:cNvPr id="9" name="Picture 8"/>
          <p:cNvPicPr>
            <a:picLocks noChangeAspect="1"/>
          </p:cNvPicPr>
          <p:nvPr/>
        </p:nvPicPr>
        <p:blipFill>
          <a:blip r:embed="rId3"/>
          <a:stretch>
            <a:fillRect/>
          </a:stretch>
        </p:blipFill>
        <p:spPr>
          <a:xfrm rot="5400000">
            <a:off x="-317945" y="1863827"/>
            <a:ext cx="5293814" cy="4298901"/>
          </a:xfrm>
          <a:prstGeom prst="rect">
            <a:avLst/>
          </a:prstGeom>
        </p:spPr>
      </p:pic>
      <p:pic>
        <p:nvPicPr>
          <p:cNvPr id="11" name="Picture 10"/>
          <p:cNvPicPr>
            <a:picLocks noChangeAspect="1"/>
          </p:cNvPicPr>
          <p:nvPr/>
        </p:nvPicPr>
        <p:blipFill>
          <a:blip r:embed="rId4"/>
          <a:stretch>
            <a:fillRect/>
          </a:stretch>
        </p:blipFill>
        <p:spPr>
          <a:xfrm rot="5400000">
            <a:off x="4351937" y="1886392"/>
            <a:ext cx="5302422" cy="4281705"/>
          </a:xfrm>
          <a:prstGeom prst="rect">
            <a:avLst/>
          </a:prstGeom>
        </p:spPr>
      </p:pic>
      <p:sp>
        <p:nvSpPr>
          <p:cNvPr id="5" name="TextBox 4"/>
          <p:cNvSpPr txBox="1"/>
          <p:nvPr/>
        </p:nvSpPr>
        <p:spPr>
          <a:xfrm>
            <a:off x="11746" y="6608385"/>
            <a:ext cx="4483920" cy="276999"/>
          </a:xfrm>
          <a:prstGeom prst="rect">
            <a:avLst/>
          </a:prstGeom>
          <a:noFill/>
        </p:spPr>
        <p:txBody>
          <a:bodyPr wrap="none" rtlCol="0">
            <a:spAutoFit/>
          </a:bodyPr>
          <a:lstStyle/>
          <a:p>
            <a:r>
              <a:rPr lang="en-GB" sz="1200" dirty="0" smtClean="0">
                <a:latin typeface="+mj-lt"/>
              </a:rPr>
              <a:t>Source: OECD Calculations based on EU Labour Force Survey</a:t>
            </a:r>
            <a:endParaRPr lang="en-GB" sz="1200" dirty="0">
              <a:latin typeface="+mj-lt"/>
            </a:endParaRPr>
          </a:p>
        </p:txBody>
      </p:sp>
    </p:spTree>
    <p:extLst>
      <p:ext uri="{BB962C8B-B14F-4D97-AF65-F5344CB8AC3E}">
        <p14:creationId xmlns:p14="http://schemas.microsoft.com/office/powerpoint/2010/main" val="28458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610"/>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3" name="Title 2"/>
          <p:cNvSpPr>
            <a:spLocks noGrp="1"/>
          </p:cNvSpPr>
          <p:nvPr>
            <p:ph type="title"/>
          </p:nvPr>
        </p:nvSpPr>
        <p:spPr>
          <a:xfrm>
            <a:off x="1080000" y="237600"/>
            <a:ext cx="7835400" cy="1022400"/>
          </a:xfrm>
        </p:spPr>
        <p:txBody>
          <a:bodyPr vert="horz" lIns="91440" tIns="45720" rIns="91440" bIns="45720" rtlCol="0" anchor="ctr">
            <a:noAutofit/>
          </a:bodyPr>
          <a:lstStyle/>
          <a:p>
            <a:pPr algn="ctr"/>
            <a:r>
              <a:rPr lang="en-GB" sz="2100" b="1" dirty="0" smtClean="0">
                <a:solidFill>
                  <a:srgbClr val="000000"/>
                </a:solidFill>
                <a:latin typeface="Century Gothic" panose="020B0502020202020204" pitchFamily="34" charset="0"/>
              </a:rPr>
              <a:t>There are widening </a:t>
            </a:r>
            <a:r>
              <a:rPr lang="en-GB" sz="2100" b="1" dirty="0">
                <a:solidFill>
                  <a:srgbClr val="000000"/>
                </a:solidFill>
                <a:latin typeface="Century Gothic" panose="020B0502020202020204" pitchFamily="34" charset="0"/>
              </a:rPr>
              <a:t>gaps </a:t>
            </a:r>
            <a:r>
              <a:rPr lang="en-GB" sz="2100" b="1" dirty="0" smtClean="0">
                <a:solidFill>
                  <a:srgbClr val="000000"/>
                </a:solidFill>
                <a:latin typeface="Century Gothic" panose="020B0502020202020204" pitchFamily="34" charset="0"/>
              </a:rPr>
              <a:t>between regions in the quality of jobs </a:t>
            </a:r>
            <a:r>
              <a:rPr lang="en-GB" sz="2100" b="1" dirty="0">
                <a:solidFill>
                  <a:srgbClr val="000000"/>
                </a:solidFill>
                <a:latin typeface="Century Gothic" panose="020B0502020202020204" pitchFamily="34" charset="0"/>
              </a:rPr>
              <a:t>and skills</a:t>
            </a:r>
          </a:p>
        </p:txBody>
      </p:sp>
      <p:sp>
        <p:nvSpPr>
          <p:cNvPr id="5" name="TextBox 4"/>
          <p:cNvSpPr txBox="1"/>
          <p:nvPr/>
        </p:nvSpPr>
        <p:spPr>
          <a:xfrm>
            <a:off x="304800" y="1496732"/>
            <a:ext cx="8560690" cy="1200329"/>
          </a:xfrm>
          <a:prstGeom prst="rect">
            <a:avLst/>
          </a:prstGeom>
        </p:spPr>
        <p:txBody>
          <a:bodyPr wrap="square">
            <a:spAutoFit/>
          </a:bodyPr>
          <a:lstStyle>
            <a:defPPr>
              <a:defRPr lang="en-US"/>
            </a:defPPr>
            <a:lvl1pPr algn="ctr">
              <a:defRPr sz="2000" b="1">
                <a:latin typeface="+mj-lt"/>
              </a:defRPr>
            </a:lvl1pPr>
          </a:lstStyle>
          <a:p>
            <a:r>
              <a:rPr lang="en-US" sz="1800" dirty="0" smtClean="0"/>
              <a:t>Geographical gaps in post-secondary education levels, </a:t>
            </a:r>
            <a:r>
              <a:rPr lang="en-US" sz="1800" dirty="0"/>
              <a:t>sub-regions, 2000 and 2014 elected OECD countries, 1995 to </a:t>
            </a:r>
            <a:r>
              <a:rPr lang="en-US" sz="1800" dirty="0" smtClean="0"/>
              <a:t>2015</a:t>
            </a:r>
          </a:p>
          <a:p>
            <a:endParaRPr lang="en-US" sz="1800" dirty="0" smtClean="0"/>
          </a:p>
          <a:p>
            <a:endParaRPr lang="en-US" sz="1800" i="1" dirty="0"/>
          </a:p>
        </p:txBody>
      </p:sp>
      <p:sp>
        <p:nvSpPr>
          <p:cNvPr id="6" name="Rectangle 5"/>
          <p:cNvSpPr/>
          <p:nvPr/>
        </p:nvSpPr>
        <p:spPr>
          <a:xfrm>
            <a:off x="990600" y="2096896"/>
            <a:ext cx="7391400" cy="369332"/>
          </a:xfrm>
          <a:prstGeom prst="rect">
            <a:avLst/>
          </a:prstGeom>
        </p:spPr>
        <p:txBody>
          <a:bodyPr wrap="square">
            <a:spAutoFit/>
          </a:bodyPr>
          <a:lstStyle/>
          <a:p>
            <a:pPr algn="ctr" fontAlgn="base"/>
            <a:r>
              <a:rPr lang="en-US" i="1" dirty="0">
                <a:latin typeface="+mj-lt"/>
              </a:rPr>
              <a:t>Percentage point difference between leading and trailing </a:t>
            </a:r>
            <a:r>
              <a:rPr lang="en-US" i="1" dirty="0" smtClean="0">
                <a:latin typeface="+mj-lt"/>
              </a:rPr>
              <a:t>sub-regions</a:t>
            </a:r>
            <a:endParaRPr lang="en-GB" i="1"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361512049"/>
              </p:ext>
            </p:extLst>
          </p:nvPr>
        </p:nvGraphicFramePr>
        <p:xfrm>
          <a:off x="179512" y="2548674"/>
          <a:ext cx="8202488" cy="3904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71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610"/>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3" name="Title 2"/>
          <p:cNvSpPr>
            <a:spLocks noGrp="1"/>
          </p:cNvSpPr>
          <p:nvPr>
            <p:ph type="title"/>
          </p:nvPr>
        </p:nvSpPr>
        <p:spPr>
          <a:xfrm>
            <a:off x="1080000" y="237600"/>
            <a:ext cx="8064000" cy="1022400"/>
          </a:xfrm>
        </p:spPr>
        <p:txBody>
          <a:bodyPr>
            <a:normAutofit/>
          </a:bodyPr>
          <a:lstStyle/>
          <a:p>
            <a:pPr algn="ctr"/>
            <a:r>
              <a:rPr lang="en-GB" sz="2100" b="1" dirty="0" smtClean="0">
                <a:solidFill>
                  <a:srgbClr val="000000"/>
                </a:solidFill>
                <a:latin typeface="Century Gothic" panose="020B0502020202020204" pitchFamily="34" charset="0"/>
              </a:rPr>
              <a:t>Why look at VET locally?</a:t>
            </a:r>
            <a:br>
              <a:rPr lang="en-GB" sz="2100" b="1" dirty="0" smtClean="0">
                <a:solidFill>
                  <a:srgbClr val="000000"/>
                </a:solidFill>
                <a:latin typeface="Century Gothic" panose="020B0502020202020204" pitchFamily="34" charset="0"/>
              </a:rPr>
            </a:br>
            <a:r>
              <a:rPr lang="en-GB" sz="2100" b="1" dirty="0" smtClean="0">
                <a:solidFill>
                  <a:srgbClr val="000000"/>
                </a:solidFill>
                <a:latin typeface="Century Gothic" panose="020B0502020202020204" pitchFamily="34" charset="0"/>
              </a:rPr>
              <a:t>….because there is regional variation within countries </a:t>
            </a:r>
            <a:endParaRPr lang="en-GB" sz="2100" b="1" dirty="0">
              <a:solidFill>
                <a:srgbClr val="000000"/>
              </a:solidFill>
              <a:latin typeface="Century Gothic" panose="020B0502020202020204" pitchFamily="34" charset="0"/>
            </a:endParaRPr>
          </a:p>
        </p:txBody>
      </p:sp>
      <p:sp>
        <p:nvSpPr>
          <p:cNvPr id="5" name="Rectangle 4"/>
          <p:cNvSpPr/>
          <p:nvPr/>
        </p:nvSpPr>
        <p:spPr>
          <a:xfrm>
            <a:off x="17550" y="1556792"/>
            <a:ext cx="52200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323528" y="1531465"/>
            <a:ext cx="8640960" cy="307777"/>
          </a:xfrm>
          <a:prstGeom prst="rect">
            <a:avLst/>
          </a:prstGeom>
          <a:noFill/>
        </p:spPr>
        <p:txBody>
          <a:bodyPr wrap="square" rtlCol="0">
            <a:spAutoFit/>
          </a:bodyPr>
          <a:lstStyle/>
          <a:p>
            <a:r>
              <a:rPr lang="en-GB" sz="1400" b="1" dirty="0">
                <a:solidFill>
                  <a:srgbClr val="000000"/>
                </a:solidFill>
                <a:latin typeface="Century Gothic" panose="020B0502020202020204" pitchFamily="34" charset="0"/>
              </a:rPr>
              <a:t>Share of students in upper secondary education </a:t>
            </a:r>
            <a:r>
              <a:rPr lang="en-GB" sz="1400" b="1" dirty="0" smtClean="0">
                <a:solidFill>
                  <a:srgbClr val="000000"/>
                </a:solidFill>
                <a:latin typeface="Century Gothic" panose="020B0502020202020204" pitchFamily="34" charset="0"/>
              </a:rPr>
              <a:t>following vocational programmes, 2016</a:t>
            </a:r>
            <a:endParaRPr lang="en-GB" sz="1400" dirty="0"/>
          </a:p>
        </p:txBody>
      </p:sp>
      <p:sp>
        <p:nvSpPr>
          <p:cNvPr id="7" name="TextBox 6"/>
          <p:cNvSpPr txBox="1"/>
          <p:nvPr/>
        </p:nvSpPr>
        <p:spPr>
          <a:xfrm>
            <a:off x="359295" y="6309320"/>
            <a:ext cx="5256584" cy="307777"/>
          </a:xfrm>
          <a:prstGeom prst="rect">
            <a:avLst/>
          </a:prstGeom>
          <a:noFill/>
        </p:spPr>
        <p:txBody>
          <a:bodyPr wrap="square" rtlCol="0">
            <a:spAutoFit/>
          </a:bodyPr>
          <a:lstStyle/>
          <a:p>
            <a:r>
              <a:rPr lang="en-GB" sz="1400" dirty="0" smtClean="0"/>
              <a:t>Source: Eurostat regional database</a:t>
            </a:r>
            <a:endParaRPr lang="en-GB" sz="1400" dirty="0"/>
          </a:p>
        </p:txBody>
      </p:sp>
      <p:graphicFrame>
        <p:nvGraphicFramePr>
          <p:cNvPr id="9" name="Chart 8"/>
          <p:cNvGraphicFramePr>
            <a:graphicFrameLocks/>
          </p:cNvGraphicFramePr>
          <p:nvPr>
            <p:extLst/>
          </p:nvPr>
        </p:nvGraphicFramePr>
        <p:xfrm>
          <a:off x="168187" y="2158183"/>
          <a:ext cx="2819400" cy="4042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2705151" y="2265515"/>
          <a:ext cx="3006080" cy="39347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5585048" y="2210975"/>
          <a:ext cx="3312368" cy="404380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484209" y="1839242"/>
            <a:ext cx="855543" cy="369332"/>
          </a:xfrm>
          <a:prstGeom prst="rect">
            <a:avLst/>
          </a:prstGeom>
          <a:noFill/>
        </p:spPr>
        <p:txBody>
          <a:bodyPr wrap="square" rtlCol="0">
            <a:spAutoFit/>
          </a:bodyPr>
          <a:lstStyle/>
          <a:p>
            <a:r>
              <a:rPr lang="en-GB" dirty="0" smtClean="0"/>
              <a:t>Italy</a:t>
            </a:r>
            <a:endParaRPr lang="en-GB" dirty="0"/>
          </a:p>
        </p:txBody>
      </p:sp>
      <p:sp>
        <p:nvSpPr>
          <p:cNvPr id="13" name="TextBox 12"/>
          <p:cNvSpPr txBox="1"/>
          <p:nvPr/>
        </p:nvSpPr>
        <p:spPr>
          <a:xfrm>
            <a:off x="3284410" y="1872628"/>
            <a:ext cx="2079678" cy="369332"/>
          </a:xfrm>
          <a:prstGeom prst="rect">
            <a:avLst/>
          </a:prstGeom>
          <a:noFill/>
        </p:spPr>
        <p:txBody>
          <a:bodyPr wrap="square" rtlCol="0">
            <a:spAutoFit/>
          </a:bodyPr>
          <a:lstStyle/>
          <a:p>
            <a:r>
              <a:rPr lang="en-GB" dirty="0" smtClean="0"/>
              <a:t>United Kingdom</a:t>
            </a:r>
            <a:endParaRPr lang="en-GB" dirty="0"/>
          </a:p>
        </p:txBody>
      </p:sp>
      <p:sp>
        <p:nvSpPr>
          <p:cNvPr id="14" name="TextBox 13"/>
          <p:cNvSpPr txBox="1"/>
          <p:nvPr/>
        </p:nvSpPr>
        <p:spPr>
          <a:xfrm>
            <a:off x="7241232" y="1872628"/>
            <a:ext cx="1080120" cy="369332"/>
          </a:xfrm>
          <a:prstGeom prst="rect">
            <a:avLst/>
          </a:prstGeom>
          <a:noFill/>
        </p:spPr>
        <p:txBody>
          <a:bodyPr wrap="square" rtlCol="0">
            <a:spAutoFit/>
          </a:bodyPr>
          <a:lstStyle/>
          <a:p>
            <a:r>
              <a:rPr lang="en-GB" dirty="0" smtClean="0"/>
              <a:t>Spain</a:t>
            </a:r>
          </a:p>
        </p:txBody>
      </p:sp>
    </p:spTree>
    <p:extLst>
      <p:ext uri="{BB962C8B-B14F-4D97-AF65-F5344CB8AC3E}">
        <p14:creationId xmlns:p14="http://schemas.microsoft.com/office/powerpoint/2010/main" val="60550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4" y="9919"/>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2" name="Title 1"/>
          <p:cNvSpPr>
            <a:spLocks noGrp="1"/>
          </p:cNvSpPr>
          <p:nvPr>
            <p:ph type="title"/>
          </p:nvPr>
        </p:nvSpPr>
        <p:spPr/>
        <p:txBody>
          <a:bodyPr/>
          <a:lstStyle/>
          <a:p>
            <a:pPr algn="ctr"/>
            <a:r>
              <a:rPr lang="en-GB" sz="2100" b="1" dirty="0" smtClean="0">
                <a:solidFill>
                  <a:srgbClr val="000000"/>
                </a:solidFill>
                <a:latin typeface="Century Gothic" panose="020B0502020202020204" pitchFamily="34" charset="0"/>
              </a:rPr>
              <a:t>Key issues </a:t>
            </a:r>
            <a:r>
              <a:rPr lang="en-GB" sz="2100" b="1" dirty="0" smtClean="0">
                <a:solidFill>
                  <a:srgbClr val="000000"/>
                </a:solidFill>
                <a:latin typeface="Century Gothic" panose="020B0502020202020204" pitchFamily="34" charset="0"/>
              </a:rPr>
              <a:t>when establishing regional </a:t>
            </a:r>
            <a:r>
              <a:rPr lang="en-GB" sz="2100" b="1" dirty="0" smtClean="0">
                <a:solidFill>
                  <a:srgbClr val="000000"/>
                </a:solidFill>
                <a:latin typeface="Century Gothic" panose="020B0502020202020204" pitchFamily="34" charset="0"/>
              </a:rPr>
              <a:t>skills ecosystems</a:t>
            </a:r>
            <a:endParaRPr lang="en-GB" sz="2100" b="1" dirty="0">
              <a:solidFill>
                <a:srgbClr val="000000"/>
              </a:solidFill>
              <a:latin typeface="Century Gothic" panose="020B0502020202020204" pitchFamily="34" charset="0"/>
            </a:endParaRPr>
          </a:p>
        </p:txBody>
      </p:sp>
      <p:sp>
        <p:nvSpPr>
          <p:cNvPr id="5" name="TextBox 4"/>
          <p:cNvSpPr txBox="1"/>
          <p:nvPr/>
        </p:nvSpPr>
        <p:spPr>
          <a:xfrm>
            <a:off x="323528" y="1556792"/>
            <a:ext cx="8424936"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smtClean="0"/>
              <a:t>High quality skills development </a:t>
            </a:r>
            <a:r>
              <a:rPr lang="en-US" sz="2000" b="1" i="1" dirty="0" err="1" smtClean="0"/>
              <a:t>programmes</a:t>
            </a:r>
            <a:r>
              <a:rPr lang="en-US" sz="2000" b="1" i="1" dirty="0" smtClean="0"/>
              <a:t> </a:t>
            </a:r>
            <a:r>
              <a:rPr lang="en-US" sz="2000" dirty="0" smtClean="0"/>
              <a:t>are an important ingredient to promoting local economic growth</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a:t>As there is considerable </a:t>
            </a:r>
            <a:r>
              <a:rPr lang="en-US" sz="2000" dirty="0" smtClean="0"/>
              <a:t>diversity in </a:t>
            </a:r>
            <a:r>
              <a:rPr lang="en-US" sz="2000" dirty="0"/>
              <a:t>jobs available and skills in demand at the local level, </a:t>
            </a:r>
            <a:r>
              <a:rPr lang="en-US" sz="2000" b="1" i="1" dirty="0"/>
              <a:t>empowering local </a:t>
            </a:r>
            <a:r>
              <a:rPr lang="en-US" sz="2000" b="1" i="1" dirty="0" smtClean="0"/>
              <a:t>stakeholders to </a:t>
            </a:r>
            <a:r>
              <a:rPr lang="en-US" sz="2000" b="1" i="1" dirty="0"/>
              <a:t>tailor </a:t>
            </a:r>
            <a:r>
              <a:rPr lang="en-US" sz="2000" b="1" i="1" dirty="0" smtClean="0"/>
              <a:t>training</a:t>
            </a:r>
            <a:r>
              <a:rPr lang="en-US" sz="2000" dirty="0" smtClean="0"/>
              <a:t> </a:t>
            </a:r>
            <a:r>
              <a:rPr lang="en-US" sz="2000" dirty="0"/>
              <a:t>to local needs is an important complement to better alignment at </a:t>
            </a:r>
            <a:r>
              <a:rPr lang="en-US" sz="2000" dirty="0" smtClean="0"/>
              <a:t>the national </a:t>
            </a:r>
            <a:r>
              <a:rPr lang="en-US" sz="2000" dirty="0"/>
              <a:t>level</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Even </a:t>
            </a:r>
            <a:r>
              <a:rPr lang="en-US" sz="2000" dirty="0"/>
              <a:t>when the right governance arrangements are in place, </a:t>
            </a:r>
            <a:r>
              <a:rPr lang="en-US" sz="2000" b="1" i="1" dirty="0"/>
              <a:t>weak </a:t>
            </a:r>
            <a:r>
              <a:rPr lang="en-US" sz="2000" b="1" i="1" dirty="0" smtClean="0"/>
              <a:t>implementation capacities </a:t>
            </a:r>
            <a:r>
              <a:rPr lang="en-US" sz="2000" dirty="0"/>
              <a:t>can undermine the alignment between </a:t>
            </a:r>
            <a:r>
              <a:rPr lang="en-US" sz="2000" dirty="0" smtClean="0"/>
              <a:t>skills being produced </a:t>
            </a:r>
            <a:r>
              <a:rPr lang="en-US" sz="2000" dirty="0"/>
              <a:t>and the local </a:t>
            </a:r>
            <a:r>
              <a:rPr lang="en-US" sz="2000" dirty="0" err="1"/>
              <a:t>labour</a:t>
            </a:r>
            <a:r>
              <a:rPr lang="en-US" sz="2000" dirty="0"/>
              <a:t> </a:t>
            </a:r>
            <a:r>
              <a:rPr lang="en-US" sz="2000" dirty="0" smtClean="0"/>
              <a:t>market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i="1" dirty="0" smtClean="0"/>
              <a:t>Training </a:t>
            </a:r>
            <a:r>
              <a:rPr lang="en-US" sz="2000" b="1" i="1" dirty="0"/>
              <a:t>and capacity-building </a:t>
            </a:r>
            <a:r>
              <a:rPr lang="en-US" sz="2000" dirty="0"/>
              <a:t>for </a:t>
            </a:r>
            <a:r>
              <a:rPr lang="en-US" sz="2000" dirty="0" smtClean="0"/>
              <a:t>teachers</a:t>
            </a:r>
            <a:r>
              <a:rPr lang="en-US" sz="2000" dirty="0"/>
              <a:t>, trainers and institutions as well </a:t>
            </a:r>
            <a:r>
              <a:rPr lang="en-US" sz="2000" dirty="0" smtClean="0"/>
              <a:t>as promoting </a:t>
            </a:r>
            <a:r>
              <a:rPr lang="en-US" sz="2000" dirty="0"/>
              <a:t>sharing between </a:t>
            </a:r>
            <a:r>
              <a:rPr lang="en-US" sz="2000" dirty="0" smtClean="0"/>
              <a:t>stakeholders </a:t>
            </a:r>
            <a:r>
              <a:rPr lang="en-US" sz="2000" dirty="0"/>
              <a:t>can help to strengthen </a:t>
            </a:r>
            <a:r>
              <a:rPr lang="en-US" sz="2000" dirty="0" smtClean="0"/>
              <a:t>capacities</a:t>
            </a:r>
            <a:endParaRPr lang="en-GB" sz="2000" dirty="0"/>
          </a:p>
        </p:txBody>
      </p:sp>
    </p:spTree>
    <p:extLst>
      <p:ext uri="{BB962C8B-B14F-4D97-AF65-F5344CB8AC3E}">
        <p14:creationId xmlns:p14="http://schemas.microsoft.com/office/powerpoint/2010/main" val="22778960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4" y="9919"/>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2" name="Title 1"/>
          <p:cNvSpPr>
            <a:spLocks noGrp="1"/>
          </p:cNvSpPr>
          <p:nvPr>
            <p:ph type="title"/>
          </p:nvPr>
        </p:nvSpPr>
        <p:spPr/>
        <p:txBody>
          <a:bodyPr/>
          <a:lstStyle/>
          <a:p>
            <a:pPr algn="ctr"/>
            <a:r>
              <a:rPr lang="en-GB" sz="2100" b="1" dirty="0" smtClean="0">
                <a:solidFill>
                  <a:srgbClr val="000000"/>
                </a:solidFill>
                <a:latin typeface="Century Gothic" panose="020B0502020202020204" pitchFamily="34" charset="0"/>
              </a:rPr>
              <a:t>Apprenticeships can be powerful tool to create pipeline of talent within local labour markets</a:t>
            </a:r>
            <a:endParaRPr lang="en-GB" sz="2100" b="1" dirty="0">
              <a:solidFill>
                <a:srgbClr val="000000"/>
              </a:solidFill>
              <a:latin typeface="Century Gothic" panose="020B0502020202020204" pitchFamily="34" charset="0"/>
            </a:endParaRPr>
          </a:p>
        </p:txBody>
      </p:sp>
      <p:sp>
        <p:nvSpPr>
          <p:cNvPr id="5" name="TextBox 4"/>
          <p:cNvSpPr txBox="1"/>
          <p:nvPr/>
        </p:nvSpPr>
        <p:spPr>
          <a:xfrm>
            <a:off x="3635896" y="1560806"/>
            <a:ext cx="5112568" cy="4308872"/>
          </a:xfrm>
          <a:prstGeom prst="rect">
            <a:avLst/>
          </a:prstGeom>
          <a:noFill/>
        </p:spPr>
        <p:txBody>
          <a:bodyPr wrap="square" rtlCol="0">
            <a:spAutoFit/>
          </a:bodyPr>
          <a:lstStyle/>
          <a:p>
            <a:r>
              <a:rPr lang="en-GB" sz="2000" b="1" u="sng" dirty="0" smtClean="0"/>
              <a:t>Key Findings</a:t>
            </a:r>
          </a:p>
          <a:p>
            <a:endParaRPr lang="en-GB" sz="2000" b="1" u="sng" dirty="0"/>
          </a:p>
          <a:p>
            <a:pPr marL="285750" indent="-285750">
              <a:buFont typeface="Arial" panose="020B0604020202020204" pitchFamily="34" charset="0"/>
              <a:buChar char="•"/>
            </a:pPr>
            <a:r>
              <a:rPr lang="en-US" dirty="0"/>
              <a:t>Local leadership can facilitate connections between employers, training providers, </a:t>
            </a:r>
            <a:r>
              <a:rPr lang="en-GB" dirty="0"/>
              <a:t>and other stakeholders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Building </a:t>
            </a:r>
            <a:r>
              <a:rPr lang="en-US" dirty="0"/>
              <a:t>“spaces” or networks for employers to provide advice is central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SMEs </a:t>
            </a:r>
            <a:r>
              <a:rPr lang="en-US" dirty="0"/>
              <a:t>will often require </a:t>
            </a:r>
            <a:r>
              <a:rPr lang="en-US" dirty="0" err="1"/>
              <a:t>specialised</a:t>
            </a:r>
            <a:r>
              <a:rPr lang="en-US" dirty="0"/>
              <a:t> assistance to provide apprenticeship </a:t>
            </a:r>
            <a:r>
              <a:rPr lang="en-US" dirty="0" smtClean="0"/>
              <a:t>places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Apprenticeships </a:t>
            </a:r>
            <a:r>
              <a:rPr lang="en-US" dirty="0"/>
              <a:t>must be flexible in their design and delivery to </a:t>
            </a:r>
            <a:r>
              <a:rPr lang="en-US" dirty="0" smtClean="0"/>
              <a:t>accommodate </a:t>
            </a:r>
            <a:r>
              <a:rPr lang="en-GB" dirty="0" smtClean="0"/>
              <a:t>changing </a:t>
            </a:r>
            <a:r>
              <a:rPr lang="en-GB" dirty="0"/>
              <a:t>labour markets</a:t>
            </a:r>
          </a:p>
        </p:txBody>
      </p:sp>
      <p:pic>
        <p:nvPicPr>
          <p:cNvPr id="3" name="Picture 2"/>
          <p:cNvPicPr>
            <a:picLocks noChangeAspect="1"/>
          </p:cNvPicPr>
          <p:nvPr/>
        </p:nvPicPr>
        <p:blipFill>
          <a:blip r:embed="rId3"/>
          <a:stretch>
            <a:fillRect/>
          </a:stretch>
        </p:blipFill>
        <p:spPr>
          <a:xfrm>
            <a:off x="323528" y="1760861"/>
            <a:ext cx="3170187" cy="4244273"/>
          </a:xfrm>
          <a:prstGeom prst="rect">
            <a:avLst/>
          </a:prstGeom>
          <a:ln>
            <a:solidFill>
              <a:schemeClr val="accent1"/>
            </a:solidFill>
          </a:ln>
        </p:spPr>
      </p:pic>
    </p:spTree>
    <p:extLst>
      <p:ext uri="{BB962C8B-B14F-4D97-AF65-F5344CB8AC3E}">
        <p14:creationId xmlns:p14="http://schemas.microsoft.com/office/powerpoint/2010/main" val="25368387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4" y="9919"/>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12" name="Rectangle 5"/>
          <p:cNvSpPr/>
          <p:nvPr/>
        </p:nvSpPr>
        <p:spPr>
          <a:xfrm>
            <a:off x="5" y="1277472"/>
            <a:ext cx="9143996" cy="1353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8" name="Title 2"/>
          <p:cNvSpPr>
            <a:spLocks noGrp="1"/>
          </p:cNvSpPr>
          <p:nvPr>
            <p:ph type="title"/>
          </p:nvPr>
        </p:nvSpPr>
        <p:spPr>
          <a:xfrm>
            <a:off x="1171575" y="277291"/>
            <a:ext cx="7186190" cy="951582"/>
          </a:xfrm>
        </p:spPr>
        <p:txBody>
          <a:bodyPr>
            <a:noAutofit/>
          </a:bodyPr>
          <a:lstStyle/>
          <a:p>
            <a:pPr algn="ctr"/>
            <a:r>
              <a:rPr lang="en-US" sz="2100" b="1" dirty="0" smtClean="0">
                <a:solidFill>
                  <a:srgbClr val="000000"/>
                </a:solidFill>
                <a:latin typeface="Century Gothic" panose="020B0502020202020204" pitchFamily="34" charset="0"/>
              </a:rPr>
              <a:t>But barriers remain to have more employers participate in apprenticeship </a:t>
            </a:r>
            <a:r>
              <a:rPr lang="en-US" sz="2100" b="1" dirty="0" err="1" smtClean="0">
                <a:solidFill>
                  <a:srgbClr val="000000"/>
                </a:solidFill>
                <a:latin typeface="Century Gothic" panose="020B0502020202020204" pitchFamily="34" charset="0"/>
              </a:rPr>
              <a:t>programmes</a:t>
            </a:r>
            <a:endParaRPr lang="en-US" sz="2100" b="1" dirty="0">
              <a:solidFill>
                <a:srgbClr val="000000"/>
              </a:solidFill>
              <a:latin typeface="Century Gothic" panose="020B0502020202020204" pitchFamily="34" charset="0"/>
            </a:endParaRPr>
          </a:p>
        </p:txBody>
      </p:sp>
      <p:sp>
        <p:nvSpPr>
          <p:cNvPr id="4" name="Rectangle 3"/>
          <p:cNvSpPr/>
          <p:nvPr/>
        </p:nvSpPr>
        <p:spPr>
          <a:xfrm>
            <a:off x="1547664" y="6357313"/>
            <a:ext cx="6904248" cy="346249"/>
          </a:xfrm>
          <a:prstGeom prst="rect">
            <a:avLst/>
          </a:prstGeom>
        </p:spPr>
        <p:txBody>
          <a:bodyPr wrap="square">
            <a:spAutoFit/>
          </a:bodyPr>
          <a:lstStyle/>
          <a:p>
            <a:r>
              <a:rPr lang="en-US" sz="825" i="1" dirty="0">
                <a:solidFill>
                  <a:srgbClr val="000000"/>
                </a:solidFill>
                <a:latin typeface="Century Gothic" panose="020B0502020202020204" pitchFamily="34" charset="0"/>
              </a:rPr>
              <a:t>Source: OECD (2019), Engaging Employers and Developing Skills at the Local Level in Northern Ireland, United Kingdom and OECD (2019 forthcoming), Engaging Employers and Developing Skills at the Local Level in Australia</a:t>
            </a:r>
          </a:p>
        </p:txBody>
      </p:sp>
      <p:sp>
        <p:nvSpPr>
          <p:cNvPr id="14" name="Rectangle 13"/>
          <p:cNvSpPr/>
          <p:nvPr/>
        </p:nvSpPr>
        <p:spPr>
          <a:xfrm>
            <a:off x="135273" y="1540098"/>
            <a:ext cx="853609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b="1" dirty="0">
                <a:solidFill>
                  <a:srgbClr val="000000"/>
                </a:solidFill>
                <a:latin typeface="Century Gothic" panose="020B0502020202020204" pitchFamily="34" charset="0"/>
              </a:rPr>
              <a:t>Results from </a:t>
            </a:r>
            <a:r>
              <a:rPr lang="en-US" sz="1600" b="1" dirty="0" smtClean="0">
                <a:solidFill>
                  <a:srgbClr val="000000"/>
                </a:solidFill>
                <a:latin typeface="Century Gothic" panose="020B0502020202020204" pitchFamily="34" charset="0"/>
              </a:rPr>
              <a:t>an OECD employer </a:t>
            </a:r>
            <a:r>
              <a:rPr lang="en-US" sz="1600" b="1" dirty="0">
                <a:solidFill>
                  <a:srgbClr val="000000"/>
                </a:solidFill>
                <a:latin typeface="Century Gothic" panose="020B0502020202020204" pitchFamily="34" charset="0"/>
              </a:rPr>
              <a:t>survey </a:t>
            </a:r>
            <a:r>
              <a:rPr lang="en-US" sz="1600" b="1" dirty="0" smtClean="0">
                <a:solidFill>
                  <a:srgbClr val="000000"/>
                </a:solidFill>
                <a:latin typeface="Century Gothic" panose="020B0502020202020204" pitchFamily="34" charset="0"/>
              </a:rPr>
              <a:t>: </a:t>
            </a:r>
            <a:endParaRPr lang="en-US" sz="1600" b="1" dirty="0">
              <a:solidFill>
                <a:srgbClr val="000000"/>
              </a:solidFill>
              <a:latin typeface="Century Gothic" panose="020B0502020202020204" pitchFamily="34" charset="0"/>
            </a:endParaRPr>
          </a:p>
          <a:p>
            <a:pPr algn="ctr"/>
            <a:r>
              <a:rPr lang="en-GB" sz="1600" b="1" dirty="0" smtClean="0">
                <a:solidFill>
                  <a:srgbClr val="000000"/>
                </a:solidFill>
                <a:latin typeface="Century Gothic" panose="020B0502020202020204" pitchFamily="34" charset="0"/>
              </a:rPr>
              <a:t>Why </a:t>
            </a:r>
            <a:r>
              <a:rPr lang="en-GB" sz="1600" b="1" dirty="0">
                <a:solidFill>
                  <a:srgbClr val="000000"/>
                </a:solidFill>
                <a:latin typeface="Century Gothic" panose="020B0502020202020204" pitchFamily="34" charset="0"/>
              </a:rPr>
              <a:t>did your organisation not offer apprenticeships over the past year? </a:t>
            </a:r>
            <a:endParaRPr lang="en-US" sz="1600" b="1" dirty="0">
              <a:solidFill>
                <a:srgbClr val="000000"/>
              </a:solidFill>
              <a:latin typeface="Century Gothic" panose="020B0502020202020204" pitchFamily="34" charset="0"/>
            </a:endParaRPr>
          </a:p>
        </p:txBody>
      </p:sp>
      <p:pic>
        <p:nvPicPr>
          <p:cNvPr id="9"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94" y="6357313"/>
            <a:ext cx="1265571" cy="315314"/>
          </a:xfrm>
          <a:prstGeom prst="rect">
            <a:avLst/>
          </a:prstGeom>
        </p:spPr>
      </p:pic>
      <p:sp>
        <p:nvSpPr>
          <p:cNvPr id="10" name="Slide Number Placeholder 1"/>
          <p:cNvSpPr txBox="1">
            <a:spLocks/>
          </p:cNvSpPr>
          <p:nvPr/>
        </p:nvSpPr>
        <p:spPr>
          <a:xfrm>
            <a:off x="8671371" y="5655098"/>
            <a:ext cx="342000" cy="1836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solidFill>
                  <a:schemeClr val="bg1"/>
                </a:solidFill>
                <a:latin typeface="+mj-lt"/>
              </a:rPr>
              <a:t>39</a:t>
            </a:r>
          </a:p>
        </p:txBody>
      </p:sp>
      <p:graphicFrame>
        <p:nvGraphicFramePr>
          <p:cNvPr id="15" name="Content Placeholder 5"/>
          <p:cNvGraphicFramePr>
            <a:graphicFrameLocks/>
          </p:cNvGraphicFramePr>
          <p:nvPr>
            <p:extLst/>
          </p:nvPr>
        </p:nvGraphicFramePr>
        <p:xfrm>
          <a:off x="395536" y="2678557"/>
          <a:ext cx="3816424" cy="367875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71600" y="2232438"/>
            <a:ext cx="2376264" cy="338554"/>
          </a:xfrm>
          <a:prstGeom prst="rect">
            <a:avLst/>
          </a:prstGeom>
          <a:noFill/>
        </p:spPr>
        <p:txBody>
          <a:bodyPr wrap="square" rtlCol="0">
            <a:spAutoFit/>
          </a:bodyPr>
          <a:lstStyle/>
          <a:p>
            <a:r>
              <a:rPr lang="en-GB" sz="1600" dirty="0" smtClean="0">
                <a:solidFill>
                  <a:schemeClr val="tx1">
                    <a:lumMod val="50000"/>
                  </a:schemeClr>
                </a:solidFill>
              </a:rPr>
              <a:t>Northern Ireland</a:t>
            </a:r>
            <a:endParaRPr lang="en-GB" sz="1600" dirty="0">
              <a:solidFill>
                <a:schemeClr val="tx1">
                  <a:lumMod val="50000"/>
                </a:schemeClr>
              </a:solidFill>
            </a:endParaRPr>
          </a:p>
        </p:txBody>
      </p:sp>
      <p:sp>
        <p:nvSpPr>
          <p:cNvPr id="16" name="TextBox 15"/>
          <p:cNvSpPr txBox="1"/>
          <p:nvPr/>
        </p:nvSpPr>
        <p:spPr>
          <a:xfrm>
            <a:off x="6065277" y="2217697"/>
            <a:ext cx="2376264" cy="338554"/>
          </a:xfrm>
          <a:prstGeom prst="rect">
            <a:avLst/>
          </a:prstGeom>
          <a:noFill/>
        </p:spPr>
        <p:txBody>
          <a:bodyPr wrap="square" rtlCol="0">
            <a:spAutoFit/>
          </a:bodyPr>
          <a:lstStyle/>
          <a:p>
            <a:r>
              <a:rPr lang="en-GB" sz="1600" dirty="0" smtClean="0">
                <a:solidFill>
                  <a:schemeClr val="tx1">
                    <a:lumMod val="50000"/>
                  </a:schemeClr>
                </a:solidFill>
              </a:rPr>
              <a:t>Australia</a:t>
            </a:r>
            <a:endParaRPr lang="en-GB" sz="1600" dirty="0">
              <a:solidFill>
                <a:schemeClr val="tx1">
                  <a:lumMod val="50000"/>
                </a:schemeClr>
              </a:solidFill>
            </a:endParaRPr>
          </a:p>
        </p:txBody>
      </p:sp>
      <p:graphicFrame>
        <p:nvGraphicFramePr>
          <p:cNvPr id="19" name="Chart 18"/>
          <p:cNvGraphicFramePr>
            <a:graphicFrameLocks/>
          </p:cNvGraphicFramePr>
          <p:nvPr>
            <p:extLst/>
          </p:nvPr>
        </p:nvGraphicFramePr>
        <p:xfrm>
          <a:off x="4211960" y="2678556"/>
          <a:ext cx="3960440" cy="3509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8290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2100" b="1" dirty="0">
                <a:solidFill>
                  <a:srgbClr val="000000"/>
                </a:solidFill>
                <a:latin typeface="Century Gothic" panose="020B0502020202020204" pitchFamily="34" charset="0"/>
              </a:rPr>
              <a:t>Possible checklist for local communities</a:t>
            </a:r>
          </a:p>
        </p:txBody>
      </p:sp>
      <p:sp>
        <p:nvSpPr>
          <p:cNvPr id="4" name="Rounded Rectangle 3"/>
          <p:cNvSpPr/>
          <p:nvPr/>
        </p:nvSpPr>
        <p:spPr>
          <a:xfrm>
            <a:off x="539552" y="1556792"/>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Understand the local labour market</a:t>
            </a:r>
          </a:p>
        </p:txBody>
      </p:sp>
      <p:sp>
        <p:nvSpPr>
          <p:cNvPr id="5" name="Rectangle 4"/>
          <p:cNvSpPr/>
          <p:nvPr/>
        </p:nvSpPr>
        <p:spPr>
          <a:xfrm>
            <a:off x="7890086" y="1556792"/>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890086" y="1536403"/>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
        <p:nvSpPr>
          <p:cNvPr id="7" name="Rounded Rectangle 6"/>
          <p:cNvSpPr/>
          <p:nvPr/>
        </p:nvSpPr>
        <p:spPr>
          <a:xfrm>
            <a:off x="547109" y="2305844"/>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Promote lifelong learning and retraining</a:t>
            </a:r>
          </a:p>
        </p:txBody>
      </p:sp>
      <p:sp>
        <p:nvSpPr>
          <p:cNvPr id="9" name="Rectangle 8"/>
          <p:cNvSpPr/>
          <p:nvPr/>
        </p:nvSpPr>
        <p:spPr>
          <a:xfrm>
            <a:off x="7890086" y="2340728"/>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890086" y="2320339"/>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
        <p:nvSpPr>
          <p:cNvPr id="11" name="Rounded Rectangle 10"/>
          <p:cNvSpPr/>
          <p:nvPr/>
        </p:nvSpPr>
        <p:spPr>
          <a:xfrm>
            <a:off x="547109" y="3106692"/>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 employment programmes to transition workers</a:t>
            </a:r>
          </a:p>
        </p:txBody>
      </p:sp>
      <p:sp>
        <p:nvSpPr>
          <p:cNvPr id="13" name="Rounded Rectangle 12"/>
          <p:cNvSpPr/>
          <p:nvPr/>
        </p:nvSpPr>
        <p:spPr>
          <a:xfrm>
            <a:off x="547109" y="3934863"/>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Leverage social innovation to help under-represented groups</a:t>
            </a:r>
          </a:p>
        </p:txBody>
      </p:sp>
      <p:sp>
        <p:nvSpPr>
          <p:cNvPr id="14" name="Rounded Rectangle 13"/>
          <p:cNvSpPr/>
          <p:nvPr/>
        </p:nvSpPr>
        <p:spPr>
          <a:xfrm>
            <a:off x="547109" y="4769092"/>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new jobs through entrepreneurship and SME support</a:t>
            </a:r>
          </a:p>
        </p:txBody>
      </p:sp>
      <p:sp>
        <p:nvSpPr>
          <p:cNvPr id="15" name="Rounded Rectangle 14"/>
          <p:cNvSpPr/>
          <p:nvPr/>
        </p:nvSpPr>
        <p:spPr>
          <a:xfrm>
            <a:off x="562506" y="5603321"/>
            <a:ext cx="66247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Build stronger local partnerships</a:t>
            </a:r>
          </a:p>
        </p:txBody>
      </p:sp>
      <p:sp>
        <p:nvSpPr>
          <p:cNvPr id="16" name="Rectangle 15"/>
          <p:cNvSpPr/>
          <p:nvPr/>
        </p:nvSpPr>
        <p:spPr>
          <a:xfrm>
            <a:off x="7857602" y="3113211"/>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7857602" y="3092822"/>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
        <p:nvSpPr>
          <p:cNvPr id="18" name="Rectangle 17"/>
          <p:cNvSpPr/>
          <p:nvPr/>
        </p:nvSpPr>
        <p:spPr>
          <a:xfrm>
            <a:off x="7864924" y="3924568"/>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7864924" y="3904179"/>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
        <p:nvSpPr>
          <p:cNvPr id="20" name="Rectangle 19"/>
          <p:cNvSpPr/>
          <p:nvPr/>
        </p:nvSpPr>
        <p:spPr>
          <a:xfrm>
            <a:off x="7836499" y="4757452"/>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7836499" y="4737063"/>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
        <p:nvSpPr>
          <p:cNvPr id="24" name="Rectangle 23"/>
          <p:cNvSpPr/>
          <p:nvPr/>
        </p:nvSpPr>
        <p:spPr>
          <a:xfrm>
            <a:off x="7836499" y="5580673"/>
            <a:ext cx="6116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7836499" y="5560284"/>
            <a:ext cx="326919" cy="769441"/>
          </a:xfrm>
          <a:prstGeom prst="rect">
            <a:avLst/>
          </a:prstGeom>
        </p:spPr>
        <p:txBody>
          <a:bodyPr wrap="square">
            <a:spAutoFit/>
          </a:bodyPr>
          <a:lstStyle/>
          <a:p>
            <a:pPr algn="just">
              <a:spcAft>
                <a:spcPts val="0"/>
              </a:spcAft>
              <a:tabLst>
                <a:tab pos="539750" algn="l"/>
                <a:tab pos="756285" algn="l"/>
                <a:tab pos="972185" algn="l"/>
                <a:tab pos="2009775" algn="l"/>
              </a:tabLst>
            </a:pPr>
            <a:r>
              <a:rPr lang="en-GB" sz="4400" dirty="0">
                <a:latin typeface="Times New Roman" panose="02020603050405020304" pitchFamily="18" charset="0"/>
                <a:ea typeface="Calibri" panose="020F0502020204030204" pitchFamily="34" charset="0"/>
                <a:sym typeface="Wingdings" panose="05000000000000000000" pitchFamily="2" charset="2"/>
              </a:rPr>
              <a:t></a:t>
            </a:r>
            <a:endParaRPr lang="en-GB" sz="4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42771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3026" y="1534063"/>
            <a:ext cx="6768752" cy="738664"/>
          </a:xfrm>
          <a:prstGeom prst="rect">
            <a:avLst/>
          </a:prstGeom>
        </p:spPr>
        <p:txBody>
          <a:bodyPr wrap="square">
            <a:spAutoFit/>
          </a:bodyPr>
          <a:lstStyle/>
          <a:p>
            <a:pPr algn="just"/>
            <a:r>
              <a:rPr lang="en-US" sz="1400" b="1" dirty="0">
                <a:latin typeface="Arial Narrow" panose="020B0606020202030204" pitchFamily="34" charset="0"/>
                <a:ea typeface="SimSun" panose="02010600030101010101" pitchFamily="2" charset="-122"/>
                <a:cs typeface="Arial" panose="020B0604020202020204" pitchFamily="34" charset="0"/>
              </a:rPr>
              <a:t>Skills Advisory </a:t>
            </a:r>
            <a:r>
              <a:rPr lang="en-US" sz="1400" b="1" dirty="0" smtClean="0">
                <a:latin typeface="Arial Narrow" panose="020B0606020202030204" pitchFamily="34" charset="0"/>
                <a:ea typeface="SimSun" panose="02010600030101010101" pitchFamily="2" charset="-122"/>
                <a:cs typeface="Arial" panose="020B0604020202020204" pitchFamily="34" charset="0"/>
              </a:rPr>
              <a:t>Panels</a:t>
            </a:r>
            <a:r>
              <a:rPr lang="en-US" sz="1400" dirty="0" smtClean="0">
                <a:latin typeface="Arial Narrow" panose="020B0606020202030204" pitchFamily="34" charset="0"/>
                <a:ea typeface="SimSun" panose="02010600030101010101" pitchFamily="2" charset="-122"/>
                <a:cs typeface="Arial" panose="020B0604020202020204" pitchFamily="34" charset="0"/>
              </a:rPr>
              <a:t>: These enable </a:t>
            </a:r>
            <a:r>
              <a:rPr lang="en-US" sz="1400" dirty="0">
                <a:latin typeface="Arial Narrow" panose="020B0606020202030204" pitchFamily="34" charset="0"/>
                <a:ea typeface="SimSun" panose="02010600030101010101" pitchFamily="2" charset="-122"/>
                <a:cs typeface="Arial" panose="020B0604020202020204" pitchFamily="34" charset="0"/>
              </a:rPr>
              <a:t>mayors and Local Enterprise Partnerships to support employers, education providers and local government in identifying current and future local skills needs shaping the provision and funding of post-16 education and training and careers guidance</a:t>
            </a:r>
            <a:endParaRPr lang="en-GB" sz="1400" dirty="0"/>
          </a:p>
        </p:txBody>
      </p:sp>
      <p:sp>
        <p:nvSpPr>
          <p:cNvPr id="9" name="TextBox 8"/>
          <p:cNvSpPr txBox="1"/>
          <p:nvPr/>
        </p:nvSpPr>
        <p:spPr>
          <a:xfrm>
            <a:off x="179512" y="1322521"/>
            <a:ext cx="2232248" cy="369332"/>
          </a:xfrm>
          <a:prstGeom prst="rect">
            <a:avLst/>
          </a:prstGeom>
          <a:noFill/>
        </p:spPr>
        <p:txBody>
          <a:bodyPr wrap="square" rtlCol="0">
            <a:spAutoFit/>
          </a:bodyPr>
          <a:lstStyle/>
          <a:p>
            <a:r>
              <a:rPr lang="en-GB" b="1" dirty="0" smtClean="0"/>
              <a:t>United Kingdom</a:t>
            </a:r>
          </a:p>
        </p:txBody>
      </p:sp>
      <p:sp>
        <p:nvSpPr>
          <p:cNvPr id="10" name="Rectangle 9"/>
          <p:cNvSpPr/>
          <p:nvPr/>
        </p:nvSpPr>
        <p:spPr>
          <a:xfrm>
            <a:off x="2016962" y="2463770"/>
            <a:ext cx="6840880" cy="1169551"/>
          </a:xfrm>
          <a:prstGeom prst="rect">
            <a:avLst/>
          </a:prstGeom>
        </p:spPr>
        <p:txBody>
          <a:bodyPr wrap="square">
            <a:spAutoFit/>
          </a:bodyPr>
          <a:lstStyle/>
          <a:p>
            <a:pPr algn="just"/>
            <a:r>
              <a:rPr lang="en-US" sz="1400" b="1" dirty="0" smtClean="0">
                <a:latin typeface="Arial Narrow" panose="020B0606020202030204" pitchFamily="34" charset="0"/>
                <a:ea typeface="SimSun" panose="02010600030101010101" pitchFamily="2" charset="-122"/>
              </a:rPr>
              <a:t>Through the </a:t>
            </a:r>
            <a:r>
              <a:rPr lang="en-US" sz="1400" b="1" dirty="0">
                <a:latin typeface="Arial Narrow" panose="020B0606020202030204" pitchFamily="34" charset="0"/>
                <a:ea typeface="SimSun" panose="02010600030101010101" pitchFamily="2" charset="-122"/>
              </a:rPr>
              <a:t>Skilling Australians Fund (the </a:t>
            </a:r>
            <a:r>
              <a:rPr lang="en-US" sz="1400" b="1" dirty="0" smtClean="0">
                <a:latin typeface="Arial Narrow" panose="020B0606020202030204" pitchFamily="34" charset="0"/>
                <a:ea typeface="SimSun" panose="02010600030101010101" pitchFamily="2" charset="-122"/>
              </a:rPr>
              <a:t>SAF), </a:t>
            </a:r>
            <a:r>
              <a:rPr lang="en-US" sz="1400" dirty="0" smtClean="0">
                <a:latin typeface="Arial Narrow" panose="020B0606020202030204" pitchFamily="34" charset="0"/>
                <a:ea typeface="SimSun" panose="02010600030101010101" pitchFamily="2" charset="-122"/>
              </a:rPr>
              <a:t>Australia is </a:t>
            </a:r>
            <a:r>
              <a:rPr lang="en-US" sz="1400" dirty="0">
                <a:latin typeface="Arial Narrow" panose="020B0606020202030204" pitchFamily="34" charset="0"/>
                <a:ea typeface="SimSun" panose="02010600030101010101" pitchFamily="2" charset="-122"/>
              </a:rPr>
              <a:t>committed to working with industry to ensure the vocational education and training (VET) sector responds effectively and efficiently to the skills required by employers and supporting apprentices and trainees. With matched funding from states and territories, the SAF will grow the number of apprentices and trainees to support Australia’s future productivity, jobs and growth.</a:t>
            </a:r>
            <a:endParaRPr lang="en-GB" sz="1400" dirty="0">
              <a:latin typeface="Arial Narrow" panose="020B0606020202030204" pitchFamily="34" charset="0"/>
              <a:ea typeface="SimSun" panose="02010600030101010101" pitchFamily="2" charset="-122"/>
            </a:endParaRPr>
          </a:p>
        </p:txBody>
      </p:sp>
      <p:sp>
        <p:nvSpPr>
          <p:cNvPr id="12" name="TextBox 11"/>
          <p:cNvSpPr txBox="1"/>
          <p:nvPr/>
        </p:nvSpPr>
        <p:spPr>
          <a:xfrm>
            <a:off x="-40363" y="2376741"/>
            <a:ext cx="2232248" cy="369332"/>
          </a:xfrm>
          <a:prstGeom prst="rect">
            <a:avLst/>
          </a:prstGeom>
          <a:noFill/>
        </p:spPr>
        <p:txBody>
          <a:bodyPr wrap="square" rtlCol="0">
            <a:spAutoFit/>
          </a:bodyPr>
          <a:lstStyle/>
          <a:p>
            <a:pPr algn="ctr"/>
            <a:r>
              <a:rPr lang="en-GB" b="1" dirty="0" smtClean="0"/>
              <a:t>Australia</a:t>
            </a:r>
          </a:p>
        </p:txBody>
      </p:sp>
      <p:sp>
        <p:nvSpPr>
          <p:cNvPr id="14" name="Rectangle 13"/>
          <p:cNvSpPr/>
          <p:nvPr/>
        </p:nvSpPr>
        <p:spPr>
          <a:xfrm>
            <a:off x="1990206" y="3614462"/>
            <a:ext cx="6840880" cy="738664"/>
          </a:xfrm>
          <a:prstGeom prst="rect">
            <a:avLst/>
          </a:prstGeom>
        </p:spPr>
        <p:txBody>
          <a:bodyPr wrap="square">
            <a:spAutoFit/>
          </a:bodyPr>
          <a:lstStyle/>
          <a:p>
            <a:r>
              <a:rPr lang="en-US" sz="1400" b="1" dirty="0" smtClean="0">
                <a:latin typeface="Arial Narrow" panose="020B0606020202030204" pitchFamily="34" charset="0"/>
                <a:ea typeface="SimSun" panose="02010600030101010101" pitchFamily="2" charset="-122"/>
              </a:rPr>
              <a:t>Ireland </a:t>
            </a:r>
            <a:r>
              <a:rPr lang="en-US" sz="1400" dirty="0" smtClean="0">
                <a:latin typeface="Arial Narrow" panose="020B0606020202030204" pitchFamily="34" charset="0"/>
                <a:ea typeface="SimSun" panose="02010600030101010101" pitchFamily="2" charset="-122"/>
              </a:rPr>
              <a:t>has 16 Regional Education and Training Boards that manage </a:t>
            </a:r>
            <a:r>
              <a:rPr lang="en-US" sz="1400" dirty="0">
                <a:latin typeface="Arial Narrow" panose="020B0606020202030204" pitchFamily="34" charset="0"/>
                <a:ea typeface="SimSun" panose="02010600030101010101" pitchFamily="2" charset="-122"/>
              </a:rPr>
              <a:t>and operate second-level schools, further education colleges, multi-faith community national schools and a range of adult and further education </a:t>
            </a:r>
            <a:r>
              <a:rPr lang="en-US" sz="1400" dirty="0" err="1">
                <a:latin typeface="Arial Narrow" panose="020B0606020202030204" pitchFamily="34" charset="0"/>
                <a:ea typeface="SimSun" panose="02010600030101010101" pitchFamily="2" charset="-122"/>
              </a:rPr>
              <a:t>centres</a:t>
            </a:r>
            <a:r>
              <a:rPr lang="en-US" sz="1400" dirty="0">
                <a:latin typeface="Arial Narrow" panose="020B0606020202030204" pitchFamily="34" charset="0"/>
                <a:ea typeface="SimSun" panose="02010600030101010101" pitchFamily="2" charset="-122"/>
              </a:rPr>
              <a:t> delivering education and training </a:t>
            </a:r>
            <a:r>
              <a:rPr lang="en-US" sz="1400" dirty="0" err="1">
                <a:latin typeface="Arial Narrow" panose="020B0606020202030204" pitchFamily="34" charset="0"/>
                <a:ea typeface="SimSun" panose="02010600030101010101" pitchFamily="2" charset="-122"/>
              </a:rPr>
              <a:t>programmes</a:t>
            </a:r>
            <a:r>
              <a:rPr lang="en-US" sz="1400" dirty="0">
                <a:latin typeface="Arial Narrow" panose="020B0606020202030204" pitchFamily="34" charset="0"/>
                <a:ea typeface="SimSun" panose="02010600030101010101" pitchFamily="2" charset="-122"/>
              </a:rPr>
              <a:t>.</a:t>
            </a:r>
            <a:endParaRPr lang="en-GB" sz="1400" dirty="0">
              <a:latin typeface="Arial Narrow" panose="020B0606020202030204" pitchFamily="34" charset="0"/>
              <a:ea typeface="SimSun" panose="02010600030101010101" pitchFamily="2" charset="-122"/>
            </a:endParaRPr>
          </a:p>
        </p:txBody>
      </p:sp>
      <p:sp>
        <p:nvSpPr>
          <p:cNvPr id="16" name="TextBox 15"/>
          <p:cNvSpPr txBox="1"/>
          <p:nvPr/>
        </p:nvSpPr>
        <p:spPr>
          <a:xfrm>
            <a:off x="-17010" y="3365297"/>
            <a:ext cx="2232248" cy="369332"/>
          </a:xfrm>
          <a:prstGeom prst="rect">
            <a:avLst/>
          </a:prstGeom>
          <a:noFill/>
        </p:spPr>
        <p:txBody>
          <a:bodyPr wrap="square" rtlCol="0">
            <a:spAutoFit/>
          </a:bodyPr>
          <a:lstStyle/>
          <a:p>
            <a:pPr algn="ctr"/>
            <a:r>
              <a:rPr lang="en-GB" b="1" dirty="0" smtClean="0"/>
              <a:t>Ireland</a:t>
            </a:r>
          </a:p>
        </p:txBody>
      </p:sp>
      <p:sp>
        <p:nvSpPr>
          <p:cNvPr id="17" name="Rectangle 16"/>
          <p:cNvSpPr/>
          <p:nvPr/>
        </p:nvSpPr>
        <p:spPr>
          <a:xfrm>
            <a:off x="1938855" y="4444032"/>
            <a:ext cx="6768752" cy="1169551"/>
          </a:xfrm>
          <a:prstGeom prst="rect">
            <a:avLst/>
          </a:prstGeom>
        </p:spPr>
        <p:txBody>
          <a:bodyPr wrap="square">
            <a:spAutoFit/>
          </a:bodyPr>
          <a:lstStyle/>
          <a:p>
            <a:pPr algn="just"/>
            <a:r>
              <a:rPr lang="en-US" sz="1400" b="1" dirty="0">
                <a:latin typeface="Arial Narrow" panose="020B0606020202030204" pitchFamily="34" charset="0"/>
                <a:ea typeface="SimSun" panose="02010600030101010101" pitchFamily="2" charset="-122"/>
                <a:cs typeface="Arial" panose="020B0604020202020204" pitchFamily="34" charset="0"/>
              </a:rPr>
              <a:t>Workforce Investment Boards </a:t>
            </a:r>
            <a:r>
              <a:rPr lang="en-US" sz="1400" dirty="0">
                <a:latin typeface="Arial Narrow" panose="020B0606020202030204" pitchFamily="34" charset="0"/>
                <a:ea typeface="SimSun" panose="02010600030101010101" pitchFamily="2" charset="-122"/>
                <a:cs typeface="Arial" panose="020B0604020202020204" pitchFamily="34" charset="0"/>
              </a:rPr>
              <a:t>(WIBs) are established for every state and local area in the </a:t>
            </a:r>
            <a:r>
              <a:rPr lang="en-US" sz="1400" dirty="0" smtClean="0">
                <a:latin typeface="Arial Narrow" panose="020B0606020202030204" pitchFamily="34" charset="0"/>
                <a:ea typeface="SimSun" panose="02010600030101010101" pitchFamily="2" charset="-122"/>
                <a:cs typeface="Arial" panose="020B0604020202020204" pitchFamily="34" charset="0"/>
              </a:rPr>
              <a:t>US. </a:t>
            </a:r>
            <a:r>
              <a:rPr lang="en-US" sz="1400" dirty="0">
                <a:latin typeface="Arial Narrow" panose="020B0606020202030204" pitchFamily="34" charset="0"/>
                <a:ea typeface="SimSun" panose="02010600030101010101" pitchFamily="2" charset="-122"/>
                <a:cs typeface="Arial" panose="020B0604020202020204" pitchFamily="34" charset="0"/>
              </a:rPr>
              <a:t>A WIB’s role is to provide leadership and oversight for workforce investment activities that increase employment, retention and earnings</a:t>
            </a:r>
            <a:r>
              <a:rPr lang="en-US" sz="1400" dirty="0" smtClean="0">
                <a:latin typeface="Arial Narrow" panose="020B0606020202030204" pitchFamily="34" charset="0"/>
                <a:ea typeface="SimSun" panose="02010600030101010101" pitchFamily="2" charset="-122"/>
                <a:cs typeface="Arial" panose="020B0604020202020204" pitchFamily="34" charset="0"/>
              </a:rPr>
              <a:t>. </a:t>
            </a:r>
            <a:r>
              <a:rPr lang="en-US" sz="1400" dirty="0">
                <a:latin typeface="Arial Narrow" panose="020B0606020202030204" pitchFamily="34" charset="0"/>
                <a:ea typeface="SimSun" panose="02010600030101010101" pitchFamily="2" charset="-122"/>
                <a:cs typeface="Arial" panose="020B0604020202020204" pitchFamily="34" charset="0"/>
              </a:rPr>
              <a:t>A core mission for WIBs is to form partnerships among public workforce agencies and business so that the workforce system is responsive to the needs of business and the community</a:t>
            </a:r>
            <a:endParaRPr lang="en-GB" sz="1400" dirty="0">
              <a:latin typeface="Arial Narrow" panose="020B0606020202030204" pitchFamily="34" charset="0"/>
              <a:ea typeface="SimSun" panose="02010600030101010101" pitchFamily="2" charset="-122"/>
              <a:cs typeface="Arial" panose="020B0604020202020204" pitchFamily="34" charset="0"/>
            </a:endParaRPr>
          </a:p>
        </p:txBody>
      </p:sp>
      <p:sp>
        <p:nvSpPr>
          <p:cNvPr id="19" name="TextBox 18"/>
          <p:cNvSpPr txBox="1"/>
          <p:nvPr/>
        </p:nvSpPr>
        <p:spPr>
          <a:xfrm>
            <a:off x="36086" y="4391906"/>
            <a:ext cx="2232248" cy="369332"/>
          </a:xfrm>
          <a:prstGeom prst="rect">
            <a:avLst/>
          </a:prstGeom>
          <a:noFill/>
        </p:spPr>
        <p:txBody>
          <a:bodyPr wrap="square" rtlCol="0">
            <a:spAutoFit/>
          </a:bodyPr>
          <a:lstStyle/>
          <a:p>
            <a:pPr algn="ctr"/>
            <a:r>
              <a:rPr lang="en-GB" b="1" dirty="0" smtClean="0"/>
              <a:t>United States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06" y="1662118"/>
            <a:ext cx="1274616" cy="6373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91" y="2724106"/>
            <a:ext cx="1322999" cy="661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06" y="3681493"/>
            <a:ext cx="1358454" cy="6818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397" y="4745001"/>
            <a:ext cx="1411671" cy="743333"/>
          </a:xfrm>
          <a:prstGeom prst="rect">
            <a:avLst/>
          </a:prstGeom>
        </p:spPr>
      </p:pic>
      <p:sp>
        <p:nvSpPr>
          <p:cNvPr id="15" name="Rectangle 5"/>
          <p:cNvSpPr/>
          <p:nvPr/>
        </p:nvSpPr>
        <p:spPr>
          <a:xfrm>
            <a:off x="36086" y="0"/>
            <a:ext cx="9144000" cy="135102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b="1" dirty="0">
                <a:solidFill>
                  <a:srgbClr val="000000"/>
                </a:solidFill>
                <a:latin typeface="Century Gothic" panose="020B0502020202020204" pitchFamily="34" charset="0"/>
              </a:rPr>
              <a:t>What </a:t>
            </a:r>
            <a:r>
              <a:rPr lang="en-US" b="1" dirty="0" smtClean="0">
                <a:solidFill>
                  <a:srgbClr val="000000"/>
                </a:solidFill>
                <a:latin typeface="Century Gothic" panose="020B0502020202020204" pitchFamily="34" charset="0"/>
              </a:rPr>
              <a:t>are OECD regions doing to </a:t>
            </a:r>
            <a:r>
              <a:rPr lang="en-US" b="1" smtClean="0">
                <a:solidFill>
                  <a:srgbClr val="000000"/>
                </a:solidFill>
                <a:latin typeface="Century Gothic" panose="020B0502020202020204" pitchFamily="34" charset="0"/>
              </a:rPr>
              <a:t>promote </a:t>
            </a:r>
            <a:r>
              <a:rPr lang="en-US" b="1" smtClean="0">
                <a:solidFill>
                  <a:srgbClr val="000000"/>
                </a:solidFill>
                <a:latin typeface="Century Gothic" panose="020B0502020202020204" pitchFamily="34" charset="0"/>
              </a:rPr>
              <a:t>skills?</a:t>
            </a:r>
            <a:endParaRPr lang="en-GB" dirty="0"/>
          </a:p>
        </p:txBody>
      </p:sp>
      <p:sp>
        <p:nvSpPr>
          <p:cNvPr id="18" name="TextBox 17"/>
          <p:cNvSpPr txBox="1"/>
          <p:nvPr/>
        </p:nvSpPr>
        <p:spPr>
          <a:xfrm>
            <a:off x="29278" y="5481043"/>
            <a:ext cx="2232248" cy="369332"/>
          </a:xfrm>
          <a:prstGeom prst="rect">
            <a:avLst/>
          </a:prstGeom>
          <a:noFill/>
        </p:spPr>
        <p:txBody>
          <a:bodyPr wrap="square" rtlCol="0">
            <a:spAutoFit/>
          </a:bodyPr>
          <a:lstStyle/>
          <a:p>
            <a:pPr algn="ctr"/>
            <a:r>
              <a:rPr lang="en-GB" b="1" dirty="0" smtClean="0"/>
              <a:t>Sweden</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691" y="5850375"/>
            <a:ext cx="1349833" cy="841269"/>
          </a:xfrm>
          <a:prstGeom prst="rect">
            <a:avLst/>
          </a:prstGeom>
        </p:spPr>
      </p:pic>
      <p:sp>
        <p:nvSpPr>
          <p:cNvPr id="21" name="Rectangle 20"/>
          <p:cNvSpPr/>
          <p:nvPr/>
        </p:nvSpPr>
        <p:spPr>
          <a:xfrm>
            <a:off x="1938855" y="5691741"/>
            <a:ext cx="6665593" cy="954107"/>
          </a:xfrm>
          <a:prstGeom prst="rect">
            <a:avLst/>
          </a:prstGeom>
        </p:spPr>
        <p:txBody>
          <a:bodyPr wrap="square">
            <a:spAutoFit/>
          </a:bodyPr>
          <a:lstStyle/>
          <a:p>
            <a:r>
              <a:rPr lang="en-US" sz="1400" b="1" dirty="0" smtClean="0">
                <a:latin typeface="Arial Narrow" panose="020B0606020202030204" pitchFamily="34" charset="0"/>
                <a:ea typeface="SimSun" panose="02010600030101010101" pitchFamily="2" charset="-122"/>
                <a:cs typeface="Arial" panose="020B0604020202020204" pitchFamily="34" charset="0"/>
              </a:rPr>
              <a:t>Regional Competence Platforms </a:t>
            </a:r>
            <a:r>
              <a:rPr lang="en-US" sz="1400" dirty="0" smtClean="0">
                <a:latin typeface="Arial Narrow" panose="020B0606020202030204" pitchFamily="34" charset="0"/>
                <a:ea typeface="SimSun" panose="02010600030101010101" pitchFamily="2" charset="-122"/>
                <a:cs typeface="Arial" panose="020B0604020202020204" pitchFamily="34" charset="0"/>
              </a:rPr>
              <a:t>have been established to improve coordination between local government and regions regarding skills planning, </a:t>
            </a:r>
            <a:r>
              <a:rPr lang="en-US" sz="1400" dirty="0" err="1" smtClean="0">
                <a:latin typeface="Arial Narrow" panose="020B0606020202030204" pitchFamily="34" charset="0"/>
                <a:ea typeface="SimSun" panose="02010600030101010101" pitchFamily="2" charset="-122"/>
                <a:cs typeface="Arial" panose="020B0604020202020204" pitchFamily="34" charset="0"/>
              </a:rPr>
              <a:t>labour</a:t>
            </a:r>
            <a:r>
              <a:rPr lang="en-US" sz="1400" dirty="0" smtClean="0">
                <a:latin typeface="Arial Narrow" panose="020B0606020202030204" pitchFamily="34" charset="0"/>
                <a:ea typeface="SimSun" panose="02010600030101010101" pitchFamily="2" charset="-122"/>
                <a:cs typeface="Arial" panose="020B0604020202020204" pitchFamily="34" charset="0"/>
              </a:rPr>
              <a:t> market information, and training </a:t>
            </a:r>
            <a:r>
              <a:rPr lang="en-US" sz="1400" dirty="0" err="1" smtClean="0">
                <a:latin typeface="Arial Narrow" panose="020B0606020202030204" pitchFamily="34" charset="0"/>
                <a:ea typeface="SimSun" panose="02010600030101010101" pitchFamily="2" charset="-122"/>
                <a:cs typeface="Arial" panose="020B0604020202020204" pitchFamily="34" charset="0"/>
              </a:rPr>
              <a:t>programmes</a:t>
            </a:r>
            <a:r>
              <a:rPr lang="en-US" sz="1400" dirty="0" smtClean="0">
                <a:latin typeface="Arial Narrow" panose="020B0606020202030204" pitchFamily="34" charset="0"/>
                <a:ea typeface="SimSun" panose="02010600030101010101" pitchFamily="2" charset="-122"/>
                <a:cs typeface="Arial" panose="020B0604020202020204" pitchFamily="34" charset="0"/>
              </a:rPr>
              <a:t>. These platforms are part of Sweden’s National Strategy for Sustainable Regional Growth and Attractiveness</a:t>
            </a:r>
            <a:endParaRPr lang="en-GB" sz="1400" dirty="0">
              <a:latin typeface="Arial Narrow" panose="020B0606020202030204" pitchFamily="34" charset="0"/>
              <a:ea typeface="SimSun" panose="02010600030101010101" pitchFamily="2" charset="-122"/>
              <a:cs typeface="Arial" panose="020B0604020202020204" pitchFamily="34" charset="0"/>
            </a:endParaRPr>
          </a:p>
        </p:txBody>
      </p:sp>
      <p:sp>
        <p:nvSpPr>
          <p:cNvPr id="22" name="Rectangle 5"/>
          <p:cNvSpPr/>
          <p:nvPr/>
        </p:nvSpPr>
        <p:spPr>
          <a:xfrm>
            <a:off x="5" y="1277472"/>
            <a:ext cx="9143996" cy="1353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Tree>
    <p:extLst>
      <p:ext uri="{BB962C8B-B14F-4D97-AF65-F5344CB8AC3E}">
        <p14:creationId xmlns:p14="http://schemas.microsoft.com/office/powerpoint/2010/main" val="29453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a:xfrm>
            <a:off x="0" y="0"/>
            <a:ext cx="9144000" cy="130112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solidFill>
                <a:srgbClr val="000000"/>
              </a:solidFill>
            </a:endParaRPr>
          </a:p>
        </p:txBody>
      </p:sp>
      <p:sp>
        <p:nvSpPr>
          <p:cNvPr id="11" name="Rectangle 5"/>
          <p:cNvSpPr/>
          <p:nvPr/>
        </p:nvSpPr>
        <p:spPr>
          <a:xfrm>
            <a:off x="3" y="1297352"/>
            <a:ext cx="9143997" cy="13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6" name="Title 2"/>
          <p:cNvSpPr>
            <a:spLocks noGrp="1"/>
          </p:cNvSpPr>
          <p:nvPr>
            <p:ph type="title"/>
          </p:nvPr>
        </p:nvSpPr>
        <p:spPr>
          <a:xfrm>
            <a:off x="755576" y="387931"/>
            <a:ext cx="7416000" cy="766800"/>
          </a:xfrm>
        </p:spPr>
        <p:txBody>
          <a:bodyPr/>
          <a:lstStyle/>
          <a:p>
            <a:pPr algn="ctr"/>
            <a:r>
              <a:rPr lang="en-GB" b="1" dirty="0" smtClean="0">
                <a:solidFill>
                  <a:srgbClr val="000000"/>
                </a:solidFill>
                <a:latin typeface="Century Gothic" panose="020B0502020202020204" pitchFamily="34" charset="0"/>
              </a:rPr>
              <a:t>For more information</a:t>
            </a:r>
            <a:endParaRPr lang="en-GB" b="1" dirty="0">
              <a:solidFill>
                <a:srgbClr val="000000"/>
              </a:solidFill>
              <a:latin typeface="Century Gothic" panose="020B0502020202020204" pitchFamily="34" charset="0"/>
            </a:endParaRPr>
          </a:p>
        </p:txBody>
      </p:sp>
      <p:sp>
        <p:nvSpPr>
          <p:cNvPr id="5" name="Content Placeholder 1"/>
          <p:cNvSpPr>
            <a:spLocks noGrp="1"/>
          </p:cNvSpPr>
          <p:nvPr>
            <p:ph idx="4294967295"/>
          </p:nvPr>
        </p:nvSpPr>
        <p:spPr>
          <a:xfrm>
            <a:off x="400050" y="1989535"/>
            <a:ext cx="8743950" cy="2724150"/>
          </a:xfrm>
          <a:prstGeom prst="rect">
            <a:avLst/>
          </a:prstGeom>
        </p:spPr>
        <p:txBody>
          <a:bodyPr>
            <a:noAutofit/>
          </a:bodyPr>
          <a:lstStyle/>
          <a:p>
            <a:pPr marL="0" indent="0">
              <a:buNone/>
            </a:pPr>
            <a:r>
              <a:rPr lang="en-GB" sz="1800" dirty="0">
                <a:solidFill>
                  <a:schemeClr val="tx1">
                    <a:lumMod val="50000"/>
                  </a:schemeClr>
                </a:solidFill>
                <a:latin typeface="Century Gothic" panose="020B0502020202020204" pitchFamily="34" charset="0"/>
              </a:rPr>
              <a:t>To discuss OECD’s </a:t>
            </a:r>
            <a:r>
              <a:rPr lang="en-GB" sz="1800" dirty="0" smtClean="0">
                <a:solidFill>
                  <a:schemeClr val="tx1">
                    <a:lumMod val="50000"/>
                  </a:schemeClr>
                </a:solidFill>
                <a:latin typeface="Century Gothic" panose="020B0502020202020204" pitchFamily="34" charset="0"/>
              </a:rPr>
              <a:t>work on local employment and skills projects: </a:t>
            </a:r>
            <a:endParaRPr lang="en-GB" sz="1800" dirty="0">
              <a:solidFill>
                <a:schemeClr val="tx1">
                  <a:lumMod val="50000"/>
                </a:schemeClr>
              </a:solidFill>
              <a:latin typeface="Century Gothic" panose="020B0502020202020204" pitchFamily="34" charset="0"/>
            </a:endParaRPr>
          </a:p>
          <a:p>
            <a:pPr marL="0" indent="0">
              <a:buNone/>
            </a:pPr>
            <a:r>
              <a:rPr lang="en-GB" sz="1800" b="1" dirty="0" smtClean="0">
                <a:solidFill>
                  <a:srgbClr val="4F81BD"/>
                </a:solidFill>
                <a:latin typeface="Century Gothic" panose="020B0502020202020204" pitchFamily="34" charset="0"/>
                <a:hlinkClick r:id="rId3"/>
              </a:rPr>
              <a:t>Jonathan.barr@oecd.org</a:t>
            </a:r>
            <a:endParaRPr lang="en-GB" sz="1800" b="1" dirty="0" smtClean="0">
              <a:solidFill>
                <a:srgbClr val="4F81BD"/>
              </a:solidFill>
              <a:latin typeface="Century Gothic" panose="020B0502020202020204" pitchFamily="34" charset="0"/>
            </a:endParaRPr>
          </a:p>
          <a:p>
            <a:pPr marL="0" indent="0">
              <a:buNone/>
            </a:pPr>
            <a:endParaRPr lang="en-GB" sz="1800" b="1" dirty="0">
              <a:solidFill>
                <a:srgbClr val="4F81BD"/>
              </a:solidFill>
              <a:latin typeface="Century Gothic" panose="020B0502020202020204" pitchFamily="34" charset="0"/>
            </a:endParaRPr>
          </a:p>
          <a:p>
            <a:pPr marL="0" indent="0">
              <a:buNone/>
            </a:pPr>
            <a:r>
              <a:rPr lang="en-GB" sz="1800" dirty="0">
                <a:solidFill>
                  <a:schemeClr val="tx1">
                    <a:lumMod val="50000"/>
                  </a:schemeClr>
                </a:solidFill>
                <a:latin typeface="Century Gothic" panose="020B0502020202020204" pitchFamily="34" charset="0"/>
              </a:rPr>
              <a:t>To learn more about the OECD’s </a:t>
            </a:r>
            <a:r>
              <a:rPr lang="en-GB" sz="1800" dirty="0" smtClean="0">
                <a:solidFill>
                  <a:schemeClr val="tx1">
                    <a:lumMod val="50000"/>
                  </a:schemeClr>
                </a:solidFill>
                <a:latin typeface="Century Gothic" panose="020B0502020202020204" pitchFamily="34" charset="0"/>
              </a:rPr>
              <a:t>Centre for Entrepreneurship, SMEs, Regions and Cities:</a:t>
            </a:r>
            <a:r>
              <a:rPr lang="en-GB" sz="1800" dirty="0" smtClean="0">
                <a:solidFill>
                  <a:srgbClr val="4F81BD"/>
                </a:solidFill>
                <a:latin typeface="Century Gothic" panose="020B0502020202020204" pitchFamily="34" charset="0"/>
              </a:rPr>
              <a:t> </a:t>
            </a:r>
            <a:r>
              <a:rPr lang="en-GB" sz="1800" b="1" dirty="0">
                <a:solidFill>
                  <a:srgbClr val="4F81BD"/>
                </a:solidFill>
                <a:latin typeface="Century Gothic" panose="020B0502020202020204" pitchFamily="34" charset="0"/>
                <a:hlinkClick r:id="rId4"/>
              </a:rPr>
              <a:t>http://www.oecd.org/cfe</a:t>
            </a:r>
            <a:r>
              <a:rPr lang="en-GB" sz="1800" b="1" dirty="0" smtClean="0">
                <a:solidFill>
                  <a:srgbClr val="4F81BD"/>
                </a:solidFill>
                <a:latin typeface="Century Gothic" panose="020B0502020202020204" pitchFamily="34" charset="0"/>
                <a:hlinkClick r:id="rId4"/>
              </a:rPr>
              <a:t>/</a:t>
            </a:r>
            <a:endParaRPr lang="en-GB" sz="1800" b="1" dirty="0" smtClean="0">
              <a:solidFill>
                <a:srgbClr val="4F81BD"/>
              </a:solidFill>
              <a:latin typeface="Century Gothic" panose="020B0502020202020204" pitchFamily="34" charset="0"/>
            </a:endParaRPr>
          </a:p>
          <a:p>
            <a:pPr marL="0" indent="0">
              <a:buNone/>
            </a:pPr>
            <a:r>
              <a:rPr lang="en-GB" sz="1800" b="1" dirty="0" smtClean="0">
                <a:solidFill>
                  <a:srgbClr val="4F81BD"/>
                </a:solidFill>
                <a:latin typeface="Century Gothic" panose="020B0502020202020204" pitchFamily="34" charset="0"/>
              </a:rPr>
              <a:t>Twitter: @</a:t>
            </a:r>
            <a:r>
              <a:rPr lang="en-GB" sz="1800" b="1" dirty="0" err="1" smtClean="0">
                <a:solidFill>
                  <a:srgbClr val="4F81BD"/>
                </a:solidFill>
                <a:latin typeface="Century Gothic" panose="020B0502020202020204" pitchFamily="34" charset="0"/>
              </a:rPr>
              <a:t>oecd_local</a:t>
            </a:r>
            <a:r>
              <a:rPr lang="en-GB" sz="1800" b="1" dirty="0" smtClean="0">
                <a:solidFill>
                  <a:srgbClr val="4F81BD"/>
                </a:solidFill>
                <a:latin typeface="Century Gothic" panose="020B0502020202020204" pitchFamily="34" charset="0"/>
              </a:rPr>
              <a:t>, #</a:t>
            </a:r>
            <a:r>
              <a:rPr lang="en-GB" sz="1800" b="1" dirty="0" err="1" smtClean="0">
                <a:solidFill>
                  <a:srgbClr val="4F81BD"/>
                </a:solidFill>
                <a:latin typeface="Century Gothic" panose="020B0502020202020204" pitchFamily="34" charset="0"/>
              </a:rPr>
              <a:t>OECDlocal</a:t>
            </a:r>
            <a:endParaRPr lang="en-GB" sz="1800" b="1" dirty="0">
              <a:solidFill>
                <a:srgbClr val="4F81BD"/>
              </a:solidFill>
              <a:latin typeface="Century Gothic" panose="020B0502020202020204" pitchFamily="34" charset="0"/>
            </a:endParaRPr>
          </a:p>
        </p:txBody>
      </p:sp>
      <p:pic>
        <p:nvPicPr>
          <p:cNvPr id="8"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62" y="4856306"/>
            <a:ext cx="4075183" cy="1015323"/>
          </a:xfrm>
          <a:prstGeom prst="rect">
            <a:avLst/>
          </a:prstGeom>
        </p:spPr>
      </p:pic>
      <p:sp>
        <p:nvSpPr>
          <p:cNvPr id="9" name="Slide Number Placeholder 1"/>
          <p:cNvSpPr txBox="1">
            <a:spLocks/>
          </p:cNvSpPr>
          <p:nvPr/>
        </p:nvSpPr>
        <p:spPr>
          <a:xfrm>
            <a:off x="8802000" y="5688029"/>
            <a:ext cx="342000" cy="1836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solidFill>
                  <a:schemeClr val="bg1"/>
                </a:solidFill>
                <a:latin typeface="+mj-lt"/>
              </a:rPr>
              <a:t>42</a:t>
            </a:r>
          </a:p>
        </p:txBody>
      </p:sp>
    </p:spTree>
    <p:extLst>
      <p:ext uri="{BB962C8B-B14F-4D97-AF65-F5344CB8AC3E}">
        <p14:creationId xmlns:p14="http://schemas.microsoft.com/office/powerpoint/2010/main" val="184117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387710"/>
            <a:ext cx="1181094" cy="1479950"/>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93"/>
          <a:stretch/>
        </p:blipFill>
        <p:spPr bwMode="auto">
          <a:xfrm>
            <a:off x="7269474" y="1387710"/>
            <a:ext cx="1133056" cy="1519984"/>
          </a:xfrm>
          <a:prstGeom prst="rect">
            <a:avLst/>
          </a:prstGeom>
          <a:noFill/>
          <a:ln w="1270">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7448" y="1387710"/>
            <a:ext cx="1131006" cy="1506221"/>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7836002" y="5184576"/>
            <a:ext cx="130799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1043608" y="188640"/>
            <a:ext cx="7416000" cy="1022400"/>
          </a:xfrm>
        </p:spPr>
        <p:txBody>
          <a:bodyPr/>
          <a:lstStyle/>
          <a:p>
            <a:pPr algn="ctr"/>
            <a:r>
              <a:rPr lang="en-GB" sz="2100" b="1" dirty="0">
                <a:solidFill>
                  <a:srgbClr val="000000"/>
                </a:solidFill>
                <a:latin typeface="Century Gothic" panose="020B0502020202020204" pitchFamily="34" charset="0"/>
              </a:rPr>
              <a:t>OECD Centre for Entrepreneurship, SMEs, Regions and Cities @ a Glance</a:t>
            </a:r>
          </a:p>
        </p:txBody>
      </p:sp>
      <p:graphicFrame>
        <p:nvGraphicFramePr>
          <p:cNvPr id="4" name="Content Placeholder 3"/>
          <p:cNvGraphicFramePr>
            <a:graphicFrameLocks noGrp="1"/>
          </p:cNvGraphicFramePr>
          <p:nvPr>
            <p:ph idx="1"/>
            <p:extLst/>
          </p:nvPr>
        </p:nvGraphicFramePr>
        <p:xfrm>
          <a:off x="179512" y="2996952"/>
          <a:ext cx="8568952"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289"/>
          <a:stretch/>
        </p:blipFill>
        <p:spPr bwMode="auto">
          <a:xfrm>
            <a:off x="2197657" y="1751396"/>
            <a:ext cx="1164411" cy="1421596"/>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780"/>
          <a:stretch/>
        </p:blipFill>
        <p:spPr bwMode="auto">
          <a:xfrm>
            <a:off x="5364088" y="1387710"/>
            <a:ext cx="1094298" cy="1320513"/>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8808" y="1751396"/>
            <a:ext cx="1011755" cy="1428720"/>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p:spPr>
      </p:pic>
      <p:pic>
        <p:nvPicPr>
          <p:cNvPr id="1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8373"/>
          <a:stretch/>
        </p:blipFill>
        <p:spPr bwMode="auto">
          <a:xfrm>
            <a:off x="5652120" y="1751396"/>
            <a:ext cx="1163623" cy="1421596"/>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1520" y="1387710"/>
            <a:ext cx="1080120" cy="1436732"/>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4" y="1751396"/>
            <a:ext cx="1081936" cy="1438017"/>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6" name="Picture 5"/>
          <p:cNvPicPr>
            <a:picLocks noChangeArrowheads="1"/>
          </p:cNvPicPr>
          <p:nvPr/>
        </p:nvPicPr>
        <p:blipFill rotWithShape="1">
          <a:blip r:embed="rId16"/>
          <a:srcRect r="2445"/>
          <a:stretch/>
        </p:blipFill>
        <p:spPr bwMode="auto">
          <a:xfrm>
            <a:off x="3874152" y="1751396"/>
            <a:ext cx="1132579" cy="1438017"/>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05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8384" y="4797152"/>
            <a:ext cx="1115616" cy="206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60" y="0"/>
            <a:ext cx="9151560" cy="1340768"/>
          </a:xfrm>
          <a:prstGeom prst="rect">
            <a:avLst/>
          </a:prstGeom>
          <a:solidFill>
            <a:srgbClr val="02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a:spLocks noGrp="1"/>
          </p:cNvSpPr>
          <p:nvPr>
            <p:ph idx="1"/>
          </p:nvPr>
        </p:nvSpPr>
        <p:spPr>
          <a:xfrm>
            <a:off x="107504" y="1571671"/>
            <a:ext cx="8956927" cy="4809657"/>
          </a:xfrm>
        </p:spPr>
        <p:txBody>
          <a:bodyPr>
            <a:noAutofit/>
          </a:bodyPr>
          <a:lstStyle/>
          <a:p>
            <a:pPr marL="0" indent="0">
              <a:buNone/>
            </a:pPr>
            <a:r>
              <a:rPr lang="en-GB" sz="1500" dirty="0" smtClean="0"/>
              <a:t>Created </a:t>
            </a:r>
            <a:r>
              <a:rPr lang="en-GB" sz="1500" dirty="0"/>
              <a:t>in 2004, the OECD Local Development Forum (</a:t>
            </a:r>
            <a:r>
              <a:rPr lang="en-GB" sz="1500" dirty="0">
                <a:hlinkClick r:id="rId3"/>
              </a:rPr>
              <a:t>http://</a:t>
            </a:r>
            <a:r>
              <a:rPr lang="en-GB" sz="1500" dirty="0" smtClean="0">
                <a:hlinkClick r:id="rId3"/>
              </a:rPr>
              <a:t>www.oecd.org/local-forum</a:t>
            </a:r>
            <a:r>
              <a:rPr lang="en-GB" sz="1500" dirty="0" smtClean="0"/>
              <a:t>) is </a:t>
            </a:r>
            <a:r>
              <a:rPr lang="en-GB" sz="1500" dirty="0"/>
              <a:t>the OECD’s</a:t>
            </a:r>
            <a:r>
              <a:rPr lang="en-GB" sz="1500" b="1" dirty="0">
                <a:solidFill>
                  <a:schemeClr val="tx2"/>
                </a:solidFill>
              </a:rPr>
              <a:t> network of local development practitioners, entrepreneurs and social </a:t>
            </a:r>
            <a:r>
              <a:rPr lang="en-GB" sz="1500" b="1" dirty="0" smtClean="0">
                <a:solidFill>
                  <a:schemeClr val="tx2"/>
                </a:solidFill>
              </a:rPr>
              <a:t>innovators</a:t>
            </a:r>
            <a:r>
              <a:rPr lang="en-GB" sz="1500" dirty="0"/>
              <a:t>.</a:t>
            </a:r>
          </a:p>
          <a:p>
            <a:pPr marL="0" indent="0">
              <a:buNone/>
            </a:pPr>
            <a:endParaRPr lang="en-GB" sz="1725" b="1" i="1" dirty="0" smtClean="0"/>
          </a:p>
          <a:p>
            <a:pPr marL="0" indent="0">
              <a:buNone/>
            </a:pPr>
            <a:r>
              <a:rPr lang="en-GB" sz="2000" b="1" dirty="0" smtClean="0"/>
              <a:t>The </a:t>
            </a:r>
            <a:r>
              <a:rPr lang="en-GB" sz="2000" b="1" dirty="0"/>
              <a:t>2019 OECD Local Development </a:t>
            </a:r>
            <a:r>
              <a:rPr lang="en-GB" sz="2000" b="1" dirty="0" smtClean="0"/>
              <a:t>Forum</a:t>
            </a:r>
          </a:p>
          <a:p>
            <a:pPr marL="0" indent="0">
              <a:buNone/>
            </a:pPr>
            <a:r>
              <a:rPr lang="en-GB" sz="2000" b="1" dirty="0" smtClean="0">
                <a:solidFill>
                  <a:schemeClr val="accent3"/>
                </a:solidFill>
              </a:rPr>
              <a:t>“Right </a:t>
            </a:r>
            <a:r>
              <a:rPr lang="en-GB" sz="2000" b="1" dirty="0">
                <a:solidFill>
                  <a:schemeClr val="accent3"/>
                </a:solidFill>
              </a:rPr>
              <a:t>Skills, Right Jobs, Right Places</a:t>
            </a:r>
            <a:r>
              <a:rPr lang="en-GB" sz="1800" b="1" dirty="0" smtClean="0">
                <a:solidFill>
                  <a:schemeClr val="accent3"/>
                </a:solidFill>
              </a:rPr>
              <a:t>”</a:t>
            </a:r>
            <a:endParaRPr lang="en-GB" sz="1800" b="1" dirty="0">
              <a:solidFill>
                <a:schemeClr val="accent3"/>
              </a:solidFill>
            </a:endParaRPr>
          </a:p>
          <a:p>
            <a:pPr lvl="1"/>
            <a:r>
              <a:rPr lang="en-GB" sz="1900" dirty="0"/>
              <a:t>Plenaries on ensuring employers and workers meet in the middle and building opportunity for all</a:t>
            </a:r>
          </a:p>
          <a:p>
            <a:pPr lvl="1"/>
            <a:r>
              <a:rPr lang="en-GB" sz="1900" dirty="0"/>
              <a:t>Interactive workshops</a:t>
            </a:r>
          </a:p>
          <a:p>
            <a:pPr lvl="1"/>
            <a:r>
              <a:rPr lang="en-GB" sz="1900" dirty="0"/>
              <a:t>Study visits to local initiatives in Antwerp</a:t>
            </a:r>
          </a:p>
          <a:p>
            <a:pPr lvl="1"/>
            <a:r>
              <a:rPr lang="en-GB" sz="1900" dirty="0"/>
              <a:t>Local initiatives </a:t>
            </a:r>
            <a:r>
              <a:rPr lang="en-GB" sz="1900" dirty="0" smtClean="0"/>
              <a:t>marketplace</a:t>
            </a:r>
          </a:p>
          <a:p>
            <a:pPr lvl="1"/>
            <a:endParaRPr lang="en-GB" sz="1500" dirty="0"/>
          </a:p>
          <a:p>
            <a:pPr marL="0" indent="0">
              <a:buNone/>
            </a:pPr>
            <a:r>
              <a:rPr lang="en-GB" sz="1750" u="sng" dirty="0" smtClean="0"/>
              <a:t>Participants</a:t>
            </a:r>
            <a:r>
              <a:rPr lang="en-GB" sz="1750" dirty="0"/>
              <a:t>:</a:t>
            </a:r>
            <a:r>
              <a:rPr lang="en-GB" sz="1750" b="1" dirty="0"/>
              <a:t> </a:t>
            </a:r>
            <a:r>
              <a:rPr lang="en-GB" sz="1750" b="1" dirty="0">
                <a:solidFill>
                  <a:schemeClr val="tx2"/>
                </a:solidFill>
              </a:rPr>
              <a:t>300+ </a:t>
            </a:r>
            <a:r>
              <a:rPr lang="en-GB" sz="1750" b="1" dirty="0" smtClean="0">
                <a:solidFill>
                  <a:schemeClr val="tx2"/>
                </a:solidFill>
              </a:rPr>
              <a:t>practitioners in local development </a:t>
            </a:r>
            <a:r>
              <a:rPr lang="en-GB" sz="1750" dirty="0"/>
              <a:t>expected to participate</a:t>
            </a:r>
          </a:p>
          <a:p>
            <a:pPr marL="0" indent="0">
              <a:buNone/>
            </a:pPr>
            <a:r>
              <a:rPr lang="en-GB" sz="1750" u="sng" dirty="0" smtClean="0"/>
              <a:t>Key </a:t>
            </a:r>
            <a:r>
              <a:rPr lang="en-GB" sz="1750" u="sng" dirty="0"/>
              <a:t>Speakers confirmed</a:t>
            </a:r>
            <a:r>
              <a:rPr lang="en-GB" sz="1750" dirty="0"/>
              <a:t>: European Commission, Google, Bertelsmann Foundation,  Adecco Group, The HOPE Program, </a:t>
            </a:r>
            <a:r>
              <a:rPr lang="en-GB" sz="1750" dirty="0" err="1"/>
              <a:t>UpSocial</a:t>
            </a:r>
            <a:r>
              <a:rPr lang="en-GB" sz="1750" dirty="0"/>
              <a:t>, Bayes Impact, Centre for Cities</a:t>
            </a:r>
          </a:p>
          <a:p>
            <a:pPr marL="0" indent="0">
              <a:buNone/>
            </a:pPr>
            <a:endParaRPr lang="en-GB" sz="1725" dirty="0"/>
          </a:p>
        </p:txBody>
      </p:sp>
      <p:pic>
        <p:nvPicPr>
          <p:cNvPr id="2" name="Picture 1"/>
          <p:cNvPicPr>
            <a:picLocks noChangeAspect="1"/>
          </p:cNvPicPr>
          <p:nvPr/>
        </p:nvPicPr>
        <p:blipFill>
          <a:blip r:embed="rId4"/>
          <a:stretch>
            <a:fillRect/>
          </a:stretch>
        </p:blipFill>
        <p:spPr>
          <a:xfrm>
            <a:off x="-7560" y="116632"/>
            <a:ext cx="9143999" cy="1013882"/>
          </a:xfrm>
          <a:prstGeom prst="rect">
            <a:avLst/>
          </a:prstGeom>
        </p:spPr>
      </p:pic>
      <p:pic>
        <p:nvPicPr>
          <p:cNvPr id="3" name="Picture 2"/>
          <p:cNvPicPr>
            <a:picLocks noChangeAspect="1"/>
          </p:cNvPicPr>
          <p:nvPr/>
        </p:nvPicPr>
        <p:blipFill>
          <a:blip r:embed="rId5"/>
          <a:stretch>
            <a:fillRect/>
          </a:stretch>
        </p:blipFill>
        <p:spPr>
          <a:xfrm>
            <a:off x="5724128" y="188640"/>
            <a:ext cx="3275856" cy="979696"/>
          </a:xfrm>
          <a:prstGeom prst="rect">
            <a:avLst/>
          </a:prstGeom>
          <a:ln>
            <a:solidFill>
              <a:schemeClr val="bg1"/>
            </a:solidFill>
          </a:ln>
        </p:spPr>
      </p:pic>
    </p:spTree>
    <p:extLst>
      <p:ext uri="{BB962C8B-B14F-4D97-AF65-F5344CB8AC3E}">
        <p14:creationId xmlns:p14="http://schemas.microsoft.com/office/powerpoint/2010/main" val="3741780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539552" y="1397000"/>
          <a:ext cx="792088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1116440" y="237600"/>
            <a:ext cx="7416000" cy="1022400"/>
          </a:xfrm>
        </p:spPr>
        <p:txBody>
          <a:bodyPr/>
          <a:lstStyle/>
          <a:p>
            <a:pPr algn="ctr"/>
            <a:r>
              <a:rPr lang="en-GB" sz="2100" b="1" dirty="0">
                <a:solidFill>
                  <a:srgbClr val="000000"/>
                </a:solidFill>
                <a:latin typeface="Century Gothic" panose="020B0502020202020204" pitchFamily="34" charset="0"/>
              </a:rPr>
              <a:t>The world of work is changing</a:t>
            </a:r>
          </a:p>
        </p:txBody>
      </p:sp>
    </p:spTree>
    <p:extLst>
      <p:ext uri="{BB962C8B-B14F-4D97-AF65-F5344CB8AC3E}">
        <p14:creationId xmlns:p14="http://schemas.microsoft.com/office/powerpoint/2010/main" val="354637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a:lstStyle/>
          <a:p>
            <a:pPr algn="ctr"/>
            <a:r>
              <a:rPr lang="en-GB" sz="2100" b="1" dirty="0">
                <a:solidFill>
                  <a:srgbClr val="000000"/>
                </a:solidFill>
                <a:latin typeface="Century Gothic" panose="020B0502020202020204" pitchFamily="34" charset="0"/>
              </a:rPr>
              <a:t>Job creation is not occurring everywhere; capital regions tend to be particularly successful</a:t>
            </a:r>
          </a:p>
        </p:txBody>
      </p:sp>
      <p:pic>
        <p:nvPicPr>
          <p:cNvPr id="1026" name="Picture 2" descr="S:\Data\LEED programme\50 - Communication\Publications\Flagship publication\2018\Figures\1-5.png"/>
          <p:cNvPicPr>
            <a:picLocks noChangeAspect="1" noChangeArrowheads="1"/>
          </p:cNvPicPr>
          <p:nvPr/>
        </p:nvPicPr>
        <p:blipFill rotWithShape="1">
          <a:blip r:embed="rId3">
            <a:extLst>
              <a:ext uri="{28A0092B-C50C-407E-A947-70E740481C1C}">
                <a14:useLocalDpi xmlns:a14="http://schemas.microsoft.com/office/drawing/2010/main" val="0"/>
              </a:ext>
            </a:extLst>
          </a:blip>
          <a:srcRect l="3134" t="10508" r="2090"/>
          <a:stretch/>
        </p:blipFill>
        <p:spPr bwMode="auto">
          <a:xfrm>
            <a:off x="17550" y="1412776"/>
            <a:ext cx="8935382" cy="5445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4759686"/>
            <a:ext cx="5472608" cy="1015663"/>
          </a:xfrm>
          <a:prstGeom prst="rect">
            <a:avLst/>
          </a:prstGeom>
          <a:noFill/>
        </p:spPr>
        <p:txBody>
          <a:bodyPr wrap="square" rtlCol="0">
            <a:spAutoFit/>
          </a:bodyPr>
          <a:lstStyle/>
          <a:p>
            <a:r>
              <a:rPr lang="en-GB" sz="2000" b="1" dirty="0" smtClean="0">
                <a:solidFill>
                  <a:schemeClr val="accent6"/>
                </a:solidFill>
              </a:rPr>
              <a:t>15 out of 27 OECD countries had  30% or more of  national job growth in the capital region over the last decade</a:t>
            </a:r>
            <a:endParaRPr lang="en-GB" sz="2000" b="1" dirty="0">
              <a:solidFill>
                <a:schemeClr val="accent6"/>
              </a:solidFill>
            </a:endParaRPr>
          </a:p>
        </p:txBody>
      </p:sp>
      <p:sp>
        <p:nvSpPr>
          <p:cNvPr id="5" name="Rectangle 4"/>
          <p:cNvSpPr/>
          <p:nvPr/>
        </p:nvSpPr>
        <p:spPr>
          <a:xfrm>
            <a:off x="17550" y="1556792"/>
            <a:ext cx="52200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6983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9409" y="321116"/>
            <a:ext cx="8034591" cy="827527"/>
          </a:xfrm>
        </p:spPr>
        <p:txBody>
          <a:bodyPr>
            <a:noAutofit/>
          </a:bodyPr>
          <a:lstStyle/>
          <a:p>
            <a:pPr algn="ctr"/>
            <a:r>
              <a:rPr lang="en-GB" sz="2100" b="1" dirty="0">
                <a:solidFill>
                  <a:srgbClr val="000000"/>
                </a:solidFill>
                <a:latin typeface="Century Gothic" panose="020B0502020202020204" pitchFamily="34" charset="0"/>
              </a:rPr>
              <a:t>In over 60% of regions with employment growth, growth was due to an increase in temporary jobs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5000" y="1429751"/>
            <a:ext cx="6300192" cy="5445224"/>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508104" y="3387479"/>
            <a:ext cx="3649664" cy="2126189"/>
          </a:xfrm>
          <a:prstGeom prst="rect">
            <a:avLst/>
          </a:prstGeom>
          <a:ln>
            <a:solidFill>
              <a:sysClr val="windowText" lastClr="000000"/>
            </a:solidFill>
          </a:ln>
        </p:spPr>
      </p:pic>
      <p:sp>
        <p:nvSpPr>
          <p:cNvPr id="6" name="TextBox 5"/>
          <p:cNvSpPr txBox="1"/>
          <p:nvPr/>
        </p:nvSpPr>
        <p:spPr>
          <a:xfrm>
            <a:off x="271057" y="1756549"/>
            <a:ext cx="2654039" cy="1477328"/>
          </a:xfrm>
          <a:prstGeom prst="rect">
            <a:avLst/>
          </a:prstGeom>
          <a:noFill/>
        </p:spPr>
        <p:txBody>
          <a:bodyPr wrap="square" rtlCol="0">
            <a:spAutoFit/>
          </a:bodyPr>
          <a:lstStyle/>
          <a:p>
            <a:r>
              <a:rPr lang="en-GB" dirty="0"/>
              <a:t>Changes in net employment and the share of the workforce in temporary work,  2012-16</a:t>
            </a:r>
          </a:p>
        </p:txBody>
      </p:sp>
      <p:sp>
        <p:nvSpPr>
          <p:cNvPr id="2" name="Content Placeholder 1"/>
          <p:cNvSpPr>
            <a:spLocks noGrp="1"/>
          </p:cNvSpPr>
          <p:nvPr>
            <p:ph idx="1"/>
          </p:nvPr>
        </p:nvSpPr>
        <p:spPr>
          <a:xfrm>
            <a:off x="2640653" y="2037331"/>
            <a:ext cx="7200344" cy="2115032"/>
          </a:xfrm>
        </p:spPr>
        <p:txBody>
          <a:bodyPr/>
          <a:lstStyle/>
          <a:p>
            <a:pPr marL="0" indent="0">
              <a:buNone/>
            </a:pPr>
            <a:r>
              <a:rPr lang="en-GB" dirty="0"/>
              <a:t>  </a:t>
            </a:r>
          </a:p>
        </p:txBody>
      </p:sp>
      <p:sp>
        <p:nvSpPr>
          <p:cNvPr id="7" name="TextBox 6"/>
          <p:cNvSpPr txBox="1"/>
          <p:nvPr/>
        </p:nvSpPr>
        <p:spPr>
          <a:xfrm>
            <a:off x="2771800" y="6391200"/>
            <a:ext cx="5616624" cy="307777"/>
          </a:xfrm>
          <a:prstGeom prst="rect">
            <a:avLst/>
          </a:prstGeom>
          <a:noFill/>
        </p:spPr>
        <p:txBody>
          <a:bodyPr wrap="square" rtlCol="0">
            <a:spAutoFit/>
          </a:bodyPr>
          <a:lstStyle/>
          <a:p>
            <a:r>
              <a:rPr lang="en-GB" sz="1400" dirty="0"/>
              <a:t>Source: OECD calculations based on EU Labour Force Survey </a:t>
            </a:r>
          </a:p>
        </p:txBody>
      </p:sp>
    </p:spTree>
    <p:extLst>
      <p:ext uri="{BB962C8B-B14F-4D97-AF65-F5344CB8AC3E}">
        <p14:creationId xmlns:p14="http://schemas.microsoft.com/office/powerpoint/2010/main" val="264536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88640"/>
            <a:ext cx="7884488" cy="1071360"/>
          </a:xfrm>
        </p:spPr>
        <p:txBody>
          <a:bodyPr/>
          <a:lstStyle/>
          <a:p>
            <a:pPr algn="ctr"/>
            <a:r>
              <a:rPr lang="en-GB" sz="2100" b="1" dirty="0">
                <a:solidFill>
                  <a:srgbClr val="000000"/>
                </a:solidFill>
                <a:latin typeface="Century Gothic" panose="020B0502020202020204" pitchFamily="34" charset="0"/>
              </a:rPr>
              <a:t>Regional variations in non-standard work are notable</a:t>
            </a:r>
          </a:p>
        </p:txBody>
      </p:sp>
      <p:sp>
        <p:nvSpPr>
          <p:cNvPr id="2" name="Rectangle 1"/>
          <p:cNvSpPr/>
          <p:nvPr/>
        </p:nvSpPr>
        <p:spPr>
          <a:xfrm>
            <a:off x="179512" y="1403470"/>
            <a:ext cx="8338120" cy="369332"/>
          </a:xfrm>
          <a:prstGeom prst="rect">
            <a:avLst/>
          </a:prstGeom>
        </p:spPr>
        <p:txBody>
          <a:bodyPr wrap="square">
            <a:spAutoFit/>
          </a:bodyPr>
          <a:lstStyle/>
          <a:p>
            <a:r>
              <a:rPr lang="en-US" dirty="0" smtClean="0"/>
              <a:t>Share of temporary and part-time workers in TL2 regions’ employment, 2016</a:t>
            </a:r>
            <a:endParaRPr lang="en-US" dirty="0"/>
          </a:p>
        </p:txBody>
      </p:sp>
      <p:graphicFrame>
        <p:nvGraphicFramePr>
          <p:cNvPr id="9" name="Chart 8"/>
          <p:cNvGraphicFramePr>
            <a:graphicFrameLocks/>
          </p:cNvGraphicFramePr>
          <p:nvPr>
            <p:extLst/>
          </p:nvPr>
        </p:nvGraphicFramePr>
        <p:xfrm>
          <a:off x="0" y="1769089"/>
          <a:ext cx="9144000" cy="48344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9512" y="6476242"/>
            <a:ext cx="6408712" cy="307777"/>
          </a:xfrm>
          <a:prstGeom prst="rect">
            <a:avLst/>
          </a:prstGeom>
          <a:noFill/>
        </p:spPr>
        <p:txBody>
          <a:bodyPr wrap="square" rtlCol="0">
            <a:spAutoFit/>
          </a:bodyPr>
          <a:lstStyle/>
          <a:p>
            <a:r>
              <a:rPr lang="en-GB" sz="1400" dirty="0" smtClean="0"/>
              <a:t>Source: OECD calculations based on EU Labour Force Survey </a:t>
            </a:r>
            <a:endParaRPr lang="en-GB" sz="1400" dirty="0"/>
          </a:p>
        </p:txBody>
      </p:sp>
    </p:spTree>
    <p:extLst>
      <p:ext uri="{BB962C8B-B14F-4D97-AF65-F5344CB8AC3E}">
        <p14:creationId xmlns:p14="http://schemas.microsoft.com/office/powerpoint/2010/main" val="79201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268761"/>
          <a:ext cx="9144000" cy="558924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4671">
                <a:tc gridSpan="2">
                  <a:txBody>
                    <a:bodyPr/>
                    <a:lstStyle/>
                    <a:p>
                      <a:pPr algn="ctr"/>
                      <a:r>
                        <a:rPr lang="en-GB" sz="2000" dirty="0" smtClean="0"/>
                        <a:t>Temporary,</a:t>
                      </a:r>
                      <a:r>
                        <a:rPr lang="en-GB" sz="2000" baseline="0" dirty="0" smtClean="0"/>
                        <a:t> part-time, and self-employment</a:t>
                      </a:r>
                      <a:endParaRPr lang="en-GB" sz="2000" dirty="0"/>
                    </a:p>
                  </a:txBody>
                  <a:tcPr/>
                </a:tc>
                <a:tc hMerge="1">
                  <a:txBody>
                    <a:bodyPr/>
                    <a:lstStyle/>
                    <a:p>
                      <a:endParaRPr lang="en-GB" dirty="0"/>
                    </a:p>
                  </a:txBody>
                  <a:tcPr/>
                </a:tc>
                <a:extLst>
                  <a:ext uri="{0D108BD9-81ED-4DB2-BD59-A6C34878D82A}">
                    <a16:rowId xmlns:a16="http://schemas.microsoft.com/office/drawing/2014/main" val="10000"/>
                  </a:ext>
                </a:extLst>
              </a:tr>
              <a:tr h="779959">
                <a:tc>
                  <a:txBody>
                    <a:bodyPr/>
                    <a:lstStyle/>
                    <a:p>
                      <a:r>
                        <a:rPr lang="en-GB" sz="2000" b="1" dirty="0" smtClean="0">
                          <a:solidFill>
                            <a:schemeClr val="bg1"/>
                          </a:solidFill>
                        </a:rPr>
                        <a:t>Benefits</a:t>
                      </a:r>
                      <a:endParaRPr lang="en-GB" sz="2000" b="1" dirty="0">
                        <a:solidFill>
                          <a:schemeClr val="bg1"/>
                        </a:solidFill>
                      </a:endParaRPr>
                    </a:p>
                  </a:txBody>
                  <a:tcPr anchor="ctr">
                    <a:solidFill>
                      <a:schemeClr val="accent1">
                        <a:lumMod val="60000"/>
                        <a:lumOff val="40000"/>
                      </a:schemeClr>
                    </a:solidFill>
                  </a:tcPr>
                </a:tc>
                <a:tc>
                  <a:txBody>
                    <a:bodyPr/>
                    <a:lstStyle/>
                    <a:p>
                      <a:r>
                        <a:rPr lang="en-GB" sz="2000" b="1" dirty="0" smtClean="0">
                          <a:solidFill>
                            <a:schemeClr val="bg1"/>
                          </a:solidFill>
                        </a:rPr>
                        <a:t>Risks</a:t>
                      </a:r>
                      <a:endParaRPr lang="en-GB" sz="2000" b="1"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val="10001"/>
                  </a:ext>
                </a:extLst>
              </a:tr>
              <a:tr h="1654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rPr>
                        <a:t>Flexibility in the labour that improves productivity through better allocation of workers to jobs</a:t>
                      </a:r>
                    </a:p>
                    <a:p>
                      <a:endParaRPr lang="en-GB" sz="2000" dirty="0">
                        <a:solidFill>
                          <a:schemeClr val="bg1"/>
                        </a:solidFill>
                      </a:endParaRPr>
                    </a:p>
                  </a:txBody>
                  <a:tcPr anchor="c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rPr>
                        <a:t>Lower social protection</a:t>
                      </a:r>
                      <a:r>
                        <a:rPr lang="en-GB" sz="2000" baseline="0" dirty="0" smtClean="0">
                          <a:solidFill>
                            <a:schemeClr val="bg1"/>
                          </a:solidFill>
                        </a:rPr>
                        <a:t> or health benefits</a:t>
                      </a:r>
                      <a:endParaRPr lang="en-GB" sz="2000"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val="10002"/>
                  </a:ext>
                </a:extLst>
              </a:tr>
              <a:tr h="1342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rPr>
                        <a:t>People previously unemployed able to obtain a job – greater inclusion</a:t>
                      </a:r>
                    </a:p>
                    <a:p>
                      <a:endParaRPr lang="en-GB" sz="2000" dirty="0">
                        <a:solidFill>
                          <a:schemeClr val="bg1"/>
                        </a:solidFill>
                      </a:endParaRPr>
                    </a:p>
                  </a:txBody>
                  <a:tcPr anchor="ctr">
                    <a:solidFill>
                      <a:schemeClr val="accent1">
                        <a:lumMod val="60000"/>
                        <a:lumOff val="40000"/>
                      </a:schemeClr>
                    </a:solidFill>
                  </a:tcPr>
                </a:tc>
                <a:tc>
                  <a:txBody>
                    <a:bodyPr/>
                    <a:lstStyle/>
                    <a:p>
                      <a:r>
                        <a:rPr lang="en-GB" sz="2000" dirty="0" smtClean="0">
                          <a:solidFill>
                            <a:schemeClr val="bg1"/>
                          </a:solidFill>
                        </a:rPr>
                        <a:t>Less</a:t>
                      </a:r>
                      <a:r>
                        <a:rPr lang="en-GB" sz="2000" baseline="0" dirty="0" smtClean="0">
                          <a:solidFill>
                            <a:schemeClr val="bg1"/>
                          </a:solidFill>
                        </a:rPr>
                        <a:t> investment in skills upgrading</a:t>
                      </a:r>
                      <a:endParaRPr lang="en-GB" sz="2000" dirty="0" smtClean="0">
                        <a:solidFill>
                          <a:schemeClr val="bg1"/>
                        </a:solidFill>
                      </a:endParaRPr>
                    </a:p>
                  </a:txBody>
                  <a:tcPr anchor="ctr">
                    <a:solidFill>
                      <a:schemeClr val="accent6">
                        <a:lumMod val="75000"/>
                      </a:schemeClr>
                    </a:solidFill>
                  </a:tcPr>
                </a:tc>
                <a:extLst>
                  <a:ext uri="{0D108BD9-81ED-4DB2-BD59-A6C34878D82A}">
                    <a16:rowId xmlns:a16="http://schemas.microsoft.com/office/drawing/2014/main" val="10003"/>
                  </a:ext>
                </a:extLst>
              </a:tr>
              <a:tr h="1237124">
                <a:tc>
                  <a:txBody>
                    <a:bodyPr/>
                    <a:lstStyle/>
                    <a:p>
                      <a:r>
                        <a:rPr lang="en-GB" sz="2000" dirty="0" smtClean="0">
                          <a:solidFill>
                            <a:schemeClr val="bg1"/>
                          </a:solidFill>
                        </a:rPr>
                        <a:t>Lifestyle choice for well-being of worker (work less or on own terms)</a:t>
                      </a:r>
                      <a:endParaRPr lang="en-GB" sz="2000" dirty="0">
                        <a:solidFill>
                          <a:schemeClr val="bg1"/>
                        </a:solidFill>
                      </a:endParaRPr>
                    </a:p>
                  </a:txBody>
                  <a:tcPr anchor="c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rPr>
                        <a:t>Non-standard forms</a:t>
                      </a:r>
                      <a:r>
                        <a:rPr lang="en-GB" sz="2000" baseline="0" dirty="0" smtClean="0">
                          <a:solidFill>
                            <a:schemeClr val="bg1"/>
                          </a:solidFill>
                        </a:rPr>
                        <a:t> of employment as a last resort, not by choice</a:t>
                      </a:r>
                      <a:endParaRPr lang="en-GB" sz="2000" dirty="0" smtClean="0">
                        <a:solidFill>
                          <a:schemeClr val="bg1"/>
                        </a:solidFill>
                      </a:endParaRPr>
                    </a:p>
                    <a:p>
                      <a:endParaRPr lang="en-GB" sz="2000" dirty="0" smtClean="0">
                        <a:solidFill>
                          <a:schemeClr val="bg1"/>
                        </a:solidFill>
                      </a:endParaRPr>
                    </a:p>
                  </a:txBody>
                  <a:tcPr anchor="ctr">
                    <a:solidFill>
                      <a:schemeClr val="accent6">
                        <a:lumMod val="75000"/>
                      </a:schemeClr>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pPr algn="ctr"/>
            <a:r>
              <a:rPr lang="en-GB" sz="2100" b="1" dirty="0">
                <a:solidFill>
                  <a:srgbClr val="000000"/>
                </a:solidFill>
                <a:latin typeface="Century Gothic" panose="020B0502020202020204" pitchFamily="34" charset="0"/>
              </a:rPr>
              <a:t>The rise of non-standard contracts is another element of the future of work</a:t>
            </a:r>
          </a:p>
        </p:txBody>
      </p:sp>
    </p:spTree>
    <p:extLst>
      <p:ext uri="{BB962C8B-B14F-4D97-AF65-F5344CB8AC3E}">
        <p14:creationId xmlns:p14="http://schemas.microsoft.com/office/powerpoint/2010/main" val="428535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244528" cy="1022400"/>
          </a:xfrm>
        </p:spPr>
        <p:txBody>
          <a:bodyPr/>
          <a:lstStyle/>
          <a:p>
            <a:pPr algn="ctr"/>
            <a:r>
              <a:rPr lang="en-GB" sz="2100" b="1" dirty="0">
                <a:solidFill>
                  <a:srgbClr val="000000"/>
                </a:solidFill>
                <a:latin typeface="Century Gothic" panose="020B0502020202020204" pitchFamily="34" charset="0"/>
              </a:rPr>
              <a:t>Where are jobs likely to change? </a:t>
            </a:r>
            <a:br>
              <a:rPr lang="en-GB" sz="2100" b="1" dirty="0">
                <a:solidFill>
                  <a:srgbClr val="000000"/>
                </a:solidFill>
                <a:latin typeface="Century Gothic" panose="020B0502020202020204" pitchFamily="34" charset="0"/>
              </a:rPr>
            </a:br>
            <a:r>
              <a:rPr lang="en-GB" sz="2100" b="1" dirty="0">
                <a:solidFill>
                  <a:srgbClr val="000000"/>
                </a:solidFill>
                <a:latin typeface="Century Gothic" panose="020B0502020202020204" pitchFamily="34" charset="0"/>
              </a:rPr>
              <a:t>The risk of automation varies within countries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37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38748f9a9154900b8a26f19217530ef xmlns="c0e75541-f54f-401c-9a34-cb7fded40982">
      <Terms xmlns="http://schemas.microsoft.com/office/infopath/2007/PartnerControls"/>
    </i38748f9a9154900b8a26f19217530ef>
    <OECDSharingStatus xmlns="bbc7a7a3-1361-4a32-9a19-e150eb4da2ba"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2017-18</TermName>
          <TermId xmlns="http://schemas.microsoft.com/office/infopath/2007/PartnerControls">ffda23c2-cd1b-45cc-b3f4-67b12010cc58</TermId>
        </TermInfo>
      </Terms>
    </eSharePWBTaxHTField0>
    <IconOverlay xmlns="http://schemas.microsoft.com/sharepoint/v4" xsi:nil="true"/>
    <OECDProjectLookup xmlns="bbc7a7a3-1361-4a32-9a19-e150eb4da2ba">10</OECDProjectLookup>
    <OECDMainProject xmlns="bbc7a7a3-1361-4a32-9a19-e150eb4da2ba">15</OECDMainProject>
    <OECDPinnedBy xmlns="bbc7a7a3-1361-4a32-9a19-e150eb4da2ba">
      <UserInfo>
        <DisplayName/>
        <AccountId xsi:nil="true"/>
        <AccountType/>
      </UserInfo>
    </OECDPinnedBy>
    <b5734379896a43bfa9844e286e5b2c8d xmlns="bbc7a7a3-1361-4a32-9a19-e150eb4da2ba" xsi:nil="true"/>
    <OECDExpirationDate xmlns="c0e75541-f54f-401c-9a34-cb7fded40982" xsi:nil="true"/>
    <OECDProjectManager xmlns="bbc7a7a3-1361-4a32-9a19-e150eb4da2ba">
      <UserInfo>
        <DisplayName/>
        <AccountId>865</AccountId>
        <AccountType/>
      </UserInfo>
    </OECDProjectManager>
    <OECDMeetingDate xmlns="54c4cd27-f286-408f-9ce0-33c1e0f3ab39" xsi:nil="true"/>
    <OECDTagsCache xmlns="bbc7a7a3-1361-4a32-9a19-e150eb4da2ba" xsi:nil="true"/>
    <eShareHorizProjTaxHTField0 xmlns="c0e75541-f54f-401c-9a34-cb7fded40982" xsi:nil="true"/>
    <eShareCommitteeTaxHTField0 xmlns="c9f238dd-bb73-4aef-a7a5-d644ad823e52">
      <Terms xmlns="http://schemas.microsoft.com/office/infopath/2007/PartnerControls"/>
    </eShareCommitteeTaxHTField0>
    <OECDProjectMembers xmlns="bbc7a7a3-1361-4a32-9a19-e150eb4da2ba">
      <UserInfo>
        <DisplayName>ALLAIN-DUPRE Dorothee, CFE/ESG</DisplayName>
        <AccountId>984</AccountId>
        <AccountType/>
      </UserInfo>
      <UserInfo>
        <DisplayName>GOSSELIN Nathalie, CFE</DisplayName>
        <AccountId>61</AccountId>
        <AccountType/>
      </UserInfo>
      <UserInfo>
        <DisplayName>VICTOR Charles, CFE/ESG</DisplayName>
        <AccountId>965</AccountId>
        <AccountType/>
      </UserInfo>
      <UserInfo>
        <DisplayName>KAMAL-CHAOUI Lamia, CFE</DisplayName>
        <AccountId>865</AccountId>
        <AccountType/>
      </UserInfo>
      <UserInfo>
        <DisplayName>MAGUIRE Karen, CFE</DisplayName>
        <AccountId>647</AccountId>
        <AccountType/>
      </UserInfo>
      <UserInfo>
        <DisplayName>CLAVREUL Delphine, CFE</DisplayName>
        <AccountId>512</AccountId>
        <AccountType/>
      </UserInfo>
      <UserInfo>
        <DisplayName>ARBEL Pauline, CFE/COM</DisplayName>
        <AccountId>1037</AccountId>
        <AccountType/>
      </UserInfo>
      <UserInfo>
        <DisplayName>KIM Hyung-Tae, CFE/CITY</DisplayName>
        <AccountId>916</AccountId>
        <AccountType/>
      </UserInfo>
    </OECDProjectMembers>
    <OECDKimProvenance xmlns="54c4cd27-f286-408f-9ce0-33c1e0f3ab39" xsi:nil="true"/>
    <fc991543b5234ffe9aadfa6c2c5f4ba5 xmlns="bbc7a7a3-1361-4a32-9a19-e150eb4da2ba">
      <Terms xmlns="http://schemas.microsoft.com/office/infopath/2007/PartnerControls"/>
    </fc991543b5234ffe9aadfa6c2c5f4ba5>
    <OECDCommunityDocumentURL xmlns="bbc7a7a3-1361-4a32-9a19-e150eb4da2ba"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Development co-operation</TermName>
          <TermId xmlns="http://schemas.microsoft.com/office/infopath/2007/PartnerControls">838733ca-3f54-49b8-8e91-67307ccb8cf5</TermId>
        </TermInfo>
        <TermInfo xmlns="http://schemas.microsoft.com/office/infopath/2007/PartnerControls">
          <TermName xmlns="http://schemas.microsoft.com/office/infopath/2007/PartnerControls">Employment policy</TermName>
          <TermId xmlns="http://schemas.microsoft.com/office/infopath/2007/PartnerControls">1553633b-6a32-40a2-8711-1d1b4f867358</TermId>
        </TermInfo>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Info xmlns="http://schemas.microsoft.com/office/infopath/2007/PartnerControls">
          <TermName xmlns="http://schemas.microsoft.com/office/infopath/2007/PartnerControls">Entrepreneurship</TermName>
          <TermId xmlns="http://schemas.microsoft.com/office/infopath/2007/PartnerControls">9ec057dd-d386-41af-8a63-67bc00157ff5</TermId>
        </TermInfo>
        <TermInfo xmlns="http://schemas.microsoft.com/office/infopath/2007/PartnerControls">
          <TermName xmlns="http://schemas.microsoft.com/office/infopath/2007/PartnerControls">Job quality</TermName>
          <TermId xmlns="http://schemas.microsoft.com/office/infopath/2007/PartnerControls">59175c4a-dfd6-4ddc-9e8c-30e659d73cf0</TermId>
        </TermInfo>
        <TermInfo xmlns="http://schemas.microsoft.com/office/infopath/2007/PartnerControls">
          <TermName xmlns="http://schemas.microsoft.com/office/infopath/2007/PartnerControls">Local economies</TermName>
          <TermId xmlns="http://schemas.microsoft.com/office/infopath/2007/PartnerControls">22c2c5f2-2082-4cf5-a51c-f4b23c222e07</TermId>
        </TermInfo>
        <TermInfo xmlns="http://schemas.microsoft.com/office/infopath/2007/PartnerControls">
          <TermName xmlns="http://schemas.microsoft.com/office/infopath/2007/PartnerControls">Local skills development</TermName>
          <TermId xmlns="http://schemas.microsoft.com/office/infopath/2007/PartnerControls">6fde7c1a-0896-423f-a9df-33b04e339d01</TermId>
        </TermInfo>
      </Terms>
    </eShareTopicTaxHTField0>
    <eShareKeywordsTaxHTField0 xmlns="c9f238dd-bb73-4aef-a7a5-d644ad823e52">
      <Terms xmlns="http://schemas.microsoft.com/office/infopath/2007/PartnerControls"/>
    </eShareKeywordsTaxHTField0>
    <OECDCommunityDocumentID xmlns="bbc7a7a3-1361-4a32-9a19-e150eb4da2ba" xsi:nil="true"/>
    <OECDAllRelatedUsers xmlns="c0e75541-f54f-401c-9a34-cb7fded40982">
      <UserInfo>
        <DisplayName/>
        <AccountId xsi:nil="true"/>
        <AccountType/>
      </UserInfo>
    </OECDAllRelatedUsers>
    <TaxCatchAll xmlns="ca82dde9-3436-4d3d-bddd-d31447390034">
      <Value>305</Value>
      <Value>304</Value>
      <Value>303</Value>
      <Value>302</Value>
      <Value>301</Value>
      <Value>236</Value>
      <Value>210</Value>
      <Value>221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E623AE0B855E041B1290D0883742A68" ma:contentTypeVersion="50" ma:contentTypeDescription="" ma:contentTypeScope="" ma:versionID="5fbfb168b35c22a91cce6689ac04ce44">
  <xsd:schema xmlns:xsd="http://www.w3.org/2001/XMLSchema" xmlns:xs="http://www.w3.org/2001/XMLSchema" xmlns:p="http://schemas.microsoft.com/office/2006/metadata/properties" xmlns:ns2="54c4cd27-f286-408f-9ce0-33c1e0f3ab39" xmlns:ns3="c0e75541-f54f-401c-9a34-cb7fded40982" xmlns:ns4="ca82dde9-3436-4d3d-bddd-d31447390034" xmlns:ns5="bbc7a7a3-1361-4a32-9a19-e150eb4da2ba" xmlns:ns6="c9f238dd-bb73-4aef-a7a5-d644ad823e52" xmlns:ns7="http://schemas.microsoft.com/sharepoint/v4" targetNamespace="http://schemas.microsoft.com/office/2006/metadata/properties" ma:root="true" ma:fieldsID="ea027d02dc1e7a2b844f86e686895c08" ns2:_="" ns3:_="" ns4:_="" ns5:_="" ns6:_="" ns7:_="">
    <xsd:import namespace="54c4cd27-f286-408f-9ce0-33c1e0f3ab39"/>
    <xsd:import namespace="c0e75541-f54f-401c-9a34-cb7fded40982"/>
    <xsd:import namespace="ca82dde9-3436-4d3d-bddd-d31447390034"/>
    <xsd:import namespace="bbc7a7a3-1361-4a32-9a19-e150eb4da2ba"/>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2:OECDKimProvenance" minOccurs="0"/>
                <xsd:element ref="ns4:TaxCatchAll" minOccurs="0"/>
                <xsd:element ref="ns4:TaxCatchAllLabel" minOccurs="0"/>
                <xsd:element ref="ns2:OECDKimBussinessContext" minOccurs="0"/>
                <xsd:element ref="ns5:b5734379896a43bfa9844e286e5b2c8d" minOccurs="0"/>
                <xsd:element ref="ns3:i38748f9a9154900b8a26f19217530ef" minOccurs="0"/>
                <xsd:element ref="ns5:fc991543b5234ffe9aadfa6c2c5f4ba5" minOccurs="0"/>
                <xsd:element ref="ns5:OECDSharingStatus" minOccurs="0"/>
                <xsd:element ref="ns5:OECDCommunityDocumentURL" minOccurs="0"/>
                <xsd:element ref="ns5:OECDCommunityDocumentID" minOccurs="0"/>
                <xsd:element ref="ns5:OECDTagsCache" minOccurs="0"/>
                <xsd:element ref="ns3:eShareHorizProjTaxHTField0" minOccurs="0"/>
                <xsd:element ref="ns3:OECDAllRelatedUsers" minOccurs="0"/>
                <xsd:element ref="ns5:SharedWithUsers" minOccurs="0"/>
                <xsd:element ref="ns7: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Provenance" ma:index="27" nillable="true" ma:displayName="Kim provenance" ma:description="" ma:hidden="true" ma:internalName="OECDKimProvenance">
      <xsd:simpleType>
        <xsd:restriction base="dms:Text">
          <xsd:maxLength value="255"/>
        </xsd:restriction>
      </xsd:simpleType>
    </xsd:element>
    <xsd:element name="OECDKimBussinessContext" ma:index="31" nillable="true" ma:displayName="Kim business context" ma:description="" ma:hidden="true" ma:internalName="OECDKimBussinessContex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75541-f54f-401c-9a34-cb7fded40982"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i38748f9a9154900b8a26f19217530ef" ma:index="33" nillable="true" ma:taxonomy="true" ma:internalName="i38748f9a9154900b8a26f19217530ef" ma:taxonomyFieldName="OECDHorizontalProjects" ma:displayName="Horizontal project" ma:readOnly="false" ma:default="" ma:fieldId="{238748f9-a915-4900-b8a2-6f19217530ef}"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0" nillable="true" ma:displayName="OECDHorizontalProjects_0" ma:description="" ma:hidden="true" ma:internalName="eShareHorizProjTaxHTField0">
      <xsd:simpleType>
        <xsd:restriction base="dms:Note"/>
      </xsd:simpleType>
    </xsd:element>
    <xsd:element name="OECDAllRelatedUsers" ma:index="41"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description="" ma:hidden="true" ma:list="{53561090-12f8-4042-a5cb-68ff0701e989}" ma:internalName="TaxCatchAll" ma:showField="CatchAllData" ma:web="c0e75541-f54f-401c-9a34-cb7fded40982">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53561090-12f8-4042-a5cb-68ff0701e989}" ma:internalName="TaxCatchAllLabel" ma:readOnly="true" ma:showField="CatchAllDataLabel" ma:web="c0e75541-f54f-401c-9a34-cb7fded40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c7a7a3-1361-4a32-9a19-e150eb4da2ba"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96bfc537-3f4a-49f4-8bd3-4998d9b1134f" ma:internalName="OECDProjectLookup" ma:readOnly="false" ma:showField="OECDShortProjectName" ma:web="bbc7a7a3-1361-4a32-9a19-e150eb4da2ba">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96bfc537-3f4a-49f4-8bd3-4998d9b1134f"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5734379896a43bfa9844e286e5b2c8d" ma:index="32" nillable="true" ma:displayName="Deliverable owner_0" ma:hidden="true" ma:internalName="b5734379896a43bfa9844e286e5b2c8d">
      <xsd:simpleType>
        <xsd:restriction base="dms:Note"/>
      </xsd:simpleType>
    </xsd:element>
    <xsd:element name="fc991543b5234ffe9aadfa6c2c5f4ba5" ma:index="34" nillable="true" ma:taxonomy="true" ma:internalName="fc991543b5234ffe9aadfa6c2c5f4ba5" ma:taxonomyFieldName="OECDProjectOwnerStructure" ma:displayName="Project owner" ma:readOnly="false" ma:default="" ma:fieldId="fc991543-b523-4ffe-9aad-fa6c2c5f4ba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39" nillable="true" ma:displayName="Tags cache" ma:description="" ma:hidden="true" ma:internalName="OECDTagsCache">
      <xsd:simpleType>
        <xsd:restriction base="dms:Note"/>
      </xsd:simpleType>
    </xsd:element>
    <xsd:element name="SharedWithUsers" ma:index="4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OECDListFormCollapsible</Display>
  <Edit>OECDListFormCollapsible</Edit>
  <New>OECDListFormCollapsible</New>
</FormTemplates>
</file>

<file path=customXml/item4.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Props1.xml><?xml version="1.0" encoding="utf-8"?>
<ds:datastoreItem xmlns:ds="http://schemas.openxmlformats.org/officeDocument/2006/customXml" ds:itemID="{6FE7F43D-CCF9-44DF-B9BF-BFB8572E6F29}">
  <ds:schemaRefs>
    <ds:schemaRef ds:uri="54c4cd27-f286-408f-9ce0-33c1e0f3ab39"/>
    <ds:schemaRef ds:uri="c0e75541-f54f-401c-9a34-cb7fded40982"/>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schemas.microsoft.com/sharepoint/v4"/>
    <ds:schemaRef ds:uri="http://purl.org/dc/elements/1.1/"/>
    <ds:schemaRef ds:uri="http://schemas.microsoft.com/office/2006/metadata/properties"/>
    <ds:schemaRef ds:uri="bbc7a7a3-1361-4a32-9a19-e150eb4da2ba"/>
    <ds:schemaRef ds:uri="http://www.w3.org/XML/1998/namespace"/>
    <ds:schemaRef ds:uri="http://purl.org/dc/dcmitype/"/>
  </ds:schemaRefs>
</ds:datastoreItem>
</file>

<file path=customXml/itemProps2.xml><?xml version="1.0" encoding="utf-8"?>
<ds:datastoreItem xmlns:ds="http://schemas.openxmlformats.org/officeDocument/2006/customXml" ds:itemID="{5394BCA6-1CCC-44E6-AAAD-788EFE4F0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0e75541-f54f-401c-9a34-cb7fded40982"/>
    <ds:schemaRef ds:uri="ca82dde9-3436-4d3d-bddd-d31447390034"/>
    <ds:schemaRef ds:uri="bbc7a7a3-1361-4a32-9a19-e150eb4da2ba"/>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94D8C-D6C0-48DA-A772-201B6B3EE955}">
  <ds:schemaRefs>
    <ds:schemaRef ds:uri="http://schemas.microsoft.com/sharepoint/v3/contenttype/forms"/>
  </ds:schemaRefs>
</ds:datastoreItem>
</file>

<file path=customXml/itemProps4.xml><?xml version="1.0" encoding="utf-8"?>
<ds:datastoreItem xmlns:ds="http://schemas.openxmlformats.org/officeDocument/2006/customXml" ds:itemID="{784357C9-5D3E-4BB0-8685-B8981C35C46F}">
  <ds:schemaRefs>
    <ds:schemaRef ds:uri="Microsoft.SharePoint.Taxonomy.ContentTypeSync"/>
  </ds:schemaRefs>
</ds:datastoreItem>
</file>

<file path=customXml/itemProps5.xml><?xml version="1.0" encoding="utf-8"?>
<ds:datastoreItem xmlns:ds="http://schemas.openxmlformats.org/officeDocument/2006/customXml" ds:itemID="{AEB28643-C62E-445A-9FC5-CF5F8B929703}">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OECD_English_white</Template>
  <TotalTime>4783</TotalTime>
  <Words>3453</Words>
  <Application>Microsoft Office PowerPoint</Application>
  <PresentationFormat>On-screen Show (4:3)</PresentationFormat>
  <Paragraphs>327</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SimSun</vt:lpstr>
      <vt:lpstr>Arial</vt:lpstr>
      <vt:lpstr>Arial Narrow</vt:lpstr>
      <vt:lpstr>Calibri</vt:lpstr>
      <vt:lpstr>Century Gothic</vt:lpstr>
      <vt:lpstr>Georgia</vt:lpstr>
      <vt:lpstr>Helvetica 65 Medium</vt:lpstr>
      <vt:lpstr>Times New Roman</vt:lpstr>
      <vt:lpstr>Wingdings</vt:lpstr>
      <vt:lpstr>OECD_English_white</vt:lpstr>
      <vt:lpstr>Future proofing local labour Markets </vt:lpstr>
      <vt:lpstr>OECD Centre for Entrepreneurship, SMEs, Regions and Cities @ a Glance</vt:lpstr>
      <vt:lpstr>PowerPoint Presentation</vt:lpstr>
      <vt:lpstr>The world of work is changing</vt:lpstr>
      <vt:lpstr>Job creation is not occurring everywhere; capital regions tend to be particularly successful</vt:lpstr>
      <vt:lpstr>In over 60% of regions with employment growth, growth was due to an increase in temporary jobs</vt:lpstr>
      <vt:lpstr>Regional variations in non-standard work are notable</vt:lpstr>
      <vt:lpstr>The rise of non-standard contracts is another element of the future of work</vt:lpstr>
      <vt:lpstr>Where are jobs likely to change?  The risk of automation varies within countries</vt:lpstr>
      <vt:lpstr>The good news is that 60% of regions recently created jobs and did so in low risk occupations</vt:lpstr>
      <vt:lpstr>Technological progress and digitalisation  are contributing to job polarisation, 2000-17</vt:lpstr>
      <vt:lpstr>There are widening gaps between regions in the quality of jobs and skills</vt:lpstr>
      <vt:lpstr>Why look at VET locally? ….because there is regional variation within countries </vt:lpstr>
      <vt:lpstr>Key issues when establishing regional skills ecosystems</vt:lpstr>
      <vt:lpstr>Apprenticeships can be powerful tool to create pipeline of talent within local labour markets</vt:lpstr>
      <vt:lpstr>But barriers remain to have more employers participate in apprenticeship programmes</vt:lpstr>
      <vt:lpstr>Possible checklist for local communities</vt:lpstr>
      <vt:lpstr>PowerPoint Presentation</vt:lpstr>
      <vt:lpstr>For more information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Creation and Local Economic Development 2018</dc:title>
  <dc:creator>BARTOLINI David</dc:creator>
  <cp:lastModifiedBy>BARR Jonathan, CFE/LESI</cp:lastModifiedBy>
  <cp:revision>343</cp:revision>
  <cp:lastPrinted>2018-10-25T13:13:54Z</cp:lastPrinted>
  <dcterms:created xsi:type="dcterms:W3CDTF">2018-09-04T08:50:37Z</dcterms:created>
  <dcterms:modified xsi:type="dcterms:W3CDTF">2019-10-08T16:05:27Z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0x0101008B4DD370EC31429186F3AD49F0D3098F00D44DBCB9EB4F45278CB5C9765BE5299500A4858B360C6A491AA753F8BCA47AA910004E623AE0B855E041B1290D0883742A68</vt:lpwstr>
  </property>
  <property fmtid="{D5CDD505-2E9C-101B-9397-08002B2CF9AE}" pid="3" name="OECDHorizontalProjects">
    <vt:lpwstr/>
  </property>
  <property fmtid="{D5CDD505-2E9C-101B-9397-08002B2CF9AE}" pid="4" name="OECDProjectOwnerStructure">
    <vt:lpwstr/>
  </property>
  <property fmtid="{D5CDD505-2E9C-101B-9397-08002B2CF9AE}" pid="5" name="OECDCountry">
    <vt:lpwstr/>
  </property>
  <property fmtid="{D5CDD505-2E9C-101B-9397-08002B2CF9AE}" pid="6" name="OECDTopic">
    <vt:lpwstr>301;#Development co-operation|838733ca-3f54-49b8-8e91-67307ccb8cf5;#302;#Employment policy|1553633b-6a32-40a2-8711-1d1b4f867358;#303;#Employment|9736cb43-7793-491d-8dac-90f3d1afdbcc;#221;#Entrepreneurship|9ec057dd-d386-41af-8a63-67bc00157ff5;#304;#Job qua</vt:lpwstr>
  </property>
  <property fmtid="{D5CDD505-2E9C-101B-9397-08002B2CF9AE}" pid="7" name="OECDCommittee">
    <vt:lpwstr/>
  </property>
  <property fmtid="{D5CDD505-2E9C-101B-9397-08002B2CF9AE}" pid="8" name="OECDPWB">
    <vt:lpwstr>210;#2017-18|ffda23c2-cd1b-45cc-b3f4-67b12010cc58</vt:lpwstr>
  </property>
  <property fmtid="{D5CDD505-2E9C-101B-9397-08002B2CF9AE}" pid="9" name="OECDKeywords">
    <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ies>
</file>