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7" r:id="rId3"/>
    <p:sldId id="285" r:id="rId4"/>
    <p:sldId id="270" r:id="rId5"/>
    <p:sldId id="271" r:id="rId6"/>
    <p:sldId id="273" r:id="rId7"/>
    <p:sldId id="274" r:id="rId8"/>
    <p:sldId id="277" r:id="rId9"/>
    <p:sldId id="287" r:id="rId10"/>
    <p:sldId id="288" r:id="rId11"/>
    <p:sldId id="284" r:id="rId12"/>
    <p:sldId id="278" r:id="rId13"/>
    <p:sldId id="279" r:id="rId14"/>
    <p:sldId id="289" r:id="rId15"/>
    <p:sldId id="275" r:id="rId16"/>
    <p:sldId id="293" r:id="rId17"/>
    <p:sldId id="280" r:id="rId18"/>
    <p:sldId id="294" r:id="rId19"/>
    <p:sldId id="281" r:id="rId20"/>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CFF99"/>
    <a:srgbClr val="0070C0"/>
    <a:srgbClr val="00B0F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94469" autoAdjust="0"/>
  </p:normalViewPr>
  <p:slideViewPr>
    <p:cSldViewPr snapToGrid="0">
      <p:cViewPr varScale="1">
        <p:scale>
          <a:sx n="72" d="100"/>
          <a:sy n="72" d="100"/>
        </p:scale>
        <p:origin x="792" y="27"/>
      </p:cViewPr>
      <p:guideLst/>
    </p:cSldViewPr>
  </p:slideViewPr>
  <p:outlineViewPr>
    <p:cViewPr>
      <p:scale>
        <a:sx n="33" d="100"/>
        <a:sy n="33" d="100"/>
      </p:scale>
      <p:origin x="0" y="-26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160" cy="501497"/>
          </a:xfrm>
          <a:prstGeom prst="rect">
            <a:avLst/>
          </a:prstGeom>
        </p:spPr>
        <p:txBody>
          <a:bodyPr vert="horz" lIns="93150" tIns="46575" rIns="93150" bIns="46575" rtlCol="0"/>
          <a:lstStyle>
            <a:lvl1pPr algn="l">
              <a:defRPr sz="1200"/>
            </a:lvl1pPr>
          </a:lstStyle>
          <a:p>
            <a:endParaRPr lang="fr-FR"/>
          </a:p>
        </p:txBody>
      </p:sp>
      <p:sp>
        <p:nvSpPr>
          <p:cNvPr id="3" name="Espace réservé de la date 2"/>
          <p:cNvSpPr>
            <a:spLocks noGrp="1"/>
          </p:cNvSpPr>
          <p:nvPr>
            <p:ph type="dt" idx="1"/>
          </p:nvPr>
        </p:nvSpPr>
        <p:spPr>
          <a:xfrm>
            <a:off x="3902363" y="0"/>
            <a:ext cx="2984160" cy="501497"/>
          </a:xfrm>
          <a:prstGeom prst="rect">
            <a:avLst/>
          </a:prstGeom>
        </p:spPr>
        <p:txBody>
          <a:bodyPr vert="horz" lIns="93150" tIns="46575" rIns="93150" bIns="46575" rtlCol="0"/>
          <a:lstStyle>
            <a:lvl1pPr algn="r">
              <a:defRPr sz="1200"/>
            </a:lvl1pPr>
          </a:lstStyle>
          <a:p>
            <a:fld id="{E19D3D30-E24C-4A4C-805C-B52FF8339CBA}" type="datetimeFigureOut">
              <a:rPr lang="fr-FR" smtClean="0"/>
              <a:t>21/06/2019</a:t>
            </a:fld>
            <a:endParaRPr lang="fr-FR"/>
          </a:p>
        </p:txBody>
      </p:sp>
      <p:sp>
        <p:nvSpPr>
          <p:cNvPr id="4" name="Espace réservé de l'image des diapositives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3150" tIns="46575" rIns="93150" bIns="46575" rtlCol="0" anchor="ctr"/>
          <a:lstStyle/>
          <a:p>
            <a:endParaRPr lang="fr-FR"/>
          </a:p>
        </p:txBody>
      </p:sp>
      <p:sp>
        <p:nvSpPr>
          <p:cNvPr id="5" name="Espace réservé des notes 4"/>
          <p:cNvSpPr>
            <a:spLocks noGrp="1"/>
          </p:cNvSpPr>
          <p:nvPr>
            <p:ph type="body" sz="quarter" idx="3"/>
          </p:nvPr>
        </p:nvSpPr>
        <p:spPr>
          <a:xfrm>
            <a:off x="688653" y="4821096"/>
            <a:ext cx="5510858" cy="3944678"/>
          </a:xfrm>
          <a:prstGeom prst="rect">
            <a:avLst/>
          </a:prstGeom>
        </p:spPr>
        <p:txBody>
          <a:bodyPr vert="horz" lIns="93150" tIns="46575" rIns="93150" bIns="4657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216"/>
            <a:ext cx="2984160" cy="501497"/>
          </a:xfrm>
          <a:prstGeom prst="rect">
            <a:avLst/>
          </a:prstGeom>
        </p:spPr>
        <p:txBody>
          <a:bodyPr vert="horz" lIns="93150" tIns="46575" rIns="93150" bIns="4657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363" y="9517216"/>
            <a:ext cx="2984160" cy="501497"/>
          </a:xfrm>
          <a:prstGeom prst="rect">
            <a:avLst/>
          </a:prstGeom>
        </p:spPr>
        <p:txBody>
          <a:bodyPr vert="horz" lIns="93150" tIns="46575" rIns="93150" bIns="46575" rtlCol="0" anchor="b"/>
          <a:lstStyle>
            <a:lvl1pPr algn="r">
              <a:defRPr sz="1200"/>
            </a:lvl1pPr>
          </a:lstStyle>
          <a:p>
            <a:fld id="{FC101FBB-2A82-4E18-941D-BE5B383AC7E0}" type="slidenum">
              <a:rPr lang="fr-FR" smtClean="0"/>
              <a:t>‹N°›</a:t>
            </a:fld>
            <a:endParaRPr lang="fr-FR"/>
          </a:p>
        </p:txBody>
      </p:sp>
    </p:spTree>
    <p:extLst>
      <p:ext uri="{BB962C8B-B14F-4D97-AF65-F5344CB8AC3E}">
        <p14:creationId xmlns:p14="http://schemas.microsoft.com/office/powerpoint/2010/main" val="26491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C101FBB-2A82-4E18-941D-BE5B383AC7E0}" type="slidenum">
              <a:rPr lang="fr-FR" smtClean="0"/>
              <a:t>3</a:t>
            </a:fld>
            <a:endParaRPr lang="fr-FR"/>
          </a:p>
        </p:txBody>
      </p:sp>
    </p:spTree>
    <p:extLst>
      <p:ext uri="{BB962C8B-B14F-4D97-AF65-F5344CB8AC3E}">
        <p14:creationId xmlns:p14="http://schemas.microsoft.com/office/powerpoint/2010/main" val="401441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A56416F-AE15-46F6-9EDA-C43DF6FF8D41}" type="datetimeFigureOut">
              <a:rPr lang="fr-FR" smtClean="0"/>
              <a:t>21/06/2019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31934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56416F-AE15-46F6-9EDA-C43DF6FF8D41}" type="datetimeFigureOut">
              <a:rPr lang="fr-FR" smtClean="0"/>
              <a:t>21/06/2019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53378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56416F-AE15-46F6-9EDA-C43DF6FF8D41}" type="datetimeFigureOut">
              <a:rPr lang="fr-FR" smtClean="0"/>
              <a:t>21/06/2019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391540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56416F-AE15-46F6-9EDA-C43DF6FF8D41}" type="datetimeFigureOut">
              <a:rPr lang="fr-FR" smtClean="0"/>
              <a:t>21/06/2019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10590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56416F-AE15-46F6-9EDA-C43DF6FF8D41}" type="datetimeFigureOut">
              <a:rPr lang="fr-FR" smtClean="0"/>
              <a:t>21/06/2019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76595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A56416F-AE15-46F6-9EDA-C43DF6FF8D41}" type="datetimeFigureOut">
              <a:rPr lang="fr-FR" smtClean="0"/>
              <a:t>21/06/2019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388492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A56416F-AE15-46F6-9EDA-C43DF6FF8D41}" type="datetimeFigureOut">
              <a:rPr lang="fr-FR" smtClean="0"/>
              <a:t>21/06/2019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58138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A56416F-AE15-46F6-9EDA-C43DF6FF8D41}" type="datetimeFigureOut">
              <a:rPr lang="fr-FR" smtClean="0"/>
              <a:t>21/06/2019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258169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6416F-AE15-46F6-9EDA-C43DF6FF8D41}" type="datetimeFigureOut">
              <a:rPr lang="fr-FR" smtClean="0"/>
              <a:t>21/06/2019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323641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56416F-AE15-46F6-9EDA-C43DF6FF8D41}" type="datetimeFigureOut">
              <a:rPr lang="fr-FR" smtClean="0"/>
              <a:t>21/06/2019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216337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56416F-AE15-46F6-9EDA-C43DF6FF8D41}" type="datetimeFigureOut">
              <a:rPr lang="fr-FR" smtClean="0"/>
              <a:t>21/06/2019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D581C8-6CE5-47B2-9C48-EF867B65FE41}" type="slidenum">
              <a:rPr lang="fr-FR" smtClean="0"/>
              <a:t>‹N°›</a:t>
            </a:fld>
            <a:endParaRPr lang="fr-FR"/>
          </a:p>
        </p:txBody>
      </p:sp>
    </p:spTree>
    <p:extLst>
      <p:ext uri="{BB962C8B-B14F-4D97-AF65-F5344CB8AC3E}">
        <p14:creationId xmlns:p14="http://schemas.microsoft.com/office/powerpoint/2010/main" val="132002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1030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075427"/>
            <a:ext cx="7886700" cy="510153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6416F-AE15-46F6-9EDA-C43DF6FF8D41}" type="datetimeFigureOut">
              <a:rPr lang="fr-FR" smtClean="0"/>
              <a:t>21/06/2019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581C8-6CE5-47B2-9C48-EF867B65FE41}" type="slidenum">
              <a:rPr lang="fr-FR" smtClean="0"/>
              <a:t>‹N°›</a:t>
            </a:fld>
            <a:endParaRPr lang="fr-FR"/>
          </a:p>
        </p:txBody>
      </p:sp>
      <p:pic>
        <p:nvPicPr>
          <p:cNvPr id="7" name="Image 6">
            <a:extLst>
              <a:ext uri="{FF2B5EF4-FFF2-40B4-BE49-F238E27FC236}">
                <a16:creationId xmlns:a16="http://schemas.microsoft.com/office/drawing/2014/main" id="{8881E3CD-162F-471E-AB96-0841EE17BEA8}"/>
              </a:ext>
            </a:extLst>
          </p:cNvPr>
          <p:cNvPicPr>
            <a:picLocks noChangeAspect="1"/>
          </p:cNvPicPr>
          <p:nvPr userDrawn="1"/>
        </p:nvPicPr>
        <p:blipFill>
          <a:blip r:embed="rId13"/>
          <a:stretch>
            <a:fillRect/>
          </a:stretch>
        </p:blipFill>
        <p:spPr>
          <a:xfrm>
            <a:off x="7588401" y="210903"/>
            <a:ext cx="1231119" cy="720750"/>
          </a:xfrm>
          <a:prstGeom prst="rect">
            <a:avLst/>
          </a:prstGeom>
        </p:spPr>
      </p:pic>
      <p:pic>
        <p:nvPicPr>
          <p:cNvPr id="8" name="Image 7">
            <a:extLst>
              <a:ext uri="{FF2B5EF4-FFF2-40B4-BE49-F238E27FC236}">
                <a16:creationId xmlns:a16="http://schemas.microsoft.com/office/drawing/2014/main" id="{DFC5991C-72C9-4155-A7A9-C4F498040869}"/>
              </a:ext>
            </a:extLst>
          </p:cNvPr>
          <p:cNvPicPr>
            <a:picLocks noChangeAspect="1"/>
          </p:cNvPicPr>
          <p:nvPr userDrawn="1"/>
        </p:nvPicPr>
        <p:blipFill>
          <a:blip r:embed="rId14"/>
          <a:stretch>
            <a:fillRect/>
          </a:stretch>
        </p:blipFill>
        <p:spPr>
          <a:xfrm>
            <a:off x="216383" y="6250040"/>
            <a:ext cx="1652674" cy="471436"/>
          </a:xfrm>
          <a:prstGeom prst="rect">
            <a:avLst/>
          </a:prstGeom>
        </p:spPr>
      </p:pic>
      <p:pic>
        <p:nvPicPr>
          <p:cNvPr id="9" name="Image 8">
            <a:extLst>
              <a:ext uri="{FF2B5EF4-FFF2-40B4-BE49-F238E27FC236}">
                <a16:creationId xmlns:a16="http://schemas.microsoft.com/office/drawing/2014/main" id="{55842227-0FAE-4C37-AAF1-8AA3D1FA3EFE}"/>
              </a:ext>
            </a:extLst>
          </p:cNvPr>
          <p:cNvPicPr>
            <a:picLocks noChangeAspect="1"/>
          </p:cNvPicPr>
          <p:nvPr userDrawn="1"/>
        </p:nvPicPr>
        <p:blipFill>
          <a:blip r:embed="rId15"/>
          <a:stretch>
            <a:fillRect/>
          </a:stretch>
        </p:blipFill>
        <p:spPr>
          <a:xfrm>
            <a:off x="7537756" y="6028103"/>
            <a:ext cx="1207113" cy="585267"/>
          </a:xfrm>
          <a:prstGeom prst="rect">
            <a:avLst/>
          </a:prstGeom>
        </p:spPr>
      </p:pic>
    </p:spTree>
    <p:extLst>
      <p:ext uri="{BB962C8B-B14F-4D97-AF65-F5344CB8AC3E}">
        <p14:creationId xmlns:p14="http://schemas.microsoft.com/office/powerpoint/2010/main" val="388279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Youtube_icon.svg"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90DADE-718C-4909-86EB-F5E2B741D47E}"/>
              </a:ext>
            </a:extLst>
          </p:cNvPr>
          <p:cNvSpPr>
            <a:spLocks noGrp="1"/>
          </p:cNvSpPr>
          <p:nvPr>
            <p:ph type="ctrTitle"/>
          </p:nvPr>
        </p:nvSpPr>
        <p:spPr>
          <a:xfrm>
            <a:off x="808539" y="2951854"/>
            <a:ext cx="7772400" cy="1601383"/>
          </a:xfrm>
        </p:spPr>
        <p:txBody>
          <a:bodyPr>
            <a:normAutofit fontScale="90000"/>
          </a:bodyPr>
          <a:lstStyle/>
          <a:p>
            <a:r>
              <a:rPr lang="en-GB" dirty="0"/>
              <a:t>Transversal Competences in Situation of Mobility</a:t>
            </a:r>
          </a:p>
        </p:txBody>
      </p:sp>
      <p:sp>
        <p:nvSpPr>
          <p:cNvPr id="3" name="Sous-titre 2">
            <a:extLst>
              <a:ext uri="{FF2B5EF4-FFF2-40B4-BE49-F238E27FC236}">
                <a16:creationId xmlns:a16="http://schemas.microsoft.com/office/drawing/2014/main" id="{6D4AF9A0-70D3-40D1-A608-24CA877FD858}"/>
              </a:ext>
            </a:extLst>
          </p:cNvPr>
          <p:cNvSpPr>
            <a:spLocks noGrp="1"/>
          </p:cNvSpPr>
          <p:nvPr>
            <p:ph type="subTitle" idx="1"/>
          </p:nvPr>
        </p:nvSpPr>
        <p:spPr>
          <a:xfrm>
            <a:off x="1143000" y="5060995"/>
            <a:ext cx="6858000" cy="783991"/>
          </a:xfrm>
        </p:spPr>
        <p:txBody>
          <a:bodyPr/>
          <a:lstStyle/>
          <a:p>
            <a:r>
              <a:rPr lang="en-GB" dirty="0"/>
              <a:t>A Storyboard</a:t>
            </a:r>
          </a:p>
        </p:txBody>
      </p:sp>
      <p:pic>
        <p:nvPicPr>
          <p:cNvPr id="4" name="Picture 16" descr="C:\Users\commu_000.EARLALL\AppData\Local\Microsoft\Windows\INetCache\Content.Word\keymob_logo.jpg">
            <a:extLst>
              <a:ext uri="{FF2B5EF4-FFF2-40B4-BE49-F238E27FC236}">
                <a16:creationId xmlns:a16="http://schemas.microsoft.com/office/drawing/2014/main" id="{3FC7DB1A-0A0E-4D94-9767-CD677F42FA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54712" y="1496077"/>
            <a:ext cx="1926590" cy="1128395"/>
          </a:xfrm>
          <a:prstGeom prst="rect">
            <a:avLst/>
          </a:prstGeom>
          <a:noFill/>
          <a:ln>
            <a:noFill/>
          </a:ln>
        </p:spPr>
      </p:pic>
    </p:spTree>
    <p:extLst>
      <p:ext uri="{BB962C8B-B14F-4D97-AF65-F5344CB8AC3E}">
        <p14:creationId xmlns:p14="http://schemas.microsoft.com/office/powerpoint/2010/main" val="44840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942" y="674418"/>
            <a:ext cx="2691683" cy="3011430"/>
          </a:xfrm>
          <a:prstGeom prst="rect">
            <a:avLst/>
          </a:prstGeom>
        </p:spPr>
      </p:pic>
      <p:sp>
        <p:nvSpPr>
          <p:cNvPr id="5" name="Rectangle 4">
            <a:extLst>
              <a:ext uri="{FF2B5EF4-FFF2-40B4-BE49-F238E27FC236}">
                <a16:creationId xmlns:a16="http://schemas.microsoft.com/office/drawing/2014/main" id="{508FE11F-A697-4F1D-BB75-006542C92DDF}"/>
              </a:ext>
            </a:extLst>
          </p:cNvPr>
          <p:cNvSpPr/>
          <p:nvPr/>
        </p:nvSpPr>
        <p:spPr>
          <a:xfrm>
            <a:off x="431443" y="1536190"/>
            <a:ext cx="2157211" cy="598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anose="030F0702030302020204" pitchFamily="66" charset="0"/>
              </a:rPr>
              <a:t>Team work </a:t>
            </a:r>
          </a:p>
        </p:txBody>
      </p:sp>
      <p:sp>
        <p:nvSpPr>
          <p:cNvPr id="6" name="ZoneTexte 5">
            <a:extLst>
              <a:ext uri="{FF2B5EF4-FFF2-40B4-BE49-F238E27FC236}">
                <a16:creationId xmlns:a16="http://schemas.microsoft.com/office/drawing/2014/main" id="{D012C211-0EF1-445C-B5B2-FCFA1D1853E7}"/>
              </a:ext>
            </a:extLst>
          </p:cNvPr>
          <p:cNvSpPr txBox="1"/>
          <p:nvPr/>
        </p:nvSpPr>
        <p:spPr>
          <a:xfrm>
            <a:off x="336998" y="2627555"/>
            <a:ext cx="3101661" cy="646331"/>
          </a:xfrm>
          <a:prstGeom prst="rect">
            <a:avLst/>
          </a:prstGeom>
          <a:noFill/>
        </p:spPr>
        <p:txBody>
          <a:bodyPr wrap="square" rtlCol="0">
            <a:spAutoFit/>
          </a:bodyPr>
          <a:lstStyle/>
          <a:p>
            <a:r>
              <a:rPr lang="en-GB" dirty="0"/>
              <a:t>Situation #1: organisation of a seminar for a group of clients </a:t>
            </a:r>
          </a:p>
        </p:txBody>
      </p:sp>
      <p:sp>
        <p:nvSpPr>
          <p:cNvPr id="7" name="ZoneTexte 6">
            <a:extLst>
              <a:ext uri="{FF2B5EF4-FFF2-40B4-BE49-F238E27FC236}">
                <a16:creationId xmlns:a16="http://schemas.microsoft.com/office/drawing/2014/main" id="{55D3A5E0-C50F-4240-AA53-C904C89F0FE2}"/>
              </a:ext>
            </a:extLst>
          </p:cNvPr>
          <p:cNvSpPr txBox="1"/>
          <p:nvPr/>
        </p:nvSpPr>
        <p:spPr>
          <a:xfrm>
            <a:off x="4994859" y="3914696"/>
            <a:ext cx="2552162" cy="369332"/>
          </a:xfrm>
          <a:prstGeom prst="rect">
            <a:avLst/>
          </a:prstGeom>
          <a:noFill/>
        </p:spPr>
        <p:txBody>
          <a:bodyPr wrap="square" rtlCol="0">
            <a:spAutoFit/>
          </a:bodyPr>
          <a:lstStyle/>
          <a:p>
            <a:r>
              <a:rPr lang="en-GB" dirty="0"/>
              <a:t>Situation #2: flat-sharing</a:t>
            </a:r>
          </a:p>
        </p:txBody>
      </p:sp>
      <p:sp>
        <p:nvSpPr>
          <p:cNvPr id="8" name="Rectangle 7">
            <a:extLst>
              <a:ext uri="{FF2B5EF4-FFF2-40B4-BE49-F238E27FC236}">
                <a16:creationId xmlns:a16="http://schemas.microsoft.com/office/drawing/2014/main" id="{18AC6840-1B83-4AF8-8B9D-A4D3D26C5213}"/>
              </a:ext>
            </a:extLst>
          </p:cNvPr>
          <p:cNvSpPr/>
          <p:nvPr/>
        </p:nvSpPr>
        <p:spPr>
          <a:xfrm>
            <a:off x="259725" y="3309183"/>
            <a:ext cx="3576031" cy="1477328"/>
          </a:xfrm>
          <a:prstGeom prst="rect">
            <a:avLst/>
          </a:prstGeom>
        </p:spPr>
        <p:txBody>
          <a:bodyPr wrap="square">
            <a:spAutoFit/>
          </a:bodyPr>
          <a:lstStyle/>
          <a:p>
            <a:r>
              <a:rPr lang="en-GB" dirty="0"/>
              <a:t>communication, time management, flexibility, intercultural understanding </a:t>
            </a:r>
          </a:p>
          <a:p>
            <a:r>
              <a:rPr lang="en-GB" dirty="0"/>
              <a:t>mobilising the training programme from the hotel</a:t>
            </a:r>
          </a:p>
        </p:txBody>
      </p:sp>
      <p:sp>
        <p:nvSpPr>
          <p:cNvPr id="11" name="Titre 1">
            <a:extLst>
              <a:ext uri="{FF2B5EF4-FFF2-40B4-BE49-F238E27FC236}">
                <a16:creationId xmlns:a16="http://schemas.microsoft.com/office/drawing/2014/main" id="{ADABC49B-40A0-4FB5-B15A-76D648223C50}"/>
              </a:ext>
            </a:extLst>
          </p:cNvPr>
          <p:cNvSpPr>
            <a:spLocks noGrp="1"/>
          </p:cNvSpPr>
          <p:nvPr>
            <p:ph type="title"/>
          </p:nvPr>
        </p:nvSpPr>
        <p:spPr>
          <a:xfrm>
            <a:off x="628650" y="365127"/>
            <a:ext cx="7886700" cy="710300"/>
          </a:xfrm>
        </p:spPr>
        <p:txBody>
          <a:bodyPr>
            <a:normAutofit fontScale="90000"/>
          </a:bodyPr>
          <a:lstStyle/>
          <a:p>
            <a:r>
              <a:rPr lang="en-GB" dirty="0"/>
              <a:t>The competences they are practising</a:t>
            </a:r>
            <a:br>
              <a:rPr lang="en-GB" dirty="0"/>
            </a:br>
            <a:r>
              <a:rPr lang="en-GB" dirty="0"/>
              <a:t>during the mobility</a:t>
            </a:r>
          </a:p>
        </p:txBody>
      </p:sp>
      <p:sp>
        <p:nvSpPr>
          <p:cNvPr id="12" name="Rectangle 11">
            <a:extLst>
              <a:ext uri="{FF2B5EF4-FFF2-40B4-BE49-F238E27FC236}">
                <a16:creationId xmlns:a16="http://schemas.microsoft.com/office/drawing/2014/main" id="{2AA1F383-B494-470C-BDE7-4416AA5B1121}"/>
              </a:ext>
            </a:extLst>
          </p:cNvPr>
          <p:cNvSpPr/>
          <p:nvPr/>
        </p:nvSpPr>
        <p:spPr>
          <a:xfrm>
            <a:off x="5061398" y="4401741"/>
            <a:ext cx="3576031" cy="923330"/>
          </a:xfrm>
          <a:prstGeom prst="rect">
            <a:avLst/>
          </a:prstGeom>
        </p:spPr>
        <p:txBody>
          <a:bodyPr wrap="square">
            <a:spAutoFit/>
          </a:bodyPr>
          <a:lstStyle/>
          <a:p>
            <a:r>
              <a:rPr lang="en-GB" dirty="0"/>
              <a:t>intercultural understanding </a:t>
            </a:r>
          </a:p>
          <a:p>
            <a:r>
              <a:rPr lang="en-GB" dirty="0"/>
              <a:t>adaptability, flexibility</a:t>
            </a:r>
          </a:p>
          <a:p>
            <a:r>
              <a:rPr lang="en-GB" dirty="0"/>
              <a:t>collaboration, problem solving</a:t>
            </a:r>
          </a:p>
        </p:txBody>
      </p:sp>
    </p:spTree>
    <p:extLst>
      <p:ext uri="{BB962C8B-B14F-4D97-AF65-F5344CB8AC3E}">
        <p14:creationId xmlns:p14="http://schemas.microsoft.com/office/powerpoint/2010/main" val="76520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a:extLst>
              <a:ext uri="{FF2B5EF4-FFF2-40B4-BE49-F238E27FC236}">
                <a16:creationId xmlns:a16="http://schemas.microsoft.com/office/drawing/2014/main" id="{E4734A57-9427-47BB-A21E-82384F6A0183}"/>
              </a:ext>
            </a:extLst>
          </p:cNvPr>
          <p:cNvGrpSpPr/>
          <p:nvPr/>
        </p:nvGrpSpPr>
        <p:grpSpPr>
          <a:xfrm>
            <a:off x="272422" y="2093718"/>
            <a:ext cx="3356117" cy="2201950"/>
            <a:chOff x="231233" y="2059618"/>
            <a:chExt cx="3356117" cy="2201950"/>
          </a:xfrm>
        </p:grpSpPr>
        <p:pic>
          <p:nvPicPr>
            <p:cNvPr id="14" name="Image 13">
              <a:extLst>
                <a:ext uri="{FF2B5EF4-FFF2-40B4-BE49-F238E27FC236}">
                  <a16:creationId xmlns:a16="http://schemas.microsoft.com/office/drawing/2014/main" id="{246CE1D6-F1F7-4AE8-8E16-35185FC9303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855" y="2059618"/>
              <a:ext cx="2090142" cy="1957250"/>
            </a:xfrm>
            <a:prstGeom prst="rect">
              <a:avLst/>
            </a:prstGeom>
          </p:spPr>
        </p:pic>
        <p:grpSp>
          <p:nvGrpSpPr>
            <p:cNvPr id="17" name="Groupe 16">
              <a:extLst>
                <a:ext uri="{FF2B5EF4-FFF2-40B4-BE49-F238E27FC236}">
                  <a16:creationId xmlns:a16="http://schemas.microsoft.com/office/drawing/2014/main" id="{BE192505-4A7A-409B-B618-53641740C3C9}"/>
                </a:ext>
              </a:extLst>
            </p:cNvPr>
            <p:cNvGrpSpPr/>
            <p:nvPr/>
          </p:nvGrpSpPr>
          <p:grpSpPr>
            <a:xfrm>
              <a:off x="231233" y="3542623"/>
              <a:ext cx="3356117" cy="718945"/>
              <a:chOff x="376609" y="4157300"/>
              <a:chExt cx="3356117" cy="718945"/>
            </a:xfrm>
          </p:grpSpPr>
          <p:sp>
            <p:nvSpPr>
              <p:cNvPr id="16" name="Ruban courbé vers le haut 4">
                <a:extLst>
                  <a:ext uri="{FF2B5EF4-FFF2-40B4-BE49-F238E27FC236}">
                    <a16:creationId xmlns:a16="http://schemas.microsoft.com/office/drawing/2014/main" id="{1D88E6FB-ED3D-4FD3-8915-00F4F5A925F5}"/>
                  </a:ext>
                </a:extLst>
              </p:cNvPr>
              <p:cNvSpPr/>
              <p:nvPr/>
            </p:nvSpPr>
            <p:spPr>
              <a:xfrm>
                <a:off x="376609" y="4157300"/>
                <a:ext cx="3356117" cy="718945"/>
              </a:xfrm>
              <a:prstGeom prst="ellipseRibbon2">
                <a:avLst>
                  <a:gd name="adj1" fmla="val 48333"/>
                  <a:gd name="adj2" fmla="val 50000"/>
                  <a:gd name="adj3" fmla="val 12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ZoneTexte 14">
                <a:extLst>
                  <a:ext uri="{FF2B5EF4-FFF2-40B4-BE49-F238E27FC236}">
                    <a16:creationId xmlns:a16="http://schemas.microsoft.com/office/drawing/2014/main" id="{8B472BBB-8112-430C-BD96-6F917B986F9D}"/>
                  </a:ext>
                </a:extLst>
              </p:cNvPr>
              <p:cNvSpPr txBox="1"/>
              <p:nvPr/>
            </p:nvSpPr>
            <p:spPr>
              <a:xfrm>
                <a:off x="1089627" y="4239773"/>
                <a:ext cx="2109365" cy="276999"/>
              </a:xfrm>
              <a:prstGeom prst="rect">
                <a:avLst/>
              </a:prstGeom>
              <a:noFill/>
            </p:spPr>
            <p:txBody>
              <a:bodyPr wrap="square" rtlCol="0">
                <a:spAutoFit/>
              </a:bodyPr>
              <a:lstStyle/>
              <a:p>
                <a:r>
                  <a:rPr lang="en-GB" sz="1200" b="1" dirty="0">
                    <a:latin typeface="Comic Sans MS" panose="030F0702030302020204" pitchFamily="66" charset="0"/>
                  </a:rPr>
                  <a:t>Video for hotel promotion</a:t>
                </a:r>
              </a:p>
            </p:txBody>
          </p:sp>
        </p:grpSp>
      </p:grpSp>
      <p:grpSp>
        <p:nvGrpSpPr>
          <p:cNvPr id="25" name="Groupe 24">
            <a:extLst>
              <a:ext uri="{FF2B5EF4-FFF2-40B4-BE49-F238E27FC236}">
                <a16:creationId xmlns:a16="http://schemas.microsoft.com/office/drawing/2014/main" id="{AB283210-F739-4C49-B068-918685FDF4F7}"/>
              </a:ext>
            </a:extLst>
          </p:cNvPr>
          <p:cNvGrpSpPr/>
          <p:nvPr/>
        </p:nvGrpSpPr>
        <p:grpSpPr>
          <a:xfrm>
            <a:off x="4178750" y="1991963"/>
            <a:ext cx="3356117" cy="1926754"/>
            <a:chOff x="4178750" y="1991963"/>
            <a:chExt cx="3356117" cy="1926754"/>
          </a:xfrm>
        </p:grpSpPr>
        <p:pic>
          <p:nvPicPr>
            <p:cNvPr id="4" name="Image 3">
              <a:extLst>
                <a:ext uri="{FF2B5EF4-FFF2-40B4-BE49-F238E27FC236}">
                  <a16:creationId xmlns:a16="http://schemas.microsoft.com/office/drawing/2014/main" id="{55DD9CE0-1897-4C71-BD61-DA00B62DE1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090"/>
            <a:stretch/>
          </p:blipFill>
          <p:spPr>
            <a:xfrm>
              <a:off x="4294659" y="2204785"/>
              <a:ext cx="2732119" cy="1713932"/>
            </a:xfrm>
            <a:prstGeom prst="rect">
              <a:avLst/>
            </a:prstGeom>
          </p:spPr>
        </p:pic>
        <p:grpSp>
          <p:nvGrpSpPr>
            <p:cNvPr id="22" name="Groupe 21">
              <a:extLst>
                <a:ext uri="{FF2B5EF4-FFF2-40B4-BE49-F238E27FC236}">
                  <a16:creationId xmlns:a16="http://schemas.microsoft.com/office/drawing/2014/main" id="{15EA0071-9A33-414C-BDCF-9577DA16D151}"/>
                </a:ext>
              </a:extLst>
            </p:cNvPr>
            <p:cNvGrpSpPr/>
            <p:nvPr/>
          </p:nvGrpSpPr>
          <p:grpSpPr>
            <a:xfrm>
              <a:off x="4178750" y="1991963"/>
              <a:ext cx="3356117" cy="718945"/>
              <a:chOff x="4890855" y="2125324"/>
              <a:chExt cx="3356117" cy="718945"/>
            </a:xfrm>
          </p:grpSpPr>
          <p:sp>
            <p:nvSpPr>
              <p:cNvPr id="5" name="Ruban courbé vers le haut 4"/>
              <p:cNvSpPr/>
              <p:nvPr/>
            </p:nvSpPr>
            <p:spPr>
              <a:xfrm>
                <a:off x="4890855" y="2125324"/>
                <a:ext cx="3356117" cy="718945"/>
              </a:xfrm>
              <a:prstGeom prst="ellipseRibbon2">
                <a:avLst>
                  <a:gd name="adj1" fmla="val 48333"/>
                  <a:gd name="adj2" fmla="val 50000"/>
                  <a:gd name="adj3" fmla="val 12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p:cNvSpPr txBox="1"/>
              <p:nvPr/>
            </p:nvSpPr>
            <p:spPr>
              <a:xfrm>
                <a:off x="5708850" y="2227079"/>
                <a:ext cx="1796026" cy="276999"/>
              </a:xfrm>
              <a:prstGeom prst="rect">
                <a:avLst/>
              </a:prstGeom>
              <a:noFill/>
            </p:spPr>
            <p:txBody>
              <a:bodyPr wrap="square" rtlCol="0">
                <a:spAutoFit/>
              </a:bodyPr>
              <a:lstStyle/>
              <a:p>
                <a:pPr algn="ctr"/>
                <a:r>
                  <a:rPr lang="en-GB" sz="1200" b="1" dirty="0">
                    <a:latin typeface="Comic Sans MS" panose="030F0702030302020204" pitchFamily="66" charset="0"/>
                  </a:rPr>
                  <a:t>Trainee of the week</a:t>
                </a:r>
              </a:p>
            </p:txBody>
          </p:sp>
        </p:grpSp>
      </p:grpSp>
      <p:sp>
        <p:nvSpPr>
          <p:cNvPr id="10" name="Rectangle 9">
            <a:extLst>
              <a:ext uri="{FF2B5EF4-FFF2-40B4-BE49-F238E27FC236}">
                <a16:creationId xmlns:a16="http://schemas.microsoft.com/office/drawing/2014/main" id="{C20D46DE-6FDD-4521-992B-2AB96144CD27}"/>
              </a:ext>
            </a:extLst>
          </p:cNvPr>
          <p:cNvSpPr/>
          <p:nvPr/>
        </p:nvSpPr>
        <p:spPr>
          <a:xfrm>
            <a:off x="431442" y="1344658"/>
            <a:ext cx="2955701" cy="5980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anose="030F0702030302020204" pitchFamily="66" charset="0"/>
              </a:rPr>
              <a:t>Self confidence</a:t>
            </a:r>
          </a:p>
        </p:txBody>
      </p:sp>
      <p:sp>
        <p:nvSpPr>
          <p:cNvPr id="11" name="ZoneTexte 10">
            <a:extLst>
              <a:ext uri="{FF2B5EF4-FFF2-40B4-BE49-F238E27FC236}">
                <a16:creationId xmlns:a16="http://schemas.microsoft.com/office/drawing/2014/main" id="{01C52EFF-97F6-4D69-80D2-ACB71844859D}"/>
              </a:ext>
            </a:extLst>
          </p:cNvPr>
          <p:cNvSpPr txBox="1"/>
          <p:nvPr/>
        </p:nvSpPr>
        <p:spPr>
          <a:xfrm>
            <a:off x="4843635" y="4327398"/>
            <a:ext cx="4145818" cy="1754326"/>
          </a:xfrm>
          <a:prstGeom prst="rect">
            <a:avLst/>
          </a:prstGeom>
          <a:noFill/>
        </p:spPr>
        <p:txBody>
          <a:bodyPr wrap="square" rtlCol="0">
            <a:spAutoFit/>
          </a:bodyPr>
          <a:lstStyle/>
          <a:p>
            <a:r>
              <a:rPr lang="en-GB" dirty="0"/>
              <a:t>be successful </a:t>
            </a:r>
          </a:p>
          <a:p>
            <a:r>
              <a:rPr lang="en-GB" dirty="0"/>
              <a:t>overcome a problem </a:t>
            </a:r>
          </a:p>
          <a:p>
            <a:r>
              <a:rPr lang="en-GB" dirty="0"/>
              <a:t>recognise what I am capable of, and my</a:t>
            </a:r>
          </a:p>
          <a:p>
            <a:r>
              <a:rPr lang="en-GB" dirty="0"/>
              <a:t>        limits</a:t>
            </a:r>
          </a:p>
          <a:p>
            <a:r>
              <a:rPr lang="en-GB" dirty="0"/>
              <a:t>take action</a:t>
            </a:r>
          </a:p>
          <a:p>
            <a:r>
              <a:rPr lang="en-GB" dirty="0"/>
              <a:t>be resilient</a:t>
            </a:r>
          </a:p>
        </p:txBody>
      </p:sp>
      <p:sp>
        <p:nvSpPr>
          <p:cNvPr id="13" name="Titre 1">
            <a:extLst>
              <a:ext uri="{FF2B5EF4-FFF2-40B4-BE49-F238E27FC236}">
                <a16:creationId xmlns:a16="http://schemas.microsoft.com/office/drawing/2014/main" id="{C94ECF6F-13DE-4723-8A3F-78192BE9E7E8}"/>
              </a:ext>
            </a:extLst>
          </p:cNvPr>
          <p:cNvSpPr>
            <a:spLocks noGrp="1"/>
          </p:cNvSpPr>
          <p:nvPr>
            <p:ph type="title"/>
          </p:nvPr>
        </p:nvSpPr>
        <p:spPr>
          <a:xfrm>
            <a:off x="628650" y="365127"/>
            <a:ext cx="7886700" cy="710300"/>
          </a:xfrm>
        </p:spPr>
        <p:txBody>
          <a:bodyPr>
            <a:normAutofit fontScale="90000"/>
          </a:bodyPr>
          <a:lstStyle/>
          <a:p>
            <a:r>
              <a:rPr lang="en-GB" dirty="0"/>
              <a:t>The competences they are practising</a:t>
            </a:r>
            <a:br>
              <a:rPr lang="en-GB" dirty="0"/>
            </a:br>
            <a:r>
              <a:rPr lang="en-GB" dirty="0"/>
              <a:t>during the mobility</a:t>
            </a:r>
          </a:p>
        </p:txBody>
      </p:sp>
      <p:grpSp>
        <p:nvGrpSpPr>
          <p:cNvPr id="26" name="Groupe 25">
            <a:extLst>
              <a:ext uri="{FF2B5EF4-FFF2-40B4-BE49-F238E27FC236}">
                <a16:creationId xmlns:a16="http://schemas.microsoft.com/office/drawing/2014/main" id="{2C9A3BDB-D5D9-4482-B216-F16015673886}"/>
              </a:ext>
            </a:extLst>
          </p:cNvPr>
          <p:cNvGrpSpPr/>
          <p:nvPr/>
        </p:nvGrpSpPr>
        <p:grpSpPr>
          <a:xfrm>
            <a:off x="944251" y="4480178"/>
            <a:ext cx="3356117" cy="2039389"/>
            <a:chOff x="1375557" y="4700545"/>
            <a:chExt cx="3356117" cy="2039389"/>
          </a:xfrm>
        </p:grpSpPr>
        <p:pic>
          <p:nvPicPr>
            <p:cNvPr id="23" name="Image 22">
              <a:extLst>
                <a:ext uri="{FF2B5EF4-FFF2-40B4-BE49-F238E27FC236}">
                  <a16:creationId xmlns:a16="http://schemas.microsoft.com/office/drawing/2014/main" id="{7C220114-4E95-4ACF-97DB-9C7E8A272A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914" t="24853" r="43182" b="47637"/>
            <a:stretch/>
          </p:blipFill>
          <p:spPr>
            <a:xfrm>
              <a:off x="2714441" y="4851688"/>
              <a:ext cx="1345404" cy="1888246"/>
            </a:xfrm>
            <a:prstGeom prst="rect">
              <a:avLst/>
            </a:prstGeom>
          </p:spPr>
        </p:pic>
        <p:grpSp>
          <p:nvGrpSpPr>
            <p:cNvPr id="18" name="Groupe 17">
              <a:extLst>
                <a:ext uri="{FF2B5EF4-FFF2-40B4-BE49-F238E27FC236}">
                  <a16:creationId xmlns:a16="http://schemas.microsoft.com/office/drawing/2014/main" id="{C990E5FD-CE78-46E3-9672-07C68E23D27F}"/>
                </a:ext>
              </a:extLst>
            </p:cNvPr>
            <p:cNvGrpSpPr/>
            <p:nvPr/>
          </p:nvGrpSpPr>
          <p:grpSpPr>
            <a:xfrm>
              <a:off x="1375557" y="4700545"/>
              <a:ext cx="3356117" cy="718945"/>
              <a:chOff x="376609" y="4157300"/>
              <a:chExt cx="3356117" cy="718945"/>
            </a:xfrm>
          </p:grpSpPr>
          <p:sp>
            <p:nvSpPr>
              <p:cNvPr id="20" name="Ruban courbé vers le haut 4">
                <a:extLst>
                  <a:ext uri="{FF2B5EF4-FFF2-40B4-BE49-F238E27FC236}">
                    <a16:creationId xmlns:a16="http://schemas.microsoft.com/office/drawing/2014/main" id="{1B7F2648-FC99-4EFB-936A-BD62F6575184}"/>
                  </a:ext>
                </a:extLst>
              </p:cNvPr>
              <p:cNvSpPr/>
              <p:nvPr/>
            </p:nvSpPr>
            <p:spPr>
              <a:xfrm>
                <a:off x="376609" y="4157300"/>
                <a:ext cx="3356117" cy="718945"/>
              </a:xfrm>
              <a:prstGeom prst="ellipseRibbon2">
                <a:avLst>
                  <a:gd name="adj1" fmla="val 48333"/>
                  <a:gd name="adj2" fmla="val 50000"/>
                  <a:gd name="adj3" fmla="val 12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ZoneTexte 18">
                <a:extLst>
                  <a:ext uri="{FF2B5EF4-FFF2-40B4-BE49-F238E27FC236}">
                    <a16:creationId xmlns:a16="http://schemas.microsoft.com/office/drawing/2014/main" id="{31577964-B718-4D71-BD2E-E668C2F58950}"/>
                  </a:ext>
                </a:extLst>
              </p:cNvPr>
              <p:cNvSpPr txBox="1"/>
              <p:nvPr/>
            </p:nvSpPr>
            <p:spPr>
              <a:xfrm>
                <a:off x="1089627" y="4239773"/>
                <a:ext cx="2265808" cy="276999"/>
              </a:xfrm>
              <a:prstGeom prst="rect">
                <a:avLst/>
              </a:prstGeom>
              <a:noFill/>
            </p:spPr>
            <p:txBody>
              <a:bodyPr wrap="square" rtlCol="0">
                <a:spAutoFit/>
              </a:bodyPr>
              <a:lstStyle/>
              <a:p>
                <a:r>
                  <a:rPr lang="en-GB" sz="1200" b="1" dirty="0">
                    <a:latin typeface="Comic Sans MS" panose="030F0702030302020204" pitchFamily="66" charset="0"/>
                  </a:rPr>
                  <a:t>Most approved by clients</a:t>
                </a:r>
              </a:p>
            </p:txBody>
          </p:sp>
        </p:grpSp>
      </p:grpSp>
    </p:spTree>
    <p:extLst>
      <p:ext uri="{BB962C8B-B14F-4D97-AF65-F5344CB8AC3E}">
        <p14:creationId xmlns:p14="http://schemas.microsoft.com/office/powerpoint/2010/main" val="408339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5B2EE-5D2E-498E-B346-350605F038DA}"/>
              </a:ext>
            </a:extLst>
          </p:cNvPr>
          <p:cNvSpPr>
            <a:spLocks noGrp="1"/>
          </p:cNvSpPr>
          <p:nvPr>
            <p:ph type="title"/>
          </p:nvPr>
        </p:nvSpPr>
        <p:spPr/>
        <p:txBody>
          <a:bodyPr>
            <a:normAutofit fontScale="90000"/>
          </a:bodyPr>
          <a:lstStyle/>
          <a:p>
            <a:r>
              <a:rPr lang="en-GB" dirty="0"/>
              <a:t>The learning outcomes they have eventually achieved at the end of the mobility</a:t>
            </a:r>
          </a:p>
        </p:txBody>
      </p:sp>
      <p:sp>
        <p:nvSpPr>
          <p:cNvPr id="14" name="Rectangle 13">
            <a:extLst>
              <a:ext uri="{FF2B5EF4-FFF2-40B4-BE49-F238E27FC236}">
                <a16:creationId xmlns:a16="http://schemas.microsoft.com/office/drawing/2014/main" id="{B2D36E04-E85A-4DFF-9FA5-ABA0BC55F466}"/>
              </a:ext>
            </a:extLst>
          </p:cNvPr>
          <p:cNvSpPr/>
          <p:nvPr/>
        </p:nvSpPr>
        <p:spPr>
          <a:xfrm>
            <a:off x="2499177" y="1436236"/>
            <a:ext cx="4362103" cy="598098"/>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anose="030F0702030302020204" pitchFamily="66" charset="0"/>
              </a:rPr>
              <a:t>Critical and Innovative Thinking</a:t>
            </a:r>
          </a:p>
        </p:txBody>
      </p:sp>
      <p:sp>
        <p:nvSpPr>
          <p:cNvPr id="15" name="Rectangle 14">
            <a:extLst>
              <a:ext uri="{FF2B5EF4-FFF2-40B4-BE49-F238E27FC236}">
                <a16:creationId xmlns:a16="http://schemas.microsoft.com/office/drawing/2014/main" id="{9A5FE171-64AF-4476-817B-9D88EEF3597C}"/>
              </a:ext>
            </a:extLst>
          </p:cNvPr>
          <p:cNvSpPr/>
          <p:nvPr/>
        </p:nvSpPr>
        <p:spPr>
          <a:xfrm>
            <a:off x="451437" y="2344782"/>
            <a:ext cx="3384443" cy="598098"/>
          </a:xfrm>
          <a:prstGeom prst="rect">
            <a:avLst/>
          </a:prstGeom>
          <a:solidFill>
            <a:srgbClr val="FEE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anose="030F0702030302020204" pitchFamily="66" charset="0"/>
              </a:rPr>
              <a:t>Interpersonal Relations</a:t>
            </a:r>
          </a:p>
        </p:txBody>
      </p:sp>
      <p:sp>
        <p:nvSpPr>
          <p:cNvPr id="16" name="Rectangle 15">
            <a:extLst>
              <a:ext uri="{FF2B5EF4-FFF2-40B4-BE49-F238E27FC236}">
                <a16:creationId xmlns:a16="http://schemas.microsoft.com/office/drawing/2014/main" id="{9680EEA3-C3E1-44CD-83E4-8F2587F8700A}"/>
              </a:ext>
            </a:extLst>
          </p:cNvPr>
          <p:cNvSpPr/>
          <p:nvPr/>
        </p:nvSpPr>
        <p:spPr>
          <a:xfrm>
            <a:off x="3258328" y="3129951"/>
            <a:ext cx="3890527" cy="598098"/>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anose="030F0702030302020204" pitchFamily="66" charset="0"/>
              </a:rPr>
              <a:t>Social and Civic Competence</a:t>
            </a:r>
          </a:p>
        </p:txBody>
      </p:sp>
      <p:sp>
        <p:nvSpPr>
          <p:cNvPr id="17" name="Rectangle 16">
            <a:extLst>
              <a:ext uri="{FF2B5EF4-FFF2-40B4-BE49-F238E27FC236}">
                <a16:creationId xmlns:a16="http://schemas.microsoft.com/office/drawing/2014/main" id="{F368C6EB-5B86-447F-9345-419C8585CC95}"/>
              </a:ext>
            </a:extLst>
          </p:cNvPr>
          <p:cNvSpPr/>
          <p:nvPr/>
        </p:nvSpPr>
        <p:spPr>
          <a:xfrm>
            <a:off x="451437" y="4109737"/>
            <a:ext cx="4902694" cy="5980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anose="030F0702030302020204" pitchFamily="66" charset="0"/>
              </a:rPr>
              <a:t>Personal Confidence and Adaptability</a:t>
            </a:r>
          </a:p>
        </p:txBody>
      </p:sp>
      <p:sp>
        <p:nvSpPr>
          <p:cNvPr id="18" name="Rectangle 17">
            <a:extLst>
              <a:ext uri="{FF2B5EF4-FFF2-40B4-BE49-F238E27FC236}">
                <a16:creationId xmlns:a16="http://schemas.microsoft.com/office/drawing/2014/main" id="{A906A04B-B31C-4E39-994D-03565A1C95B9}"/>
              </a:ext>
            </a:extLst>
          </p:cNvPr>
          <p:cNvSpPr/>
          <p:nvPr/>
        </p:nvSpPr>
        <p:spPr>
          <a:xfrm>
            <a:off x="4388680" y="5014176"/>
            <a:ext cx="3720873" cy="59809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latin typeface="Comic Sans MS" panose="030F0702030302020204" pitchFamily="66" charset="0"/>
              </a:rPr>
              <a:t>Communication / Languages</a:t>
            </a:r>
          </a:p>
        </p:txBody>
      </p:sp>
    </p:spTree>
    <p:extLst>
      <p:ext uri="{BB962C8B-B14F-4D97-AF65-F5344CB8AC3E}">
        <p14:creationId xmlns:p14="http://schemas.microsoft.com/office/powerpoint/2010/main" val="23645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016DD-ECA4-4CE1-BEEA-45AC88C0D74A}"/>
              </a:ext>
            </a:extLst>
          </p:cNvPr>
          <p:cNvSpPr>
            <a:spLocks noGrp="1"/>
          </p:cNvSpPr>
          <p:nvPr>
            <p:ph type="title"/>
          </p:nvPr>
        </p:nvSpPr>
        <p:spPr/>
        <p:txBody>
          <a:bodyPr>
            <a:normAutofit fontScale="90000"/>
          </a:bodyPr>
          <a:lstStyle/>
          <a:p>
            <a:r>
              <a:rPr lang="en-GB" dirty="0"/>
              <a:t>A collaborative self reflection process to help all actors recognising what they have learned </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r="19231" b="16494"/>
          <a:stretch/>
        </p:blipFill>
        <p:spPr>
          <a:xfrm>
            <a:off x="1947295" y="3146147"/>
            <a:ext cx="2020631" cy="2792328"/>
          </a:xfrm>
        </p:spPr>
      </p:pic>
      <p:grpSp>
        <p:nvGrpSpPr>
          <p:cNvPr id="10" name="Groupe 9"/>
          <p:cNvGrpSpPr/>
          <p:nvPr/>
        </p:nvGrpSpPr>
        <p:grpSpPr>
          <a:xfrm>
            <a:off x="4520486" y="1482353"/>
            <a:ext cx="3586087" cy="3893294"/>
            <a:chOff x="4074898" y="1335529"/>
            <a:chExt cx="4830163" cy="5481860"/>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9269" t="5665" r="16979" b="11825"/>
            <a:stretch/>
          </p:blipFill>
          <p:spPr>
            <a:xfrm>
              <a:off x="4074898" y="1335529"/>
              <a:ext cx="4830163" cy="5481860"/>
            </a:xfrm>
            <a:prstGeom prst="rect">
              <a:avLst/>
            </a:prstGeom>
          </p:spPr>
        </p:pic>
        <p:sp>
          <p:nvSpPr>
            <p:cNvPr id="6" name="ZoneTexte 5"/>
            <p:cNvSpPr txBox="1"/>
            <p:nvPr/>
          </p:nvSpPr>
          <p:spPr>
            <a:xfrm>
              <a:off x="4881092" y="1654936"/>
              <a:ext cx="1815922" cy="910051"/>
            </a:xfrm>
            <a:prstGeom prst="rect">
              <a:avLst/>
            </a:prstGeom>
            <a:noFill/>
          </p:spPr>
          <p:txBody>
            <a:bodyPr wrap="square" rtlCol="0">
              <a:spAutoFit/>
            </a:bodyPr>
            <a:lstStyle/>
            <a:p>
              <a:pPr algn="ctr"/>
              <a:r>
                <a:rPr lang="en-GB" sz="1200" dirty="0"/>
                <a:t>Now I’m much more self confident!</a:t>
              </a:r>
            </a:p>
          </p:txBody>
        </p:sp>
        <p:sp>
          <p:nvSpPr>
            <p:cNvPr id="7" name="ZoneTexte 6"/>
            <p:cNvSpPr txBox="1"/>
            <p:nvPr/>
          </p:nvSpPr>
          <p:spPr>
            <a:xfrm>
              <a:off x="4250029" y="4005328"/>
              <a:ext cx="1700012" cy="910051"/>
            </a:xfrm>
            <a:prstGeom prst="rect">
              <a:avLst/>
            </a:prstGeom>
            <a:noFill/>
          </p:spPr>
          <p:txBody>
            <a:bodyPr wrap="square" rtlCol="0">
              <a:spAutoFit/>
            </a:bodyPr>
            <a:lstStyle/>
            <a:p>
              <a:r>
                <a:rPr lang="en-GB" sz="1200" dirty="0"/>
                <a:t>Before I didn't know what job I wanted to do</a:t>
              </a:r>
            </a:p>
          </p:txBody>
        </p:sp>
        <p:sp>
          <p:nvSpPr>
            <p:cNvPr id="8" name="ZoneTexte 7"/>
            <p:cNvSpPr txBox="1"/>
            <p:nvPr/>
          </p:nvSpPr>
          <p:spPr>
            <a:xfrm>
              <a:off x="7150189" y="2846231"/>
              <a:ext cx="1519707" cy="975054"/>
            </a:xfrm>
            <a:prstGeom prst="rect">
              <a:avLst/>
            </a:prstGeom>
            <a:noFill/>
          </p:spPr>
          <p:txBody>
            <a:bodyPr wrap="square" rtlCol="0">
              <a:spAutoFit/>
            </a:bodyPr>
            <a:lstStyle/>
            <a:p>
              <a:pPr algn="ctr"/>
              <a:r>
                <a:rPr lang="en-GB" sz="1300" dirty="0"/>
                <a:t>I want to travel the world!</a:t>
              </a:r>
            </a:p>
          </p:txBody>
        </p:sp>
      </p:grpSp>
      <p:sp>
        <p:nvSpPr>
          <p:cNvPr id="3" name="ZoneTexte 2">
            <a:extLst>
              <a:ext uri="{FF2B5EF4-FFF2-40B4-BE49-F238E27FC236}">
                <a16:creationId xmlns:a16="http://schemas.microsoft.com/office/drawing/2014/main" id="{18CFAE40-1861-48C8-B0DE-5BAC9AF4189A}"/>
              </a:ext>
            </a:extLst>
          </p:cNvPr>
          <p:cNvSpPr txBox="1"/>
          <p:nvPr/>
        </p:nvSpPr>
        <p:spPr>
          <a:xfrm>
            <a:off x="271843" y="1578479"/>
            <a:ext cx="3501667" cy="1754326"/>
          </a:xfrm>
          <a:prstGeom prst="rect">
            <a:avLst/>
          </a:prstGeom>
          <a:noFill/>
        </p:spPr>
        <p:txBody>
          <a:bodyPr wrap="square" rtlCol="0">
            <a:spAutoFit/>
          </a:bodyPr>
          <a:lstStyle/>
          <a:p>
            <a:r>
              <a:rPr lang="en-GB" dirty="0"/>
              <a:t>Situation #1: the three youngsters are celebrating the end of the mobility by partying at a friend’s place. They talk about their experience and realize what has changed for them.</a:t>
            </a:r>
            <a:endParaRPr lang="fr-FR" dirty="0"/>
          </a:p>
        </p:txBody>
      </p:sp>
      <p:sp>
        <p:nvSpPr>
          <p:cNvPr id="16" name="Rectangle 15">
            <a:extLst>
              <a:ext uri="{FF2B5EF4-FFF2-40B4-BE49-F238E27FC236}">
                <a16:creationId xmlns:a16="http://schemas.microsoft.com/office/drawing/2014/main" id="{4D466039-90E4-4504-A2E6-622C5CEFC191}"/>
              </a:ext>
            </a:extLst>
          </p:cNvPr>
          <p:cNvSpPr/>
          <p:nvPr/>
        </p:nvSpPr>
        <p:spPr>
          <a:xfrm>
            <a:off x="5446749" y="5639426"/>
            <a:ext cx="2659824" cy="59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omic Sans MS" panose="030F0702030302020204" pitchFamily="66" charset="0"/>
              </a:rPr>
              <a:t>Learning to Learn</a:t>
            </a:r>
          </a:p>
        </p:txBody>
      </p:sp>
    </p:spTree>
    <p:extLst>
      <p:ext uri="{BB962C8B-B14F-4D97-AF65-F5344CB8AC3E}">
        <p14:creationId xmlns:p14="http://schemas.microsoft.com/office/powerpoint/2010/main" val="26651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016DD-ECA4-4CE1-BEEA-45AC88C0D74A}"/>
              </a:ext>
            </a:extLst>
          </p:cNvPr>
          <p:cNvSpPr>
            <a:spLocks noGrp="1"/>
          </p:cNvSpPr>
          <p:nvPr>
            <p:ph type="title"/>
          </p:nvPr>
        </p:nvSpPr>
        <p:spPr/>
        <p:txBody>
          <a:bodyPr>
            <a:normAutofit fontScale="90000"/>
          </a:bodyPr>
          <a:lstStyle/>
          <a:p>
            <a:r>
              <a:rPr lang="en-GB" dirty="0"/>
              <a:t>A collaborative self-reflection process to help all actors recognising what they have learned </a:t>
            </a:r>
          </a:p>
        </p:txBody>
      </p:sp>
      <p:grpSp>
        <p:nvGrpSpPr>
          <p:cNvPr id="16" name="Groupe 15">
            <a:extLst>
              <a:ext uri="{FF2B5EF4-FFF2-40B4-BE49-F238E27FC236}">
                <a16:creationId xmlns:a16="http://schemas.microsoft.com/office/drawing/2014/main" id="{26BDD8DA-F24B-4DB9-A5C5-50B054FB5F2E}"/>
              </a:ext>
            </a:extLst>
          </p:cNvPr>
          <p:cNvGrpSpPr/>
          <p:nvPr/>
        </p:nvGrpSpPr>
        <p:grpSpPr>
          <a:xfrm>
            <a:off x="4052256" y="3186219"/>
            <a:ext cx="2742492" cy="2614338"/>
            <a:chOff x="3301927" y="4243662"/>
            <a:chExt cx="2742492" cy="2614338"/>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927" y="4243662"/>
              <a:ext cx="2742492" cy="2614338"/>
            </a:xfrm>
            <a:prstGeom prst="rect">
              <a:avLst/>
            </a:prstGeom>
          </p:spPr>
        </p:pic>
        <p:sp>
          <p:nvSpPr>
            <p:cNvPr id="13" name="ZoneTexte 12"/>
            <p:cNvSpPr txBox="1"/>
            <p:nvPr/>
          </p:nvSpPr>
          <p:spPr>
            <a:xfrm>
              <a:off x="3438659" y="4459616"/>
              <a:ext cx="1133341" cy="461665"/>
            </a:xfrm>
            <a:prstGeom prst="rect">
              <a:avLst/>
            </a:prstGeom>
            <a:noFill/>
          </p:spPr>
          <p:txBody>
            <a:bodyPr wrap="square" rtlCol="0">
              <a:spAutoFit/>
            </a:bodyPr>
            <a:lstStyle/>
            <a:p>
              <a:pPr algn="ctr"/>
              <a:r>
                <a:rPr lang="en-GB" sz="1200" dirty="0"/>
                <a:t>I’ve done…</a:t>
              </a:r>
              <a:br>
                <a:rPr lang="en-GB" sz="1200" dirty="0"/>
              </a:br>
              <a:r>
                <a:rPr lang="en-GB" sz="1200" dirty="0"/>
                <a:t>…</a:t>
              </a:r>
            </a:p>
          </p:txBody>
        </p:sp>
        <p:sp>
          <p:nvSpPr>
            <p:cNvPr id="14" name="ZoneTexte 13"/>
            <p:cNvSpPr txBox="1"/>
            <p:nvPr/>
          </p:nvSpPr>
          <p:spPr>
            <a:xfrm>
              <a:off x="5014496" y="4921281"/>
              <a:ext cx="972033" cy="646331"/>
            </a:xfrm>
            <a:prstGeom prst="rect">
              <a:avLst/>
            </a:prstGeom>
            <a:noFill/>
          </p:spPr>
          <p:txBody>
            <a:bodyPr wrap="square" rtlCol="0">
              <a:spAutoFit/>
            </a:bodyPr>
            <a:lstStyle/>
            <a:p>
              <a:r>
                <a:rPr lang="en-GB" sz="1200" dirty="0"/>
                <a:t>Tell me about your experience…</a:t>
              </a:r>
            </a:p>
          </p:txBody>
        </p:sp>
      </p:grpSp>
      <p:sp>
        <p:nvSpPr>
          <p:cNvPr id="15" name="ZoneTexte 14">
            <a:extLst>
              <a:ext uri="{FF2B5EF4-FFF2-40B4-BE49-F238E27FC236}">
                <a16:creationId xmlns:a16="http://schemas.microsoft.com/office/drawing/2014/main" id="{19BB0E10-A044-4E21-8650-7BF7E17350D8}"/>
              </a:ext>
            </a:extLst>
          </p:cNvPr>
          <p:cNvSpPr txBox="1"/>
          <p:nvPr/>
        </p:nvSpPr>
        <p:spPr>
          <a:xfrm>
            <a:off x="628650" y="2030709"/>
            <a:ext cx="3501667" cy="1200329"/>
          </a:xfrm>
          <a:prstGeom prst="rect">
            <a:avLst/>
          </a:prstGeom>
          <a:noFill/>
        </p:spPr>
        <p:txBody>
          <a:bodyPr wrap="square" rtlCol="0">
            <a:spAutoFit/>
          </a:bodyPr>
          <a:lstStyle/>
          <a:p>
            <a:r>
              <a:rPr lang="en-GB" dirty="0"/>
              <a:t>Situation #2: after the mobility they also have an interview with the person in charge of the mobility in the sending institution</a:t>
            </a:r>
            <a:endParaRPr lang="fr-FR" dirty="0"/>
          </a:p>
        </p:txBody>
      </p:sp>
      <p:sp>
        <p:nvSpPr>
          <p:cNvPr id="17" name="Rectangle 16">
            <a:extLst>
              <a:ext uri="{FF2B5EF4-FFF2-40B4-BE49-F238E27FC236}">
                <a16:creationId xmlns:a16="http://schemas.microsoft.com/office/drawing/2014/main" id="{65C999D6-9FC0-4066-A30F-5FED453F8E25}"/>
              </a:ext>
            </a:extLst>
          </p:cNvPr>
          <p:cNvSpPr/>
          <p:nvPr/>
        </p:nvSpPr>
        <p:spPr>
          <a:xfrm>
            <a:off x="5322329" y="2122983"/>
            <a:ext cx="2659824" cy="598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omic Sans MS" panose="030F0702030302020204" pitchFamily="66" charset="0"/>
              </a:rPr>
              <a:t>Learning to Learn</a:t>
            </a:r>
          </a:p>
        </p:txBody>
      </p:sp>
    </p:spTree>
    <p:extLst>
      <p:ext uri="{BB962C8B-B14F-4D97-AF65-F5344CB8AC3E}">
        <p14:creationId xmlns:p14="http://schemas.microsoft.com/office/powerpoint/2010/main" val="228796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5B2EE-5D2E-498E-B346-350605F038DA}"/>
              </a:ext>
            </a:extLst>
          </p:cNvPr>
          <p:cNvSpPr>
            <a:spLocks noGrp="1"/>
          </p:cNvSpPr>
          <p:nvPr>
            <p:ph type="title"/>
          </p:nvPr>
        </p:nvSpPr>
        <p:spPr/>
        <p:txBody>
          <a:bodyPr>
            <a:normAutofit fontScale="90000"/>
          </a:bodyPr>
          <a:lstStyle/>
          <a:p>
            <a:r>
              <a:rPr lang="en-GB" dirty="0"/>
              <a:t>Validating the competences at the end of the mobility</a:t>
            </a:r>
          </a:p>
        </p:txBody>
      </p:sp>
      <p:sp>
        <p:nvSpPr>
          <p:cNvPr id="3" name="Espace réservé du contenu 2">
            <a:extLst>
              <a:ext uri="{FF2B5EF4-FFF2-40B4-BE49-F238E27FC236}">
                <a16:creationId xmlns:a16="http://schemas.microsoft.com/office/drawing/2014/main" id="{F6EAFF41-BA6C-4A72-B495-D6314242388C}"/>
              </a:ext>
            </a:extLst>
          </p:cNvPr>
          <p:cNvSpPr>
            <a:spLocks noGrp="1"/>
          </p:cNvSpPr>
          <p:nvPr>
            <p:ph idx="1"/>
          </p:nvPr>
        </p:nvSpPr>
        <p:spPr>
          <a:xfrm>
            <a:off x="628650" y="1500388"/>
            <a:ext cx="7886700" cy="3026536"/>
          </a:xfrm>
        </p:spPr>
        <p:txBody>
          <a:bodyPr>
            <a:normAutofit fontScale="92500" lnSpcReduction="20000"/>
          </a:bodyPr>
          <a:lstStyle/>
          <a:p>
            <a:r>
              <a:rPr lang="en-GB" dirty="0"/>
              <a:t>Individual report</a:t>
            </a:r>
          </a:p>
          <a:p>
            <a:r>
              <a:rPr lang="en-GB" dirty="0"/>
              <a:t>Collective report</a:t>
            </a:r>
          </a:p>
          <a:p>
            <a:r>
              <a:rPr lang="en-GB" dirty="0"/>
              <a:t>Assessment + appraisal report from the hotel</a:t>
            </a:r>
          </a:p>
          <a:p>
            <a:r>
              <a:rPr lang="en-GB" dirty="0"/>
              <a:t>etc. </a:t>
            </a:r>
          </a:p>
          <a:p>
            <a:endParaRPr lang="en-GB" dirty="0"/>
          </a:p>
          <a:p>
            <a:pPr marL="0" indent="0">
              <a:buNone/>
            </a:pPr>
            <a:r>
              <a:rPr lang="en-GB" dirty="0">
                <a:sym typeface="Wingdings" panose="05000000000000000000" pitchFamily="2" charset="2"/>
              </a:rPr>
              <a:t> Each schools finds corresponding Learning Outcomes in their Learning Programme and validate the equivalence in </a:t>
            </a:r>
            <a:r>
              <a:rPr lang="en-GB" dirty="0" err="1">
                <a:sym typeface="Wingdings" panose="05000000000000000000" pitchFamily="2" charset="2"/>
              </a:rPr>
              <a:t>ECVeT</a:t>
            </a:r>
            <a:r>
              <a:rPr lang="en-GB" dirty="0">
                <a:sym typeface="Wingdings" panose="05000000000000000000" pitchFamily="2" charset="2"/>
              </a:rPr>
              <a:t>. </a:t>
            </a:r>
            <a:endParaRPr lang="en-GB"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584" y="4841225"/>
            <a:ext cx="1560015" cy="1504065"/>
          </a:xfrm>
          <a:prstGeom prst="rect">
            <a:avLst/>
          </a:prstGeom>
        </p:spPr>
      </p:pic>
    </p:spTree>
    <p:extLst>
      <p:ext uri="{BB962C8B-B14F-4D97-AF65-F5344CB8AC3E}">
        <p14:creationId xmlns:p14="http://schemas.microsoft.com/office/powerpoint/2010/main" val="8894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49DC7-A023-4F40-BB83-4DE3095A8FFB}"/>
              </a:ext>
            </a:extLst>
          </p:cNvPr>
          <p:cNvSpPr>
            <a:spLocks noGrp="1"/>
          </p:cNvSpPr>
          <p:nvPr>
            <p:ph type="title"/>
          </p:nvPr>
        </p:nvSpPr>
        <p:spPr/>
        <p:txBody>
          <a:bodyPr>
            <a:normAutofit fontScale="90000"/>
          </a:bodyPr>
          <a:lstStyle/>
          <a:p>
            <a:r>
              <a:rPr lang="en-GB" dirty="0"/>
              <a:t>Validation of Competences </a:t>
            </a:r>
            <a:br>
              <a:rPr lang="en-GB" dirty="0"/>
            </a:br>
            <a:r>
              <a:rPr lang="en-GB" dirty="0"/>
              <a:t>acquired through mobility</a:t>
            </a:r>
          </a:p>
        </p:txBody>
      </p:sp>
      <p:pic>
        <p:nvPicPr>
          <p:cNvPr id="3" name="Image 2">
            <a:extLst>
              <a:ext uri="{FF2B5EF4-FFF2-40B4-BE49-F238E27FC236}">
                <a16:creationId xmlns:a16="http://schemas.microsoft.com/office/drawing/2014/main" id="{3E6239E5-E5BB-425A-951B-459AEC77DF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6702" y="1472565"/>
            <a:ext cx="6997976" cy="4444531"/>
          </a:xfrm>
          <a:prstGeom prst="rect">
            <a:avLst/>
          </a:prstGeom>
          <a:noFill/>
        </p:spPr>
      </p:pic>
    </p:spTree>
    <p:extLst>
      <p:ext uri="{BB962C8B-B14F-4D97-AF65-F5344CB8AC3E}">
        <p14:creationId xmlns:p14="http://schemas.microsoft.com/office/powerpoint/2010/main" val="36815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016DD-ECA4-4CE1-BEEA-45AC88C0D74A}"/>
              </a:ext>
            </a:extLst>
          </p:cNvPr>
          <p:cNvSpPr>
            <a:spLocks noGrp="1"/>
          </p:cNvSpPr>
          <p:nvPr>
            <p:ph type="title"/>
          </p:nvPr>
        </p:nvSpPr>
        <p:spPr>
          <a:xfrm>
            <a:off x="628650" y="128789"/>
            <a:ext cx="7886700" cy="1378039"/>
          </a:xfrm>
        </p:spPr>
        <p:txBody>
          <a:bodyPr>
            <a:normAutofit fontScale="90000"/>
          </a:bodyPr>
          <a:lstStyle/>
          <a:p>
            <a:r>
              <a:rPr lang="en-GB" dirty="0"/>
              <a:t>Examples of how to integrate new Learning Outcomes in the different learning programs to better prepare students to a mobility </a:t>
            </a:r>
          </a:p>
        </p:txBody>
      </p:sp>
      <p:sp>
        <p:nvSpPr>
          <p:cNvPr id="3" name="Espace réservé du contenu 2">
            <a:extLst>
              <a:ext uri="{FF2B5EF4-FFF2-40B4-BE49-F238E27FC236}">
                <a16:creationId xmlns:a16="http://schemas.microsoft.com/office/drawing/2014/main" id="{13E1B78F-D657-4571-A22C-90446F6C9E9F}"/>
              </a:ext>
            </a:extLst>
          </p:cNvPr>
          <p:cNvSpPr>
            <a:spLocks noGrp="1"/>
          </p:cNvSpPr>
          <p:nvPr>
            <p:ph idx="1"/>
          </p:nvPr>
        </p:nvSpPr>
        <p:spPr>
          <a:xfrm>
            <a:off x="628650" y="1571223"/>
            <a:ext cx="7886700" cy="4747407"/>
          </a:xfrm>
        </p:spPr>
        <p:txBody>
          <a:bodyPr/>
          <a:lstStyle/>
          <a:p>
            <a:r>
              <a:rPr lang="en-GB" dirty="0"/>
              <a:t>Introduce Learning Outcomes related to the Transversal Competences</a:t>
            </a:r>
          </a:p>
          <a:p>
            <a:pPr lvl="1"/>
            <a:r>
              <a:rPr lang="en-GB" dirty="0"/>
              <a:t>in specific activities: group work, case studies, role play games, etc.</a:t>
            </a:r>
          </a:p>
          <a:p>
            <a:pPr lvl="1"/>
            <a:r>
              <a:rPr lang="en-GB" dirty="0"/>
              <a:t>together with the vertical technical competences: awareness of situations</a:t>
            </a:r>
          </a:p>
          <a:p>
            <a:r>
              <a:rPr lang="en-GB" dirty="0"/>
              <a:t>Introduce less formal Learning and Assessment situations</a:t>
            </a:r>
          </a:p>
          <a:p>
            <a:r>
              <a:rPr lang="en-GB" dirty="0"/>
              <a:t>Some learning is anyway not well rendered in a curriculum description…even if a lot of things can be taught!</a:t>
            </a:r>
          </a:p>
          <a:p>
            <a:endParaRPr lang="en-GB" dirty="0"/>
          </a:p>
        </p:txBody>
      </p:sp>
    </p:spTree>
    <p:extLst>
      <p:ext uri="{BB962C8B-B14F-4D97-AF65-F5344CB8AC3E}">
        <p14:creationId xmlns:p14="http://schemas.microsoft.com/office/powerpoint/2010/main" val="415316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E4A72-AF41-436E-B0DE-044D6942DA85}"/>
              </a:ext>
            </a:extLst>
          </p:cNvPr>
          <p:cNvSpPr>
            <a:spLocks noGrp="1"/>
          </p:cNvSpPr>
          <p:nvPr>
            <p:ph type="title"/>
          </p:nvPr>
        </p:nvSpPr>
        <p:spPr/>
        <p:txBody>
          <a:bodyPr>
            <a:normAutofit fontScale="90000"/>
          </a:bodyPr>
          <a:lstStyle/>
          <a:p>
            <a:r>
              <a:rPr lang="en-GB" dirty="0"/>
              <a:t>Methodology for building </a:t>
            </a:r>
            <a:br>
              <a:rPr lang="en-GB" dirty="0"/>
            </a:br>
            <a:r>
              <a:rPr lang="en-GB" dirty="0"/>
              <a:t>competence based Learning Programmes </a:t>
            </a:r>
          </a:p>
        </p:txBody>
      </p:sp>
      <p:pic>
        <p:nvPicPr>
          <p:cNvPr id="4" name="Image 3">
            <a:extLst>
              <a:ext uri="{FF2B5EF4-FFF2-40B4-BE49-F238E27FC236}">
                <a16:creationId xmlns:a16="http://schemas.microsoft.com/office/drawing/2014/main" id="{E4FEB0E6-BFB6-47DD-9883-C97232FBEA67}"/>
              </a:ext>
            </a:extLst>
          </p:cNvPr>
          <p:cNvPicPr>
            <a:picLocks noChangeAspect="1"/>
          </p:cNvPicPr>
          <p:nvPr/>
        </p:nvPicPr>
        <p:blipFill>
          <a:blip r:embed="rId2"/>
          <a:stretch>
            <a:fillRect/>
          </a:stretch>
        </p:blipFill>
        <p:spPr>
          <a:xfrm>
            <a:off x="1134800" y="1519361"/>
            <a:ext cx="6874400" cy="5132214"/>
          </a:xfrm>
          <a:prstGeom prst="rect">
            <a:avLst/>
          </a:prstGeom>
        </p:spPr>
      </p:pic>
    </p:spTree>
    <p:extLst>
      <p:ext uri="{BB962C8B-B14F-4D97-AF65-F5344CB8AC3E}">
        <p14:creationId xmlns:p14="http://schemas.microsoft.com/office/powerpoint/2010/main" val="8644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016DD-ECA4-4CE1-BEEA-45AC88C0D74A}"/>
              </a:ext>
            </a:extLst>
          </p:cNvPr>
          <p:cNvSpPr>
            <a:spLocks noGrp="1"/>
          </p:cNvSpPr>
          <p:nvPr>
            <p:ph type="title"/>
          </p:nvPr>
        </p:nvSpPr>
        <p:spPr>
          <a:xfrm>
            <a:off x="628650" y="128789"/>
            <a:ext cx="7886700" cy="1378039"/>
          </a:xfrm>
        </p:spPr>
        <p:txBody>
          <a:bodyPr>
            <a:normAutofit fontScale="90000"/>
          </a:bodyPr>
          <a:lstStyle/>
          <a:p>
            <a:r>
              <a:rPr lang="en-GB" dirty="0"/>
              <a:t>Examples of how to enhance the curricula in the different schools to have further students better benefit from their mobility</a:t>
            </a:r>
          </a:p>
        </p:txBody>
      </p:sp>
      <p:sp>
        <p:nvSpPr>
          <p:cNvPr id="3" name="Espace réservé du contenu 2">
            <a:extLst>
              <a:ext uri="{FF2B5EF4-FFF2-40B4-BE49-F238E27FC236}">
                <a16:creationId xmlns:a16="http://schemas.microsoft.com/office/drawing/2014/main" id="{13E1B78F-D657-4571-A22C-90446F6C9E9F}"/>
              </a:ext>
            </a:extLst>
          </p:cNvPr>
          <p:cNvSpPr>
            <a:spLocks noGrp="1"/>
          </p:cNvSpPr>
          <p:nvPr>
            <p:ph idx="1"/>
          </p:nvPr>
        </p:nvSpPr>
        <p:spPr>
          <a:xfrm>
            <a:off x="628650" y="1571223"/>
            <a:ext cx="7886700" cy="4747407"/>
          </a:xfrm>
        </p:spPr>
        <p:txBody>
          <a:bodyPr>
            <a:normAutofit lnSpcReduction="10000"/>
          </a:bodyPr>
          <a:lstStyle/>
          <a:p>
            <a:r>
              <a:rPr lang="en-GB" dirty="0"/>
              <a:t>Break down the curricula into more flexible Learning Units</a:t>
            </a:r>
          </a:p>
          <a:p>
            <a:r>
              <a:rPr lang="en-GB" dirty="0"/>
              <a:t>Write directly the Learning Units in terms of Learning Outcomes, "compatible" with the European standards</a:t>
            </a:r>
          </a:p>
          <a:p>
            <a:r>
              <a:rPr lang="en-GB" dirty="0"/>
              <a:t>Have the assessment processes evolve to take into account the achievement of Learning Outcomes</a:t>
            </a:r>
          </a:p>
          <a:p>
            <a:r>
              <a:rPr lang="en-GB" dirty="0"/>
              <a:t>Keep in mind the interaction between the description of the competences, the learning outcomes and the assessment and validation process</a:t>
            </a:r>
          </a:p>
          <a:p>
            <a:r>
              <a:rPr lang="en-GB" dirty="0"/>
              <a:t>The whole process is a virtuous spiral!</a:t>
            </a:r>
          </a:p>
        </p:txBody>
      </p:sp>
      <p:pic>
        <p:nvPicPr>
          <p:cNvPr id="4" name="Image 3">
            <a:extLst>
              <a:ext uri="{FF2B5EF4-FFF2-40B4-BE49-F238E27FC236}">
                <a16:creationId xmlns:a16="http://schemas.microsoft.com/office/drawing/2014/main" id="{EE404F5D-10B7-4ADD-9771-48CA08258FBD}"/>
              </a:ext>
            </a:extLst>
          </p:cNvPr>
          <p:cNvPicPr>
            <a:picLocks noChangeAspect="1"/>
          </p:cNvPicPr>
          <p:nvPr/>
        </p:nvPicPr>
        <p:blipFill>
          <a:blip r:embed="rId2">
            <a:clrChange>
              <a:clrFrom>
                <a:srgbClr val="97C9F3"/>
              </a:clrFrom>
              <a:clrTo>
                <a:srgbClr val="97C9F3">
                  <a:alpha val="0"/>
                </a:srgbClr>
              </a:clrTo>
            </a:clrChange>
            <a:extLst>
              <a:ext uri="{28A0092B-C50C-407E-A947-70E740481C1C}">
                <a14:useLocalDpi xmlns:a14="http://schemas.microsoft.com/office/drawing/2010/main" val="0"/>
              </a:ext>
            </a:extLst>
          </a:blip>
          <a:stretch>
            <a:fillRect/>
          </a:stretch>
        </p:blipFill>
        <p:spPr>
          <a:xfrm>
            <a:off x="6481027" y="5286777"/>
            <a:ext cx="1358771" cy="1435107"/>
          </a:xfrm>
          <a:prstGeom prst="rect">
            <a:avLst/>
          </a:prstGeom>
        </p:spPr>
      </p:pic>
    </p:spTree>
    <p:extLst>
      <p:ext uri="{BB962C8B-B14F-4D97-AF65-F5344CB8AC3E}">
        <p14:creationId xmlns:p14="http://schemas.microsoft.com/office/powerpoint/2010/main" val="35299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68758-E1DE-4111-9DCE-3F4B3743D798}"/>
              </a:ext>
            </a:extLst>
          </p:cNvPr>
          <p:cNvSpPr>
            <a:spLocks noGrp="1"/>
          </p:cNvSpPr>
          <p:nvPr>
            <p:ph type="title"/>
          </p:nvPr>
        </p:nvSpPr>
        <p:spPr/>
        <p:txBody>
          <a:bodyPr/>
          <a:lstStyle/>
          <a:p>
            <a:r>
              <a:rPr lang="fr-FR" dirty="0"/>
              <a:t>The pitch</a:t>
            </a:r>
          </a:p>
        </p:txBody>
      </p:sp>
      <p:sp>
        <p:nvSpPr>
          <p:cNvPr id="3" name="Espace réservé du contenu 2">
            <a:extLst>
              <a:ext uri="{FF2B5EF4-FFF2-40B4-BE49-F238E27FC236}">
                <a16:creationId xmlns:a16="http://schemas.microsoft.com/office/drawing/2014/main" id="{CD599C1F-CFD2-4EE6-8E75-66944E331246}"/>
              </a:ext>
            </a:extLst>
          </p:cNvPr>
          <p:cNvSpPr>
            <a:spLocks noGrp="1"/>
          </p:cNvSpPr>
          <p:nvPr>
            <p:ph idx="1"/>
          </p:nvPr>
        </p:nvSpPr>
        <p:spPr/>
        <p:txBody>
          <a:bodyPr/>
          <a:lstStyle/>
          <a:p>
            <a:r>
              <a:rPr lang="en-GB" dirty="0"/>
              <a:t>Three youngsters: one from France (Kevin), one from Czech Republic (Anna), one from Germany(Martin), all following VET studies in their own countries</a:t>
            </a:r>
          </a:p>
          <a:p>
            <a:r>
              <a:rPr lang="en-GB" dirty="0"/>
              <a:t>Kevin is studying servicing in France</a:t>
            </a:r>
          </a:p>
          <a:p>
            <a:r>
              <a:rPr lang="en-GB" dirty="0"/>
              <a:t>Anna is studying Hospitality Management in C.R.</a:t>
            </a:r>
          </a:p>
          <a:p>
            <a:r>
              <a:rPr lang="en-GB" dirty="0"/>
              <a:t>Martin is studying commerce in Germany</a:t>
            </a:r>
          </a:p>
          <a:p>
            <a:r>
              <a:rPr lang="en-GB" dirty="0"/>
              <a:t>All three are involved together in an internship in the same hotel in Stuttgart: Kevin for the maintenance of technical devices, Anna in the hotel reception and Martin as hotel concierge </a:t>
            </a:r>
          </a:p>
          <a:p>
            <a:endParaRPr lang="en-GB" dirty="0"/>
          </a:p>
        </p:txBody>
      </p:sp>
    </p:spTree>
    <p:extLst>
      <p:ext uri="{BB962C8B-B14F-4D97-AF65-F5344CB8AC3E}">
        <p14:creationId xmlns:p14="http://schemas.microsoft.com/office/powerpoint/2010/main" val="214307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D59D88B-EF83-4491-B854-E62A525401CA}"/>
              </a:ext>
            </a:extLst>
          </p:cNvPr>
          <p:cNvSpPr>
            <a:spLocks noGrp="1"/>
          </p:cNvSpPr>
          <p:nvPr>
            <p:ph type="body" idx="1"/>
          </p:nvPr>
        </p:nvSpPr>
        <p:spPr>
          <a:xfrm>
            <a:off x="517370" y="787879"/>
            <a:ext cx="1848814" cy="471578"/>
          </a:xfrm>
        </p:spPr>
        <p:txBody>
          <a:bodyPr>
            <a:normAutofit lnSpcReduction="10000"/>
          </a:bodyPr>
          <a:lstStyle/>
          <a:p>
            <a:r>
              <a:rPr lang="en-GB" dirty="0"/>
              <a:t>The actors </a:t>
            </a:r>
          </a:p>
        </p:txBody>
      </p:sp>
      <p:sp>
        <p:nvSpPr>
          <p:cNvPr id="5" name="Espace réservé du texte 4">
            <a:extLst>
              <a:ext uri="{FF2B5EF4-FFF2-40B4-BE49-F238E27FC236}">
                <a16:creationId xmlns:a16="http://schemas.microsoft.com/office/drawing/2014/main" id="{75A327FE-4B45-4985-AAB3-ED4FF4162D69}"/>
              </a:ext>
            </a:extLst>
          </p:cNvPr>
          <p:cNvSpPr>
            <a:spLocks noGrp="1"/>
          </p:cNvSpPr>
          <p:nvPr>
            <p:ph type="body" sz="quarter" idx="3"/>
          </p:nvPr>
        </p:nvSpPr>
        <p:spPr>
          <a:xfrm>
            <a:off x="4327851" y="741997"/>
            <a:ext cx="2139711" cy="398043"/>
          </a:xfrm>
        </p:spPr>
        <p:txBody>
          <a:bodyPr>
            <a:normAutofit lnSpcReduction="10000"/>
          </a:bodyPr>
          <a:lstStyle/>
          <a:p>
            <a:r>
              <a:rPr lang="en-GB" dirty="0"/>
              <a:t>The context </a:t>
            </a:r>
          </a:p>
        </p:txBody>
      </p:sp>
      <p:sp>
        <p:nvSpPr>
          <p:cNvPr id="6" name="Espace réservé du contenu 5">
            <a:extLst>
              <a:ext uri="{FF2B5EF4-FFF2-40B4-BE49-F238E27FC236}">
                <a16:creationId xmlns:a16="http://schemas.microsoft.com/office/drawing/2014/main" id="{62CC885D-EA75-4D3C-9084-817B3D52BA6F}"/>
              </a:ext>
            </a:extLst>
          </p:cNvPr>
          <p:cNvSpPr>
            <a:spLocks noGrp="1"/>
          </p:cNvSpPr>
          <p:nvPr>
            <p:ph sz="quarter" idx="4"/>
          </p:nvPr>
        </p:nvSpPr>
        <p:spPr>
          <a:xfrm>
            <a:off x="3893749" y="1435399"/>
            <a:ext cx="4922447" cy="4634722"/>
          </a:xfrm>
        </p:spPr>
        <p:txBody>
          <a:bodyPr>
            <a:normAutofit fontScale="55000" lnSpcReduction="20000"/>
          </a:bodyPr>
          <a:lstStyle/>
          <a:p>
            <a:r>
              <a:rPr lang="en-GB" sz="3300" dirty="0"/>
              <a:t>Kevin is trained in a technical learning programme</a:t>
            </a:r>
            <a:br>
              <a:rPr lang="en-GB" sz="3300" dirty="0"/>
            </a:br>
            <a:r>
              <a:rPr lang="en-GB" sz="3300" dirty="0"/>
              <a:t>He has taken a few hours of German language, as well as looked at a few videos about Stuttgart. He likes sports and going out with friends, but is not too much interested in studies. The internship in Germany is an attempt of his school to help him get back to studies concerns. He lives in Montpellier. </a:t>
            </a:r>
          </a:p>
          <a:p>
            <a:endParaRPr lang="en-GB" sz="3300" dirty="0"/>
          </a:p>
          <a:p>
            <a:r>
              <a:rPr lang="en-GB" sz="3300" dirty="0"/>
              <a:t>Anna is rather fluent in German. She is aware of the implication of client relationship, though she never experienced them by herself.</a:t>
            </a:r>
          </a:p>
          <a:p>
            <a:endParaRPr lang="en-GB" sz="3300" dirty="0"/>
          </a:p>
          <a:p>
            <a:r>
              <a:rPr lang="en-GB" sz="3300" dirty="0"/>
              <a:t>Martin is a bit younger than the other two. It is his first experience in a hotel. He is at the very beginning of his studies and wants to check if it is the "right job" for him. He likes basketball, owns a Vespa and uses to live in a small town in the countryside</a:t>
            </a:r>
            <a:r>
              <a:rPr lang="en-GB" dirty="0"/>
              <a:t>. </a:t>
            </a:r>
          </a:p>
          <a:p>
            <a:endParaRPr lang="fr-FR" dirty="0"/>
          </a:p>
        </p:txBody>
      </p:sp>
      <p:grpSp>
        <p:nvGrpSpPr>
          <p:cNvPr id="4" name="Groupe 3">
            <a:extLst>
              <a:ext uri="{FF2B5EF4-FFF2-40B4-BE49-F238E27FC236}">
                <a16:creationId xmlns:a16="http://schemas.microsoft.com/office/drawing/2014/main" id="{FC080BFF-CC97-4CAA-A63E-68715B5988EC}"/>
              </a:ext>
            </a:extLst>
          </p:cNvPr>
          <p:cNvGrpSpPr/>
          <p:nvPr/>
        </p:nvGrpSpPr>
        <p:grpSpPr>
          <a:xfrm>
            <a:off x="208535" y="1554816"/>
            <a:ext cx="3858676" cy="4634722"/>
            <a:chOff x="208535" y="1554816"/>
            <a:chExt cx="3858676" cy="4634722"/>
          </a:xfrm>
        </p:grpSpPr>
        <p:grpSp>
          <p:nvGrpSpPr>
            <p:cNvPr id="2" name="Groupe 1">
              <a:extLst>
                <a:ext uri="{FF2B5EF4-FFF2-40B4-BE49-F238E27FC236}">
                  <a16:creationId xmlns:a16="http://schemas.microsoft.com/office/drawing/2014/main" id="{EAC2BFB8-95BF-42D2-B735-FB96FDF4B84D}"/>
                </a:ext>
              </a:extLst>
            </p:cNvPr>
            <p:cNvGrpSpPr/>
            <p:nvPr/>
          </p:nvGrpSpPr>
          <p:grpSpPr>
            <a:xfrm>
              <a:off x="452604" y="1909847"/>
              <a:ext cx="3370538" cy="3924660"/>
              <a:chOff x="159532" y="1735729"/>
              <a:chExt cx="3370538" cy="3924660"/>
            </a:xfrm>
          </p:grpSpPr>
          <p:grpSp>
            <p:nvGrpSpPr>
              <p:cNvPr id="7" name="Groupe 6">
                <a:extLst>
                  <a:ext uri="{FF2B5EF4-FFF2-40B4-BE49-F238E27FC236}">
                    <a16:creationId xmlns:a16="http://schemas.microsoft.com/office/drawing/2014/main" id="{7AEC8804-DF3A-49D4-BF06-A2F042BD23AA}"/>
                  </a:ext>
                </a:extLst>
              </p:cNvPr>
              <p:cNvGrpSpPr/>
              <p:nvPr/>
            </p:nvGrpSpPr>
            <p:grpSpPr>
              <a:xfrm>
                <a:off x="1681256" y="2792443"/>
                <a:ext cx="1848814" cy="1407965"/>
                <a:chOff x="405442" y="1129040"/>
                <a:chExt cx="2191110" cy="1836592"/>
              </a:xfrm>
            </p:grpSpPr>
            <p:pic>
              <p:nvPicPr>
                <p:cNvPr id="8" name="Image 7" descr="Une image contenant texte&#10;&#10;Description générée automatiquement">
                  <a:extLst>
                    <a:ext uri="{FF2B5EF4-FFF2-40B4-BE49-F238E27FC236}">
                      <a16:creationId xmlns:a16="http://schemas.microsoft.com/office/drawing/2014/main" id="{089F88AC-B8C2-4BEF-8BF1-B589EFC9D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108" b="23113"/>
                <a:stretch/>
              </p:blipFill>
              <p:spPr>
                <a:xfrm>
                  <a:off x="405442" y="1129040"/>
                  <a:ext cx="1460740" cy="1836592"/>
                </a:xfrm>
                <a:prstGeom prst="rect">
                  <a:avLst/>
                </a:prstGeom>
              </p:spPr>
            </p:pic>
            <p:sp>
              <p:nvSpPr>
                <p:cNvPr id="9" name="Rectangle 8">
                  <a:extLst>
                    <a:ext uri="{FF2B5EF4-FFF2-40B4-BE49-F238E27FC236}">
                      <a16:creationId xmlns:a16="http://schemas.microsoft.com/office/drawing/2014/main" id="{10246676-FC9E-4277-B28A-A1A96419E6B5}"/>
                    </a:ext>
                  </a:extLst>
                </p:cNvPr>
                <p:cNvSpPr/>
                <p:nvPr/>
              </p:nvSpPr>
              <p:spPr>
                <a:xfrm>
                  <a:off x="1135812" y="2643579"/>
                  <a:ext cx="1460740"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omic Sans MS" panose="030F0702030302020204" pitchFamily="66" charset="0"/>
                    </a:rPr>
                    <a:t>Anna </a:t>
                  </a:r>
                </a:p>
              </p:txBody>
            </p:sp>
          </p:grpSp>
          <p:grpSp>
            <p:nvGrpSpPr>
              <p:cNvPr id="10" name="Groupe 9">
                <a:extLst>
                  <a:ext uri="{FF2B5EF4-FFF2-40B4-BE49-F238E27FC236}">
                    <a16:creationId xmlns:a16="http://schemas.microsoft.com/office/drawing/2014/main" id="{9D521AED-6725-4AB9-9D90-6B1B9749E1C0}"/>
                  </a:ext>
                </a:extLst>
              </p:cNvPr>
              <p:cNvGrpSpPr/>
              <p:nvPr/>
            </p:nvGrpSpPr>
            <p:grpSpPr>
              <a:xfrm>
                <a:off x="159532" y="3809562"/>
                <a:ext cx="2063498" cy="1850827"/>
                <a:chOff x="1518248" y="2842953"/>
                <a:chExt cx="2445836" cy="2229783"/>
              </a:xfrm>
            </p:grpSpPr>
            <p:pic>
              <p:nvPicPr>
                <p:cNvPr id="11" name="Image 10" descr="Une image contenant texte&#10;&#10;Description générée automatiquement">
                  <a:extLst>
                    <a:ext uri="{FF2B5EF4-FFF2-40B4-BE49-F238E27FC236}">
                      <a16:creationId xmlns:a16="http://schemas.microsoft.com/office/drawing/2014/main" id="{DFD86C5B-903C-4D4E-8200-3C90CF20B36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7" r="46368" b="19191"/>
                <a:stretch/>
              </p:blipFill>
              <p:spPr>
                <a:xfrm>
                  <a:off x="2451701" y="2842953"/>
                  <a:ext cx="1512383" cy="2229783"/>
                </a:xfrm>
                <a:prstGeom prst="rect">
                  <a:avLst/>
                </a:prstGeom>
              </p:spPr>
            </p:pic>
            <p:sp>
              <p:nvSpPr>
                <p:cNvPr id="12" name="Rectangle 11">
                  <a:extLst>
                    <a:ext uri="{FF2B5EF4-FFF2-40B4-BE49-F238E27FC236}">
                      <a16:creationId xmlns:a16="http://schemas.microsoft.com/office/drawing/2014/main" id="{79388FE0-1D04-4025-8230-65D01F939AA4}"/>
                    </a:ext>
                  </a:extLst>
                </p:cNvPr>
                <p:cNvSpPr/>
                <p:nvPr/>
              </p:nvSpPr>
              <p:spPr>
                <a:xfrm>
                  <a:off x="1518248" y="4043564"/>
                  <a:ext cx="1460740"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omic Sans MS" panose="030F0702030302020204" pitchFamily="66" charset="0"/>
                    </a:rPr>
                    <a:t>Martin </a:t>
                  </a:r>
                </a:p>
              </p:txBody>
            </p:sp>
          </p:grpSp>
          <p:grpSp>
            <p:nvGrpSpPr>
              <p:cNvPr id="13" name="Groupe 12">
                <a:extLst>
                  <a:ext uri="{FF2B5EF4-FFF2-40B4-BE49-F238E27FC236}">
                    <a16:creationId xmlns:a16="http://schemas.microsoft.com/office/drawing/2014/main" id="{DB6DBD48-B0B5-45E9-B05F-4EC07D7DD9E6}"/>
                  </a:ext>
                </a:extLst>
              </p:cNvPr>
              <p:cNvGrpSpPr/>
              <p:nvPr/>
            </p:nvGrpSpPr>
            <p:grpSpPr>
              <a:xfrm>
                <a:off x="435858" y="1735729"/>
                <a:ext cx="1720746" cy="1312710"/>
                <a:chOff x="6239774" y="1673198"/>
                <a:chExt cx="2097742" cy="1755801"/>
              </a:xfrm>
            </p:grpSpPr>
            <p:sp>
              <p:nvSpPr>
                <p:cNvPr id="14" name="Rectangle 13">
                  <a:extLst>
                    <a:ext uri="{FF2B5EF4-FFF2-40B4-BE49-F238E27FC236}">
                      <a16:creationId xmlns:a16="http://schemas.microsoft.com/office/drawing/2014/main" id="{BF417A23-1708-45F8-9E59-FC8B537374C8}"/>
                    </a:ext>
                  </a:extLst>
                </p:cNvPr>
                <p:cNvSpPr/>
                <p:nvPr/>
              </p:nvSpPr>
              <p:spPr>
                <a:xfrm>
                  <a:off x="6297285" y="3106946"/>
                  <a:ext cx="1460740"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omic Sans MS" panose="030F0702030302020204" pitchFamily="66" charset="0"/>
                    </a:rPr>
                    <a:t>Kevin </a:t>
                  </a:r>
                </a:p>
              </p:txBody>
            </p:sp>
            <p:pic>
              <p:nvPicPr>
                <p:cNvPr id="15" name="Image 14">
                  <a:extLst>
                    <a:ext uri="{FF2B5EF4-FFF2-40B4-BE49-F238E27FC236}">
                      <a16:creationId xmlns:a16="http://schemas.microsoft.com/office/drawing/2014/main" id="{F298F7CF-CCC6-4C80-B42F-1859B7554EC0}"/>
                    </a:ext>
                  </a:extLst>
                </p:cNvPr>
                <p:cNvPicPr>
                  <a:picLocks noChangeAspect="1"/>
                </p:cNvPicPr>
                <p:nvPr/>
              </p:nvPicPr>
              <p:blipFill rotWithShape="1">
                <a:blip r:embed="rId4">
                  <a:extLst>
                    <a:ext uri="{28A0092B-C50C-407E-A947-70E740481C1C}">
                      <a14:useLocalDpi xmlns:a14="http://schemas.microsoft.com/office/drawing/2010/main" val="0"/>
                    </a:ext>
                  </a:extLst>
                </a:blip>
                <a:srcRect l="19279" t="24346" r="13134" b="-1889"/>
                <a:stretch/>
              </p:blipFill>
              <p:spPr>
                <a:xfrm>
                  <a:off x="6239774" y="1673198"/>
                  <a:ext cx="2097742" cy="1413398"/>
                </a:xfrm>
                <a:prstGeom prst="rect">
                  <a:avLst/>
                </a:prstGeom>
              </p:spPr>
            </p:pic>
          </p:grpSp>
        </p:grpSp>
        <p:sp>
          <p:nvSpPr>
            <p:cNvPr id="16" name="Nuage 15">
              <a:extLst>
                <a:ext uri="{FF2B5EF4-FFF2-40B4-BE49-F238E27FC236}">
                  <a16:creationId xmlns:a16="http://schemas.microsoft.com/office/drawing/2014/main" id="{1650C8C9-9AD6-469E-8F5A-2252BA9E88E2}"/>
                </a:ext>
              </a:extLst>
            </p:cNvPr>
            <p:cNvSpPr/>
            <p:nvPr/>
          </p:nvSpPr>
          <p:spPr>
            <a:xfrm>
              <a:off x="208535" y="1554816"/>
              <a:ext cx="3858676" cy="4634722"/>
            </a:xfrm>
            <a:prstGeom prst="cloud">
              <a:avLst/>
            </a:prstGeom>
            <a:solidFill>
              <a:srgbClr val="0070C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9602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A64760-A118-4379-8E29-E9390490CB6C}"/>
              </a:ext>
            </a:extLst>
          </p:cNvPr>
          <p:cNvSpPr>
            <a:spLocks noGrp="1"/>
          </p:cNvSpPr>
          <p:nvPr>
            <p:ph type="title"/>
          </p:nvPr>
        </p:nvSpPr>
        <p:spPr/>
        <p:txBody>
          <a:bodyPr/>
          <a:lstStyle/>
          <a:p>
            <a:r>
              <a:rPr lang="en-GB"/>
              <a:t>Personal background</a:t>
            </a:r>
          </a:p>
        </p:txBody>
      </p:sp>
      <p:pic>
        <p:nvPicPr>
          <p:cNvPr id="3" name="Image 2">
            <a:extLst>
              <a:ext uri="{FF2B5EF4-FFF2-40B4-BE49-F238E27FC236}">
                <a16:creationId xmlns:a16="http://schemas.microsoft.com/office/drawing/2014/main" id="{16855472-B222-4B2E-92A7-24BDCE0C9CEB}"/>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30" y="1416032"/>
            <a:ext cx="2643786" cy="2825468"/>
          </a:xfrm>
          <a:prstGeom prst="rect">
            <a:avLst/>
          </a:prstGeom>
        </p:spPr>
      </p:pic>
      <p:pic>
        <p:nvPicPr>
          <p:cNvPr id="4" name="Image 3">
            <a:extLst>
              <a:ext uri="{FF2B5EF4-FFF2-40B4-BE49-F238E27FC236}">
                <a16:creationId xmlns:a16="http://schemas.microsoft.com/office/drawing/2014/main" id="{14709D7E-0E92-4B44-8D70-34CCE6DCBD9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7829" y="965271"/>
            <a:ext cx="1991499" cy="2590299"/>
          </a:xfrm>
          <a:prstGeom prst="rect">
            <a:avLst/>
          </a:prstGeom>
        </p:spPr>
      </p:pic>
      <p:pic>
        <p:nvPicPr>
          <p:cNvPr id="5" name="Image 4">
            <a:extLst>
              <a:ext uri="{FF2B5EF4-FFF2-40B4-BE49-F238E27FC236}">
                <a16:creationId xmlns:a16="http://schemas.microsoft.com/office/drawing/2014/main" id="{1C9624D7-7EFB-427D-AB6E-F2152A70251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0638" y="721116"/>
            <a:ext cx="2434443" cy="2825467"/>
          </a:xfrm>
          <a:prstGeom prst="rect">
            <a:avLst/>
          </a:prstGeom>
        </p:spPr>
      </p:pic>
      <p:sp>
        <p:nvSpPr>
          <p:cNvPr id="6" name="Rectangle 5">
            <a:extLst>
              <a:ext uri="{FF2B5EF4-FFF2-40B4-BE49-F238E27FC236}">
                <a16:creationId xmlns:a16="http://schemas.microsoft.com/office/drawing/2014/main" id="{39CB0872-C87A-4EA6-A8AB-BF277AB3C887}"/>
              </a:ext>
            </a:extLst>
          </p:cNvPr>
          <p:cNvSpPr/>
          <p:nvPr/>
        </p:nvSpPr>
        <p:spPr>
          <a:xfrm>
            <a:off x="2928269" y="3186807"/>
            <a:ext cx="2749362" cy="313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000" b="1" dirty="0">
                <a:solidFill>
                  <a:schemeClr val="tx1"/>
                </a:solidFill>
                <a:latin typeface="Comic Sans MS" panose="030F0702030302020204" pitchFamily="66" charset="0"/>
              </a:rPr>
              <a:t>Anna is not too much self confident, though the is a good student, she is able of  making efforts and she wants to be successful in what she undertakes</a:t>
            </a:r>
          </a:p>
        </p:txBody>
      </p:sp>
      <p:sp>
        <p:nvSpPr>
          <p:cNvPr id="7" name="Rectangle 6">
            <a:extLst>
              <a:ext uri="{FF2B5EF4-FFF2-40B4-BE49-F238E27FC236}">
                <a16:creationId xmlns:a16="http://schemas.microsoft.com/office/drawing/2014/main" id="{B69DE4DD-5FC5-403A-8927-F1F408D834BA}"/>
              </a:ext>
            </a:extLst>
          </p:cNvPr>
          <p:cNvSpPr/>
          <p:nvPr/>
        </p:nvSpPr>
        <p:spPr>
          <a:xfrm>
            <a:off x="214688" y="3848347"/>
            <a:ext cx="2363382" cy="2719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000" b="1" dirty="0">
                <a:solidFill>
                  <a:schemeClr val="tx1"/>
                </a:solidFill>
                <a:latin typeface="Comic Sans MS" panose="030F0702030302020204" pitchFamily="66" charset="0"/>
              </a:rPr>
              <a:t>Martin is not yet very engaged in studying. He has a good nature, he likes spending time with his mates and living casually</a:t>
            </a:r>
            <a:r>
              <a:rPr lang="fr-FR" sz="2000" b="1" dirty="0">
                <a:solidFill>
                  <a:schemeClr val="tx1"/>
                </a:solidFill>
                <a:latin typeface="Comic Sans MS" panose="030F0702030302020204" pitchFamily="66" charset="0"/>
              </a:rPr>
              <a:t>.</a:t>
            </a:r>
            <a:endParaRPr lang="en-GB" sz="2000" b="1" dirty="0">
              <a:solidFill>
                <a:schemeClr val="tx1"/>
              </a:solidFill>
              <a:latin typeface="Comic Sans MS" panose="030F0702030302020204" pitchFamily="66" charset="0"/>
            </a:endParaRPr>
          </a:p>
        </p:txBody>
      </p:sp>
      <p:sp>
        <p:nvSpPr>
          <p:cNvPr id="8" name="Rectangle 7">
            <a:extLst>
              <a:ext uri="{FF2B5EF4-FFF2-40B4-BE49-F238E27FC236}">
                <a16:creationId xmlns:a16="http://schemas.microsoft.com/office/drawing/2014/main" id="{57F84E74-E927-4CB6-B831-D653DDBFC43D}"/>
              </a:ext>
            </a:extLst>
          </p:cNvPr>
          <p:cNvSpPr/>
          <p:nvPr/>
        </p:nvSpPr>
        <p:spPr>
          <a:xfrm>
            <a:off x="6027830" y="3304997"/>
            <a:ext cx="2749362" cy="3263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000" b="1" dirty="0">
                <a:solidFill>
                  <a:schemeClr val="tx1"/>
                </a:solidFill>
                <a:latin typeface="Comic Sans MS" panose="030F0702030302020204" pitchFamily="66" charset="0"/>
              </a:rPr>
              <a:t>Kevin always dreamt himself as a successful football player … school is not too attractive to him.. nevertheless he is realistic and knows that this internship is a great chance for him </a:t>
            </a:r>
          </a:p>
        </p:txBody>
      </p:sp>
      <p:sp>
        <p:nvSpPr>
          <p:cNvPr id="9" name="Ellipse 8">
            <a:extLst>
              <a:ext uri="{FF2B5EF4-FFF2-40B4-BE49-F238E27FC236}">
                <a16:creationId xmlns:a16="http://schemas.microsoft.com/office/drawing/2014/main" id="{27300012-D68E-43E4-9B8C-FC72F01D5D42}"/>
              </a:ext>
            </a:extLst>
          </p:cNvPr>
          <p:cNvSpPr/>
          <p:nvPr/>
        </p:nvSpPr>
        <p:spPr>
          <a:xfrm>
            <a:off x="214687" y="1059758"/>
            <a:ext cx="2202580" cy="4738484"/>
          </a:xfrm>
          <a:prstGeom prst="ellipse">
            <a:avLst/>
          </a:prstGeom>
          <a:solidFill>
            <a:srgbClr val="FFC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77BE6DE-7C5E-46F3-9914-97F1BB2CE0DD}"/>
              </a:ext>
            </a:extLst>
          </p:cNvPr>
          <p:cNvSpPr/>
          <p:nvPr/>
        </p:nvSpPr>
        <p:spPr>
          <a:xfrm>
            <a:off x="2896985" y="1112505"/>
            <a:ext cx="2355472" cy="4384983"/>
          </a:xfrm>
          <a:prstGeom prst="ellipse">
            <a:avLst/>
          </a:prstGeom>
          <a:solidFill>
            <a:srgbClr val="00B0F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A5D2C58B-A487-4F04-BC0F-B973C0A5F72F}"/>
              </a:ext>
            </a:extLst>
          </p:cNvPr>
          <p:cNvSpPr/>
          <p:nvPr/>
        </p:nvSpPr>
        <p:spPr>
          <a:xfrm>
            <a:off x="5708915" y="656167"/>
            <a:ext cx="2549213" cy="5409770"/>
          </a:xfrm>
          <a:prstGeom prst="ellipse">
            <a:avLst/>
          </a:prstGeom>
          <a:solidFill>
            <a:srgbClr val="92D05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0811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826B9-AC0A-471A-A880-6C578ABA66B2}"/>
              </a:ext>
            </a:extLst>
          </p:cNvPr>
          <p:cNvSpPr>
            <a:spLocks noGrp="1"/>
          </p:cNvSpPr>
          <p:nvPr>
            <p:ph type="title"/>
          </p:nvPr>
        </p:nvSpPr>
        <p:spPr/>
        <p:txBody>
          <a:bodyPr/>
          <a:lstStyle/>
          <a:p>
            <a:r>
              <a:rPr lang="en-GB" dirty="0"/>
              <a:t>Some situations during the internship</a:t>
            </a:r>
          </a:p>
        </p:txBody>
      </p:sp>
      <p:sp>
        <p:nvSpPr>
          <p:cNvPr id="6" name="ZoneTexte 5">
            <a:extLst>
              <a:ext uri="{FF2B5EF4-FFF2-40B4-BE49-F238E27FC236}">
                <a16:creationId xmlns:a16="http://schemas.microsoft.com/office/drawing/2014/main" id="{7992426B-3145-4E78-9452-3016303B3EAE}"/>
              </a:ext>
            </a:extLst>
          </p:cNvPr>
          <p:cNvSpPr txBox="1"/>
          <p:nvPr/>
        </p:nvSpPr>
        <p:spPr>
          <a:xfrm>
            <a:off x="2985485" y="1266814"/>
            <a:ext cx="3901036" cy="1323439"/>
          </a:xfrm>
          <a:prstGeom prst="rect">
            <a:avLst/>
          </a:prstGeom>
          <a:noFill/>
        </p:spPr>
        <p:txBody>
          <a:bodyPr wrap="square" rtlCol="0">
            <a:spAutoFit/>
          </a:bodyPr>
          <a:lstStyle/>
          <a:p>
            <a:r>
              <a:rPr lang="en-GB" sz="2000" dirty="0"/>
              <a:t>Martin has to wear a kind of uniform (a black suit)</a:t>
            </a:r>
            <a:br>
              <a:rPr lang="en-GB" sz="2000" dirty="0"/>
            </a:br>
            <a:r>
              <a:rPr lang="en-GB" sz="2000" dirty="0"/>
              <a:t>and help travellers finding places to visit or get a taxi, or whatever</a:t>
            </a:r>
          </a:p>
        </p:txBody>
      </p:sp>
      <p:sp>
        <p:nvSpPr>
          <p:cNvPr id="7" name="ZoneTexte 6">
            <a:extLst>
              <a:ext uri="{FF2B5EF4-FFF2-40B4-BE49-F238E27FC236}">
                <a16:creationId xmlns:a16="http://schemas.microsoft.com/office/drawing/2014/main" id="{84D34525-D7FC-46BE-B1CA-98C85DD16437}"/>
              </a:ext>
            </a:extLst>
          </p:cNvPr>
          <p:cNvSpPr txBox="1"/>
          <p:nvPr/>
        </p:nvSpPr>
        <p:spPr>
          <a:xfrm>
            <a:off x="3375897" y="4778619"/>
            <a:ext cx="5083129" cy="1631216"/>
          </a:xfrm>
          <a:prstGeom prst="rect">
            <a:avLst/>
          </a:prstGeom>
          <a:noFill/>
        </p:spPr>
        <p:txBody>
          <a:bodyPr wrap="square" rtlCol="0">
            <a:spAutoFit/>
          </a:bodyPr>
          <a:lstStyle/>
          <a:p>
            <a:r>
              <a:rPr lang="en-GB" sz="2000" dirty="0"/>
              <a:t>Kevin deals with technical aspects, but he also has to be in good relationship not only with his supervisor but also with the clients who complain about things that are not working well. </a:t>
            </a:r>
          </a:p>
        </p:txBody>
      </p:sp>
      <p:sp>
        <p:nvSpPr>
          <p:cNvPr id="8" name="ZoneTexte 7">
            <a:extLst>
              <a:ext uri="{FF2B5EF4-FFF2-40B4-BE49-F238E27FC236}">
                <a16:creationId xmlns:a16="http://schemas.microsoft.com/office/drawing/2014/main" id="{C99B7BAB-D20F-4CCD-873C-EE15EFCAEBA0}"/>
              </a:ext>
            </a:extLst>
          </p:cNvPr>
          <p:cNvSpPr txBox="1"/>
          <p:nvPr/>
        </p:nvSpPr>
        <p:spPr>
          <a:xfrm>
            <a:off x="4557990" y="2714940"/>
            <a:ext cx="3901036" cy="1938992"/>
          </a:xfrm>
          <a:prstGeom prst="rect">
            <a:avLst/>
          </a:prstGeom>
          <a:noFill/>
        </p:spPr>
        <p:txBody>
          <a:bodyPr wrap="square" rtlCol="0">
            <a:spAutoFit/>
          </a:bodyPr>
          <a:lstStyle/>
          <a:p>
            <a:r>
              <a:rPr lang="en-GB" sz="2000" dirty="0"/>
              <a:t>Anna holds a strategic position at the desk, and she is worried both to please the clients and the managers. Sometimes she does not know what to do with unsatisfied clients and needs to get help</a:t>
            </a:r>
          </a:p>
        </p:txBody>
      </p:sp>
      <p:grpSp>
        <p:nvGrpSpPr>
          <p:cNvPr id="9" name="Groupe 8">
            <a:extLst>
              <a:ext uri="{FF2B5EF4-FFF2-40B4-BE49-F238E27FC236}">
                <a16:creationId xmlns:a16="http://schemas.microsoft.com/office/drawing/2014/main" id="{9DDC7E35-3CE7-4DA5-9AD8-5D191B525FA7}"/>
              </a:ext>
            </a:extLst>
          </p:cNvPr>
          <p:cNvGrpSpPr/>
          <p:nvPr/>
        </p:nvGrpSpPr>
        <p:grpSpPr>
          <a:xfrm>
            <a:off x="2759626" y="2832936"/>
            <a:ext cx="1848814" cy="1407965"/>
            <a:chOff x="405442" y="1129040"/>
            <a:chExt cx="2191110" cy="1836592"/>
          </a:xfrm>
        </p:grpSpPr>
        <p:pic>
          <p:nvPicPr>
            <p:cNvPr id="10" name="Image 9" descr="Une image contenant texte&#10;&#10;Description générée automatiquement">
              <a:extLst>
                <a:ext uri="{FF2B5EF4-FFF2-40B4-BE49-F238E27FC236}">
                  <a16:creationId xmlns:a16="http://schemas.microsoft.com/office/drawing/2014/main" id="{9BF4239C-0613-42BA-95D7-3E361125BD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1108" b="23113"/>
            <a:stretch/>
          </p:blipFill>
          <p:spPr>
            <a:xfrm>
              <a:off x="405442" y="1129040"/>
              <a:ext cx="1460740" cy="1836592"/>
            </a:xfrm>
            <a:prstGeom prst="rect">
              <a:avLst/>
            </a:prstGeom>
          </p:spPr>
        </p:pic>
        <p:sp>
          <p:nvSpPr>
            <p:cNvPr id="11" name="Rectangle 10">
              <a:extLst>
                <a:ext uri="{FF2B5EF4-FFF2-40B4-BE49-F238E27FC236}">
                  <a16:creationId xmlns:a16="http://schemas.microsoft.com/office/drawing/2014/main" id="{6C4297A4-F889-43B0-84D2-D35C9237EE37}"/>
                </a:ext>
              </a:extLst>
            </p:cNvPr>
            <p:cNvSpPr/>
            <p:nvPr/>
          </p:nvSpPr>
          <p:spPr>
            <a:xfrm>
              <a:off x="1135812" y="2643579"/>
              <a:ext cx="1460740"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omic Sans MS" panose="030F0702030302020204" pitchFamily="66" charset="0"/>
                </a:rPr>
                <a:t>Anna </a:t>
              </a:r>
            </a:p>
          </p:txBody>
        </p:sp>
      </p:grpSp>
      <p:grpSp>
        <p:nvGrpSpPr>
          <p:cNvPr id="12" name="Groupe 11">
            <a:extLst>
              <a:ext uri="{FF2B5EF4-FFF2-40B4-BE49-F238E27FC236}">
                <a16:creationId xmlns:a16="http://schemas.microsoft.com/office/drawing/2014/main" id="{08AFFBE8-AE36-429F-9EBD-CFD7E0F27437}"/>
              </a:ext>
            </a:extLst>
          </p:cNvPr>
          <p:cNvGrpSpPr/>
          <p:nvPr/>
        </p:nvGrpSpPr>
        <p:grpSpPr>
          <a:xfrm>
            <a:off x="858908" y="1028768"/>
            <a:ext cx="2063498" cy="1850827"/>
            <a:chOff x="1518248" y="2842953"/>
            <a:chExt cx="2445836" cy="2229783"/>
          </a:xfrm>
        </p:grpSpPr>
        <p:pic>
          <p:nvPicPr>
            <p:cNvPr id="13" name="Image 12" descr="Une image contenant texte&#10;&#10;Description générée automatiquement">
              <a:extLst>
                <a:ext uri="{FF2B5EF4-FFF2-40B4-BE49-F238E27FC236}">
                  <a16:creationId xmlns:a16="http://schemas.microsoft.com/office/drawing/2014/main" id="{14D6BB97-5292-4435-8A46-2C8249CE89A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7" r="46368" b="19191"/>
            <a:stretch/>
          </p:blipFill>
          <p:spPr>
            <a:xfrm>
              <a:off x="2451701" y="2842953"/>
              <a:ext cx="1512383" cy="2229783"/>
            </a:xfrm>
            <a:prstGeom prst="rect">
              <a:avLst/>
            </a:prstGeom>
          </p:spPr>
        </p:pic>
        <p:sp>
          <p:nvSpPr>
            <p:cNvPr id="14" name="Rectangle 13">
              <a:extLst>
                <a:ext uri="{FF2B5EF4-FFF2-40B4-BE49-F238E27FC236}">
                  <a16:creationId xmlns:a16="http://schemas.microsoft.com/office/drawing/2014/main" id="{F086D322-7CF0-4149-AE9E-25037C902D8B}"/>
                </a:ext>
              </a:extLst>
            </p:cNvPr>
            <p:cNvSpPr/>
            <p:nvPr/>
          </p:nvSpPr>
          <p:spPr>
            <a:xfrm>
              <a:off x="1518248" y="4043564"/>
              <a:ext cx="1460740"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omic Sans MS" panose="030F0702030302020204" pitchFamily="66" charset="0"/>
                </a:rPr>
                <a:t>Martin </a:t>
              </a:r>
            </a:p>
          </p:txBody>
        </p:sp>
      </p:grpSp>
      <p:grpSp>
        <p:nvGrpSpPr>
          <p:cNvPr id="15" name="Groupe 14">
            <a:extLst>
              <a:ext uri="{FF2B5EF4-FFF2-40B4-BE49-F238E27FC236}">
                <a16:creationId xmlns:a16="http://schemas.microsoft.com/office/drawing/2014/main" id="{1716C709-D86F-42A0-B146-E1C6893E39F0}"/>
              </a:ext>
            </a:extLst>
          </p:cNvPr>
          <p:cNvGrpSpPr/>
          <p:nvPr/>
        </p:nvGrpSpPr>
        <p:grpSpPr>
          <a:xfrm>
            <a:off x="1475105" y="4923889"/>
            <a:ext cx="1720746" cy="1312710"/>
            <a:chOff x="6239774" y="1673198"/>
            <a:chExt cx="2097742" cy="1755801"/>
          </a:xfrm>
        </p:grpSpPr>
        <p:sp>
          <p:nvSpPr>
            <p:cNvPr id="16" name="Rectangle 15">
              <a:extLst>
                <a:ext uri="{FF2B5EF4-FFF2-40B4-BE49-F238E27FC236}">
                  <a16:creationId xmlns:a16="http://schemas.microsoft.com/office/drawing/2014/main" id="{F82E3293-4849-434B-A7B9-126DF1820332}"/>
                </a:ext>
              </a:extLst>
            </p:cNvPr>
            <p:cNvSpPr/>
            <p:nvPr/>
          </p:nvSpPr>
          <p:spPr>
            <a:xfrm>
              <a:off x="6297285" y="3106946"/>
              <a:ext cx="1460740" cy="32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Comic Sans MS" panose="030F0702030302020204" pitchFamily="66" charset="0"/>
                </a:rPr>
                <a:t>Kevin </a:t>
              </a:r>
            </a:p>
          </p:txBody>
        </p:sp>
        <p:pic>
          <p:nvPicPr>
            <p:cNvPr id="17" name="Image 16">
              <a:extLst>
                <a:ext uri="{FF2B5EF4-FFF2-40B4-BE49-F238E27FC236}">
                  <a16:creationId xmlns:a16="http://schemas.microsoft.com/office/drawing/2014/main" id="{1A7737B3-5039-466C-92B7-0A71E3A5F2EA}"/>
                </a:ext>
              </a:extLst>
            </p:cNvPr>
            <p:cNvPicPr>
              <a:picLocks noChangeAspect="1"/>
            </p:cNvPicPr>
            <p:nvPr/>
          </p:nvPicPr>
          <p:blipFill rotWithShape="1">
            <a:blip r:embed="rId3">
              <a:extLst>
                <a:ext uri="{28A0092B-C50C-407E-A947-70E740481C1C}">
                  <a14:useLocalDpi xmlns:a14="http://schemas.microsoft.com/office/drawing/2010/main" val="0"/>
                </a:ext>
              </a:extLst>
            </a:blip>
            <a:srcRect l="19279" t="24346" r="13134" b="-1889"/>
            <a:stretch/>
          </p:blipFill>
          <p:spPr>
            <a:xfrm>
              <a:off x="6239774" y="1673198"/>
              <a:ext cx="2097742" cy="1413398"/>
            </a:xfrm>
            <a:prstGeom prst="rect">
              <a:avLst/>
            </a:prstGeom>
          </p:spPr>
        </p:pic>
      </p:grpSp>
      <p:sp>
        <p:nvSpPr>
          <p:cNvPr id="18" name="Nuage 17">
            <a:extLst>
              <a:ext uri="{FF2B5EF4-FFF2-40B4-BE49-F238E27FC236}">
                <a16:creationId xmlns:a16="http://schemas.microsoft.com/office/drawing/2014/main" id="{FCEFD3CB-6189-486F-A8EF-D6A7DC2D2006}"/>
              </a:ext>
            </a:extLst>
          </p:cNvPr>
          <p:cNvSpPr/>
          <p:nvPr/>
        </p:nvSpPr>
        <p:spPr>
          <a:xfrm>
            <a:off x="2830031" y="2567422"/>
            <a:ext cx="4392193" cy="1938992"/>
          </a:xfrm>
          <a:prstGeom prst="cloud">
            <a:avLst/>
          </a:prstGeom>
          <a:solidFill>
            <a:srgbClr val="0070C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Nuage 18">
            <a:extLst>
              <a:ext uri="{FF2B5EF4-FFF2-40B4-BE49-F238E27FC236}">
                <a16:creationId xmlns:a16="http://schemas.microsoft.com/office/drawing/2014/main" id="{CD06B246-92A6-4388-8DA3-C0B0E21FAA3A}"/>
              </a:ext>
            </a:extLst>
          </p:cNvPr>
          <p:cNvSpPr/>
          <p:nvPr/>
        </p:nvSpPr>
        <p:spPr>
          <a:xfrm>
            <a:off x="602395" y="1038823"/>
            <a:ext cx="4392193" cy="1938992"/>
          </a:xfrm>
          <a:prstGeom prst="cloud">
            <a:avLst/>
          </a:prstGeom>
          <a:solidFill>
            <a:srgbClr val="FFC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Nuage 19">
            <a:extLst>
              <a:ext uri="{FF2B5EF4-FFF2-40B4-BE49-F238E27FC236}">
                <a16:creationId xmlns:a16="http://schemas.microsoft.com/office/drawing/2014/main" id="{3FEE3E58-29CE-4152-A64B-CA0A0F570C14}"/>
              </a:ext>
            </a:extLst>
          </p:cNvPr>
          <p:cNvSpPr/>
          <p:nvPr/>
        </p:nvSpPr>
        <p:spPr>
          <a:xfrm>
            <a:off x="752376" y="4608131"/>
            <a:ext cx="5334995" cy="1938992"/>
          </a:xfrm>
          <a:prstGeom prst="cloud">
            <a:avLst/>
          </a:prstGeom>
          <a:solidFill>
            <a:srgbClr val="CCFF99">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77670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826B9-AC0A-471A-A880-6C578ABA66B2}"/>
              </a:ext>
            </a:extLst>
          </p:cNvPr>
          <p:cNvSpPr>
            <a:spLocks noGrp="1"/>
          </p:cNvSpPr>
          <p:nvPr>
            <p:ph type="title"/>
          </p:nvPr>
        </p:nvSpPr>
        <p:spPr>
          <a:xfrm>
            <a:off x="433118" y="411134"/>
            <a:ext cx="7886700" cy="710300"/>
          </a:xfrm>
        </p:spPr>
        <p:txBody>
          <a:bodyPr>
            <a:normAutofit/>
          </a:bodyPr>
          <a:lstStyle/>
          <a:p>
            <a:r>
              <a:rPr lang="en-GB" dirty="0"/>
              <a:t>Training elements during the internship</a:t>
            </a:r>
          </a:p>
        </p:txBody>
      </p:sp>
      <p:grpSp>
        <p:nvGrpSpPr>
          <p:cNvPr id="3" name="Groupe 2">
            <a:extLst>
              <a:ext uri="{FF2B5EF4-FFF2-40B4-BE49-F238E27FC236}">
                <a16:creationId xmlns:a16="http://schemas.microsoft.com/office/drawing/2014/main" id="{A0C918E1-E0DF-450E-9D14-4D48BEE69801}"/>
              </a:ext>
            </a:extLst>
          </p:cNvPr>
          <p:cNvGrpSpPr/>
          <p:nvPr/>
        </p:nvGrpSpPr>
        <p:grpSpPr>
          <a:xfrm>
            <a:off x="1008312" y="1490008"/>
            <a:ext cx="7437835" cy="2246769"/>
            <a:chOff x="1008312" y="1490008"/>
            <a:chExt cx="7437835" cy="2246769"/>
          </a:xfrm>
        </p:grpSpPr>
        <p:sp>
          <p:nvSpPr>
            <p:cNvPr id="6" name="ZoneTexte 5">
              <a:extLst>
                <a:ext uri="{FF2B5EF4-FFF2-40B4-BE49-F238E27FC236}">
                  <a16:creationId xmlns:a16="http://schemas.microsoft.com/office/drawing/2014/main" id="{F92B58A9-62C0-4E50-A5C8-06396E1534DF}"/>
                </a:ext>
              </a:extLst>
            </p:cNvPr>
            <p:cNvSpPr txBox="1"/>
            <p:nvPr/>
          </p:nvSpPr>
          <p:spPr>
            <a:xfrm>
              <a:off x="3155324" y="1490008"/>
              <a:ext cx="5290823" cy="2246769"/>
            </a:xfrm>
            <a:prstGeom prst="rect">
              <a:avLst/>
            </a:prstGeom>
            <a:noFill/>
          </p:spPr>
          <p:txBody>
            <a:bodyPr wrap="square" rtlCol="0">
              <a:spAutoFit/>
            </a:bodyPr>
            <a:lstStyle/>
            <a:p>
              <a:r>
                <a:rPr lang="en-GB" sz="2000" dirty="0"/>
                <a:t>During the internship period, Martin, Anna and Kevin are following the hotel teamwork management program, which is for all employees. The hotel management thinks that a good spirit and a common concern for client management is necessary to have the hotel functioning well. </a:t>
              </a:r>
            </a:p>
          </p:txBody>
        </p:sp>
        <p:pic>
          <p:nvPicPr>
            <p:cNvPr id="14" name="Image 13" descr="reunion.gif">
              <a:extLst>
                <a:ext uri="{FF2B5EF4-FFF2-40B4-BE49-F238E27FC236}">
                  <a16:creationId xmlns:a16="http://schemas.microsoft.com/office/drawing/2014/main" id="{8F4E365A-1BC0-4406-B299-9AA5169281E9}"/>
                </a:ext>
              </a:extLst>
            </p:cNvPr>
            <p:cNvPicPr>
              <a:picLocks noChangeAspect="1"/>
            </p:cNvPicPr>
            <p:nvPr/>
          </p:nvPicPr>
          <p:blipFill>
            <a:blip r:embed="rId2" cstate="print">
              <a:clrChange>
                <a:clrFrom>
                  <a:srgbClr val="A4DAF4"/>
                </a:clrFrom>
                <a:clrTo>
                  <a:srgbClr val="A4DAF4">
                    <a:alpha val="0"/>
                  </a:srgbClr>
                </a:clrTo>
              </a:clrChange>
            </a:blip>
            <a:stretch>
              <a:fillRect/>
            </a:stretch>
          </p:blipFill>
          <p:spPr>
            <a:xfrm>
              <a:off x="1008312" y="1780391"/>
              <a:ext cx="1835241" cy="1695478"/>
            </a:xfrm>
            <a:prstGeom prst="rect">
              <a:avLst/>
            </a:prstGeom>
          </p:spPr>
        </p:pic>
      </p:grpSp>
      <p:grpSp>
        <p:nvGrpSpPr>
          <p:cNvPr id="4" name="Groupe 3">
            <a:extLst>
              <a:ext uri="{FF2B5EF4-FFF2-40B4-BE49-F238E27FC236}">
                <a16:creationId xmlns:a16="http://schemas.microsoft.com/office/drawing/2014/main" id="{C64E3CD8-3D2C-4E89-AD91-82FDD453B87C}"/>
              </a:ext>
            </a:extLst>
          </p:cNvPr>
          <p:cNvGrpSpPr/>
          <p:nvPr/>
        </p:nvGrpSpPr>
        <p:grpSpPr>
          <a:xfrm>
            <a:off x="795966" y="3847422"/>
            <a:ext cx="6946900" cy="1035793"/>
            <a:chOff x="716453" y="4095425"/>
            <a:chExt cx="6946900" cy="1035793"/>
          </a:xfrm>
        </p:grpSpPr>
        <p:sp>
          <p:nvSpPr>
            <p:cNvPr id="7" name="ZoneTexte 6">
              <a:extLst>
                <a:ext uri="{FF2B5EF4-FFF2-40B4-BE49-F238E27FC236}">
                  <a16:creationId xmlns:a16="http://schemas.microsoft.com/office/drawing/2014/main" id="{17CEBDAD-5DDE-491F-B04C-30384E1B2204}"/>
                </a:ext>
              </a:extLst>
            </p:cNvPr>
            <p:cNvSpPr txBox="1"/>
            <p:nvPr/>
          </p:nvSpPr>
          <p:spPr>
            <a:xfrm>
              <a:off x="716453" y="4413266"/>
              <a:ext cx="5824529" cy="400110"/>
            </a:xfrm>
            <a:prstGeom prst="rect">
              <a:avLst/>
            </a:prstGeom>
            <a:noFill/>
          </p:spPr>
          <p:txBody>
            <a:bodyPr wrap="square" rtlCol="0">
              <a:spAutoFit/>
            </a:bodyPr>
            <a:lstStyle/>
            <a:p>
              <a:r>
                <a:rPr lang="en-GB" sz="2000" dirty="0"/>
                <a:t>Kevin is also following an extra training in German</a:t>
              </a:r>
            </a:p>
          </p:txBody>
        </p:sp>
        <p:pic>
          <p:nvPicPr>
            <p:cNvPr id="15" name="Image 14" descr="comm06.gif">
              <a:extLst>
                <a:ext uri="{FF2B5EF4-FFF2-40B4-BE49-F238E27FC236}">
                  <a16:creationId xmlns:a16="http://schemas.microsoft.com/office/drawing/2014/main" id="{C22174C6-CE88-4745-AEE1-D290C6ABFCAC}"/>
                </a:ext>
              </a:extLst>
            </p:cNvPr>
            <p:cNvPicPr>
              <a:picLocks noChangeAspect="1"/>
            </p:cNvPicPr>
            <p:nvPr/>
          </p:nvPicPr>
          <p:blipFill>
            <a:blip r:embed="rId3" cstate="print">
              <a:clrChange>
                <a:clrFrom>
                  <a:srgbClr val="CBE4F6"/>
                </a:clrFrom>
                <a:clrTo>
                  <a:srgbClr val="CBE4F6">
                    <a:alpha val="0"/>
                  </a:srgbClr>
                </a:clrTo>
              </a:clrChange>
            </a:blip>
            <a:stretch>
              <a:fillRect/>
            </a:stretch>
          </p:blipFill>
          <p:spPr>
            <a:xfrm>
              <a:off x="6476989" y="4095425"/>
              <a:ext cx="1186364" cy="1035793"/>
            </a:xfrm>
            <a:prstGeom prst="rect">
              <a:avLst/>
            </a:prstGeom>
          </p:spPr>
        </p:pic>
      </p:grpSp>
      <p:grpSp>
        <p:nvGrpSpPr>
          <p:cNvPr id="5" name="Groupe 4">
            <a:extLst>
              <a:ext uri="{FF2B5EF4-FFF2-40B4-BE49-F238E27FC236}">
                <a16:creationId xmlns:a16="http://schemas.microsoft.com/office/drawing/2014/main" id="{DBDA779B-3DA1-431C-A2C2-BCC0E4F22B91}"/>
              </a:ext>
            </a:extLst>
          </p:cNvPr>
          <p:cNvGrpSpPr/>
          <p:nvPr/>
        </p:nvGrpSpPr>
        <p:grpSpPr>
          <a:xfrm>
            <a:off x="931039" y="5254769"/>
            <a:ext cx="7039556" cy="1015663"/>
            <a:chOff x="931039" y="5254769"/>
            <a:chExt cx="7039556" cy="1015663"/>
          </a:xfrm>
        </p:grpSpPr>
        <p:sp>
          <p:nvSpPr>
            <p:cNvPr id="8" name="ZoneTexte 7">
              <a:extLst>
                <a:ext uri="{FF2B5EF4-FFF2-40B4-BE49-F238E27FC236}">
                  <a16:creationId xmlns:a16="http://schemas.microsoft.com/office/drawing/2014/main" id="{E9EB1C79-13B3-442E-A796-08FD624E76D1}"/>
                </a:ext>
              </a:extLst>
            </p:cNvPr>
            <p:cNvSpPr txBox="1"/>
            <p:nvPr/>
          </p:nvSpPr>
          <p:spPr>
            <a:xfrm>
              <a:off x="2146066" y="5254769"/>
              <a:ext cx="5824529" cy="1015663"/>
            </a:xfrm>
            <a:prstGeom prst="rect">
              <a:avLst/>
            </a:prstGeom>
            <a:noFill/>
          </p:spPr>
          <p:txBody>
            <a:bodyPr wrap="square" rtlCol="0">
              <a:spAutoFit/>
            </a:bodyPr>
            <a:lstStyle/>
            <a:p>
              <a:r>
                <a:rPr lang="en-GB" sz="2000" dirty="0"/>
                <a:t>Anna and Martin are anxious to improve their skills in English by all means, which includes looking at self-training videos on the internet. </a:t>
              </a:r>
            </a:p>
          </p:txBody>
        </p:sp>
        <p:pic>
          <p:nvPicPr>
            <p:cNvPr id="17" name="Image 16">
              <a:extLst>
                <a:ext uri="{FF2B5EF4-FFF2-40B4-BE49-F238E27FC236}">
                  <a16:creationId xmlns:a16="http://schemas.microsoft.com/office/drawing/2014/main" id="{9C73F053-E43E-465A-AC78-1CA60820F33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1039" y="5320159"/>
              <a:ext cx="884882" cy="884882"/>
            </a:xfrm>
            <a:prstGeom prst="rect">
              <a:avLst/>
            </a:prstGeom>
          </p:spPr>
        </p:pic>
      </p:grpSp>
      <p:sp>
        <p:nvSpPr>
          <p:cNvPr id="18" name="ZoneTexte 17">
            <a:extLst>
              <a:ext uri="{FF2B5EF4-FFF2-40B4-BE49-F238E27FC236}">
                <a16:creationId xmlns:a16="http://schemas.microsoft.com/office/drawing/2014/main" id="{73FBC9AB-F414-47DB-9061-1DA3E083F956}"/>
              </a:ext>
            </a:extLst>
          </p:cNvPr>
          <p:cNvSpPr txBox="1">
            <a:spLocks noChangeAspect="1"/>
          </p:cNvSpPr>
          <p:nvPr/>
        </p:nvSpPr>
        <p:spPr>
          <a:xfrm>
            <a:off x="1008312" y="12000856"/>
            <a:ext cx="1358299" cy="507831"/>
          </a:xfrm>
          <a:prstGeom prst="rect">
            <a:avLst/>
          </a:prstGeom>
          <a:noFill/>
        </p:spPr>
        <p:txBody>
          <a:bodyPr wrap="square" rtlCol="0">
            <a:spAutoFit/>
          </a:bodyPr>
          <a:lstStyle/>
          <a:p>
            <a:r>
              <a:rPr lang="fr-FR" sz="900">
                <a:hlinkClick r:id="rId5" tooltip="https://commons.wikimedia.org/wiki/File:Youtube_icon.svg"/>
              </a:rPr>
              <a:t>Cette photo</a:t>
            </a:r>
            <a:r>
              <a:rPr lang="fr-FR" sz="900"/>
              <a:t> par Auteur inconnu est soumise à la licence </a:t>
            </a:r>
            <a:r>
              <a:rPr lang="fr-FR" sz="900">
                <a:hlinkClick r:id="rId6" tooltip="https://creativecommons.org/licenses/by-sa/3.0/"/>
              </a:rPr>
              <a:t>CC BY-SA</a:t>
            </a:r>
            <a:endParaRPr lang="fr-FR" sz="900"/>
          </a:p>
        </p:txBody>
      </p:sp>
    </p:spTree>
    <p:extLst>
      <p:ext uri="{BB962C8B-B14F-4D97-AF65-F5344CB8AC3E}">
        <p14:creationId xmlns:p14="http://schemas.microsoft.com/office/powerpoint/2010/main" val="166717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5B2EE-5D2E-498E-B346-350605F038DA}"/>
              </a:ext>
            </a:extLst>
          </p:cNvPr>
          <p:cNvSpPr>
            <a:spLocks noGrp="1"/>
          </p:cNvSpPr>
          <p:nvPr>
            <p:ph type="title"/>
          </p:nvPr>
        </p:nvSpPr>
        <p:spPr/>
        <p:txBody>
          <a:bodyPr>
            <a:normAutofit fontScale="90000"/>
          </a:bodyPr>
          <a:lstStyle/>
          <a:p>
            <a:r>
              <a:rPr lang="en-GB" dirty="0"/>
              <a:t>The competences already acquired before the mobility</a:t>
            </a:r>
          </a:p>
        </p:txBody>
      </p:sp>
      <p:sp>
        <p:nvSpPr>
          <p:cNvPr id="3" name="Espace réservé du contenu 2">
            <a:extLst>
              <a:ext uri="{FF2B5EF4-FFF2-40B4-BE49-F238E27FC236}">
                <a16:creationId xmlns:a16="http://schemas.microsoft.com/office/drawing/2014/main" id="{F6EAFF41-BA6C-4A72-B495-D6314242388C}"/>
              </a:ext>
            </a:extLst>
          </p:cNvPr>
          <p:cNvSpPr>
            <a:spLocks noGrp="1"/>
          </p:cNvSpPr>
          <p:nvPr>
            <p:ph idx="1"/>
          </p:nvPr>
        </p:nvSpPr>
        <p:spPr>
          <a:xfrm>
            <a:off x="628650" y="1500388"/>
            <a:ext cx="7886700" cy="4612180"/>
          </a:xfrm>
        </p:spPr>
        <p:txBody>
          <a:bodyPr/>
          <a:lstStyle/>
          <a:p>
            <a:r>
              <a:rPr lang="en-GB" dirty="0"/>
              <a:t>Most of the competences acquired by the three youngsters before the mobility could be qualified as "vertical" competences linked with their future qualification. </a:t>
            </a:r>
          </a:p>
          <a:p>
            <a:r>
              <a:rPr lang="en-GB" dirty="0"/>
              <a:t>They probably have at least some hints about "transversal" elements such as cultural awareness, language, curiosity, open-mindedness, sociability, etc. After all, they have agreed to do a mobility, and they have been "briefed" a bit by their teachers.</a:t>
            </a:r>
          </a:p>
        </p:txBody>
      </p:sp>
    </p:spTree>
    <p:extLst>
      <p:ext uri="{BB962C8B-B14F-4D97-AF65-F5344CB8AC3E}">
        <p14:creationId xmlns:p14="http://schemas.microsoft.com/office/powerpoint/2010/main" val="131058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5B2EE-5D2E-498E-B346-350605F038DA}"/>
              </a:ext>
            </a:extLst>
          </p:cNvPr>
          <p:cNvSpPr>
            <a:spLocks noGrp="1"/>
          </p:cNvSpPr>
          <p:nvPr>
            <p:ph type="title"/>
          </p:nvPr>
        </p:nvSpPr>
        <p:spPr>
          <a:xfrm>
            <a:off x="61979" y="199621"/>
            <a:ext cx="7886700" cy="1199656"/>
          </a:xfrm>
        </p:spPr>
        <p:txBody>
          <a:bodyPr>
            <a:normAutofit/>
          </a:bodyPr>
          <a:lstStyle/>
          <a:p>
            <a:r>
              <a:rPr lang="en-GB" dirty="0"/>
              <a:t>The elements of </a:t>
            </a:r>
            <a:r>
              <a:rPr lang="en-GB" dirty="0" err="1"/>
              <a:t>competenecs</a:t>
            </a:r>
            <a:r>
              <a:rPr lang="en-GB" dirty="0"/>
              <a:t> they are expected to acquire during the mobility</a:t>
            </a:r>
          </a:p>
        </p:txBody>
      </p:sp>
      <p:pic>
        <p:nvPicPr>
          <p:cNvPr id="31" name="Image 30">
            <a:extLst>
              <a:ext uri="{FF2B5EF4-FFF2-40B4-BE49-F238E27FC236}">
                <a16:creationId xmlns:a16="http://schemas.microsoft.com/office/drawing/2014/main" id="{8BD64DE6-CD11-49BA-8DF5-F1DA59DDEEAA}"/>
              </a:ext>
            </a:extLst>
          </p:cNvPr>
          <p:cNvPicPr>
            <a:picLocks noChangeAspect="1"/>
          </p:cNvPicPr>
          <p:nvPr/>
        </p:nvPicPr>
        <p:blipFill>
          <a:blip r:embed="rId2"/>
          <a:stretch>
            <a:fillRect/>
          </a:stretch>
        </p:blipFill>
        <p:spPr>
          <a:xfrm>
            <a:off x="327467" y="1641938"/>
            <a:ext cx="5392016" cy="4186515"/>
          </a:xfrm>
          <a:prstGeom prst="rect">
            <a:avLst/>
          </a:prstGeom>
        </p:spPr>
      </p:pic>
      <p:sp>
        <p:nvSpPr>
          <p:cNvPr id="32" name="ZoneTexte 31">
            <a:extLst>
              <a:ext uri="{FF2B5EF4-FFF2-40B4-BE49-F238E27FC236}">
                <a16:creationId xmlns:a16="http://schemas.microsoft.com/office/drawing/2014/main" id="{CA61652B-FA76-4010-8160-003EF7798AB1}"/>
              </a:ext>
            </a:extLst>
          </p:cNvPr>
          <p:cNvSpPr txBox="1"/>
          <p:nvPr/>
        </p:nvSpPr>
        <p:spPr>
          <a:xfrm>
            <a:off x="6123904" y="1796603"/>
            <a:ext cx="51516" cy="369332"/>
          </a:xfrm>
          <a:prstGeom prst="rect">
            <a:avLst/>
          </a:prstGeom>
          <a:noFill/>
        </p:spPr>
        <p:txBody>
          <a:bodyPr wrap="square" rtlCol="0">
            <a:spAutoFit/>
          </a:bodyPr>
          <a:lstStyle/>
          <a:p>
            <a:endParaRPr lang="fr-FR" dirty="0"/>
          </a:p>
        </p:txBody>
      </p:sp>
      <p:sp>
        <p:nvSpPr>
          <p:cNvPr id="34" name="ZoneTexte 33">
            <a:extLst>
              <a:ext uri="{FF2B5EF4-FFF2-40B4-BE49-F238E27FC236}">
                <a16:creationId xmlns:a16="http://schemas.microsoft.com/office/drawing/2014/main" id="{99FFAF9E-7275-4E09-B030-A95A802921AB}"/>
              </a:ext>
            </a:extLst>
          </p:cNvPr>
          <p:cNvSpPr txBox="1"/>
          <p:nvPr/>
        </p:nvSpPr>
        <p:spPr>
          <a:xfrm>
            <a:off x="5719483" y="4150104"/>
            <a:ext cx="3491328" cy="2308324"/>
          </a:xfrm>
          <a:prstGeom prst="rect">
            <a:avLst/>
          </a:prstGeom>
          <a:noFill/>
        </p:spPr>
        <p:txBody>
          <a:bodyPr wrap="square" rtlCol="0">
            <a:spAutoFit/>
          </a:bodyPr>
          <a:lstStyle/>
          <a:p>
            <a:r>
              <a:rPr lang="en-GB" b="1" dirty="0">
                <a:latin typeface="Comic Sans MS" panose="030F0702030302020204" pitchFamily="66" charset="0"/>
              </a:rPr>
              <a:t>The expected benefits:</a:t>
            </a:r>
          </a:p>
          <a:p>
            <a:r>
              <a:rPr lang="en-GB" b="1" dirty="0">
                <a:latin typeface="Comic Sans MS" panose="030F0702030302020204" pitchFamily="66" charset="0"/>
              </a:rPr>
              <a:t>Language (advanced)</a:t>
            </a:r>
          </a:p>
          <a:p>
            <a:r>
              <a:rPr lang="en-GB" b="1" dirty="0">
                <a:latin typeface="Comic Sans MS" panose="030F0702030302020204" pitchFamily="66" charset="0"/>
              </a:rPr>
              <a:t>Intercultural understanding (advanced)</a:t>
            </a:r>
          </a:p>
          <a:p>
            <a:r>
              <a:rPr lang="en-GB" b="1" dirty="0">
                <a:latin typeface="Comic Sans MS" panose="030F0702030302020204" pitchFamily="66" charset="0"/>
              </a:rPr>
              <a:t>Professional behaviour (advanced)</a:t>
            </a:r>
          </a:p>
          <a:p>
            <a:r>
              <a:rPr lang="en-GB" b="1" dirty="0">
                <a:latin typeface="Comic Sans MS" panose="030F0702030302020204" pitchFamily="66" charset="0"/>
              </a:rPr>
              <a:t>Client services (improved)</a:t>
            </a:r>
          </a:p>
          <a:p>
            <a:r>
              <a:rPr lang="en-GB" b="1" dirty="0">
                <a:latin typeface="Comic Sans MS" panose="030F0702030302020204" pitchFamily="66" charset="0"/>
              </a:rPr>
              <a:t>Team work (improved)</a:t>
            </a:r>
          </a:p>
        </p:txBody>
      </p:sp>
      <p:grpSp>
        <p:nvGrpSpPr>
          <p:cNvPr id="3" name="Groupe 2">
            <a:extLst>
              <a:ext uri="{FF2B5EF4-FFF2-40B4-BE49-F238E27FC236}">
                <a16:creationId xmlns:a16="http://schemas.microsoft.com/office/drawing/2014/main" id="{661A7D03-78E9-4F49-B907-100EF0DB6D17}"/>
              </a:ext>
            </a:extLst>
          </p:cNvPr>
          <p:cNvGrpSpPr/>
          <p:nvPr/>
        </p:nvGrpSpPr>
        <p:grpSpPr>
          <a:xfrm>
            <a:off x="5473153" y="1592893"/>
            <a:ext cx="3028166" cy="1484640"/>
            <a:chOff x="5473153" y="1592893"/>
            <a:chExt cx="3028166" cy="1484640"/>
          </a:xfrm>
        </p:grpSpPr>
        <p:sp>
          <p:nvSpPr>
            <p:cNvPr id="33" name="ZoneTexte 32">
              <a:extLst>
                <a:ext uri="{FF2B5EF4-FFF2-40B4-BE49-F238E27FC236}">
                  <a16:creationId xmlns:a16="http://schemas.microsoft.com/office/drawing/2014/main" id="{1DBCE5B5-47B7-44EC-8764-4952D6215772}"/>
                </a:ext>
              </a:extLst>
            </p:cNvPr>
            <p:cNvSpPr txBox="1"/>
            <p:nvPr/>
          </p:nvSpPr>
          <p:spPr>
            <a:xfrm>
              <a:off x="5719483" y="1712861"/>
              <a:ext cx="2781836" cy="707886"/>
            </a:xfrm>
            <a:prstGeom prst="rect">
              <a:avLst/>
            </a:prstGeom>
            <a:noFill/>
          </p:spPr>
          <p:txBody>
            <a:bodyPr wrap="square" rtlCol="0">
              <a:spAutoFit/>
            </a:bodyPr>
            <a:lstStyle/>
            <a:p>
              <a:pPr algn="ctr"/>
              <a:r>
                <a:rPr lang="en-GB" sz="2000" b="1" dirty="0">
                  <a:latin typeface="Comic Sans MS" panose="030F0702030302020204" pitchFamily="66" charset="0"/>
                </a:rPr>
                <a:t>The </a:t>
              </a:r>
              <a:r>
                <a:rPr lang="en-GB" sz="2000" b="1" dirty="0" err="1">
                  <a:latin typeface="Comic Sans MS" panose="030F0702030302020204" pitchFamily="66" charset="0"/>
                </a:rPr>
                <a:t>Keymob</a:t>
              </a:r>
              <a:r>
                <a:rPr lang="en-GB" sz="2000" b="1" dirty="0">
                  <a:latin typeface="Comic Sans MS" panose="030F0702030302020204" pitchFamily="66" charset="0"/>
                </a:rPr>
                <a:t> competence model </a:t>
              </a:r>
            </a:p>
          </p:txBody>
        </p:sp>
        <p:sp>
          <p:nvSpPr>
            <p:cNvPr id="39" name="Flèche : en arc 38">
              <a:extLst>
                <a:ext uri="{FF2B5EF4-FFF2-40B4-BE49-F238E27FC236}">
                  <a16:creationId xmlns:a16="http://schemas.microsoft.com/office/drawing/2014/main" id="{752689AC-F5AF-473A-AE8B-39EF122414A1}"/>
                </a:ext>
              </a:extLst>
            </p:cNvPr>
            <p:cNvSpPr/>
            <p:nvPr/>
          </p:nvSpPr>
          <p:spPr>
            <a:xfrm rot="7266173">
              <a:off x="5407341" y="1658705"/>
              <a:ext cx="1484640" cy="1353015"/>
            </a:xfrm>
            <a:prstGeom prst="circularArrow">
              <a:avLst>
                <a:gd name="adj1" fmla="val 7857"/>
                <a:gd name="adj2" fmla="val 1983740"/>
                <a:gd name="adj3" fmla="val 20163428"/>
                <a:gd name="adj4" fmla="val 15566419"/>
                <a:gd name="adj5" fmla="val 1273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893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45B2EE-5D2E-498E-B346-350605F038DA}"/>
              </a:ext>
            </a:extLst>
          </p:cNvPr>
          <p:cNvSpPr>
            <a:spLocks noGrp="1"/>
          </p:cNvSpPr>
          <p:nvPr>
            <p:ph type="title"/>
          </p:nvPr>
        </p:nvSpPr>
        <p:spPr/>
        <p:txBody>
          <a:bodyPr>
            <a:normAutofit fontScale="90000"/>
          </a:bodyPr>
          <a:lstStyle/>
          <a:p>
            <a:r>
              <a:rPr lang="en-GB" dirty="0"/>
              <a:t>The competences they are practising</a:t>
            </a:r>
            <a:br>
              <a:rPr lang="en-GB" dirty="0"/>
            </a:br>
            <a:r>
              <a:rPr lang="en-GB" dirty="0"/>
              <a:t>during the mobility</a:t>
            </a:r>
          </a:p>
        </p:txBody>
      </p:sp>
      <p:pic>
        <p:nvPicPr>
          <p:cNvPr id="4" name="Image 3" descr="Une image contenant texte, livre&#10;&#10;Description générée automatiquement">
            <a:extLst>
              <a:ext uri="{FF2B5EF4-FFF2-40B4-BE49-F238E27FC236}">
                <a16:creationId xmlns:a16="http://schemas.microsoft.com/office/drawing/2014/main" id="{DE9C09F5-5C16-404A-9C22-53DDA74B5B2A}"/>
              </a:ext>
            </a:extLst>
          </p:cNvPr>
          <p:cNvPicPr>
            <a:picLocks noChangeAspect="1"/>
          </p:cNvPicPr>
          <p:nvPr/>
        </p:nvPicPr>
        <p:blipFill rotWithShape="1">
          <a:blip r:embed="rId2">
            <a:extLst>
              <a:ext uri="{28A0092B-C50C-407E-A947-70E740481C1C}">
                <a14:useLocalDpi xmlns:a14="http://schemas.microsoft.com/office/drawing/2010/main" val="0"/>
              </a:ext>
            </a:extLst>
          </a:blip>
          <a:srcRect t="5702" r="62891" b="58345"/>
          <a:stretch/>
        </p:blipFill>
        <p:spPr>
          <a:xfrm>
            <a:off x="924863" y="2595051"/>
            <a:ext cx="1315760" cy="1578433"/>
          </a:xfrm>
          <a:prstGeom prst="rect">
            <a:avLst/>
          </a:prstGeom>
        </p:spPr>
      </p:pic>
      <p:sp>
        <p:nvSpPr>
          <p:cNvPr id="7" name="Rectangle 6">
            <a:extLst>
              <a:ext uri="{FF2B5EF4-FFF2-40B4-BE49-F238E27FC236}">
                <a16:creationId xmlns:a16="http://schemas.microsoft.com/office/drawing/2014/main" id="{FC3A13D4-17D2-4AC6-8733-629ADA0CC772}"/>
              </a:ext>
            </a:extLst>
          </p:cNvPr>
          <p:cNvSpPr/>
          <p:nvPr/>
        </p:nvSpPr>
        <p:spPr>
          <a:xfrm>
            <a:off x="431443" y="1536190"/>
            <a:ext cx="2884868" cy="598098"/>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anose="030F0702030302020204" pitchFamily="66" charset="0"/>
              </a:rPr>
              <a:t>Problem solving </a:t>
            </a:r>
          </a:p>
        </p:txBody>
      </p:sp>
      <p:sp>
        <p:nvSpPr>
          <p:cNvPr id="8" name="ZoneTexte 7">
            <a:extLst>
              <a:ext uri="{FF2B5EF4-FFF2-40B4-BE49-F238E27FC236}">
                <a16:creationId xmlns:a16="http://schemas.microsoft.com/office/drawing/2014/main" id="{80689C9E-9D34-4ADA-97C5-21F73DE1C5BE}"/>
              </a:ext>
            </a:extLst>
          </p:cNvPr>
          <p:cNvSpPr txBox="1"/>
          <p:nvPr/>
        </p:nvSpPr>
        <p:spPr>
          <a:xfrm>
            <a:off x="2137893" y="3851635"/>
            <a:ext cx="2253803" cy="646331"/>
          </a:xfrm>
          <a:prstGeom prst="rect">
            <a:avLst/>
          </a:prstGeom>
          <a:noFill/>
        </p:spPr>
        <p:txBody>
          <a:bodyPr wrap="square" rtlCol="0">
            <a:spAutoFit/>
          </a:bodyPr>
          <a:lstStyle/>
          <a:p>
            <a:r>
              <a:rPr lang="en-GB" dirty="0"/>
              <a:t>Situation: Overbooking </a:t>
            </a:r>
          </a:p>
        </p:txBody>
      </p:sp>
      <p:pic>
        <p:nvPicPr>
          <p:cNvPr id="11" name="Image 10">
            <a:extLst>
              <a:ext uri="{FF2B5EF4-FFF2-40B4-BE49-F238E27FC236}">
                <a16:creationId xmlns:a16="http://schemas.microsoft.com/office/drawing/2014/main" id="{DCAAB395-4DFC-4272-B893-2883D5468AD5}"/>
              </a:ext>
            </a:extLst>
          </p:cNvPr>
          <p:cNvPicPr>
            <a:picLocks noChangeAspect="1"/>
          </p:cNvPicPr>
          <p:nvPr/>
        </p:nvPicPr>
        <p:blipFill rotWithShape="1">
          <a:blip r:embed="rId3">
            <a:extLst>
              <a:ext uri="{28A0092B-C50C-407E-A947-70E740481C1C}">
                <a14:useLocalDpi xmlns:a14="http://schemas.microsoft.com/office/drawing/2010/main" val="0"/>
              </a:ext>
            </a:extLst>
          </a:blip>
          <a:srcRect l="19279" t="24346" r="13134" b="-1889"/>
          <a:stretch/>
        </p:blipFill>
        <p:spPr>
          <a:xfrm>
            <a:off x="4157460" y="1181727"/>
            <a:ext cx="1882731" cy="1268530"/>
          </a:xfrm>
          <a:prstGeom prst="rect">
            <a:avLst/>
          </a:prstGeom>
        </p:spPr>
      </p:pic>
      <p:sp>
        <p:nvSpPr>
          <p:cNvPr id="12" name="ZoneTexte 11">
            <a:extLst>
              <a:ext uri="{FF2B5EF4-FFF2-40B4-BE49-F238E27FC236}">
                <a16:creationId xmlns:a16="http://schemas.microsoft.com/office/drawing/2014/main" id="{D74B70C0-67B6-4050-994C-543F4C9BA365}"/>
              </a:ext>
            </a:extLst>
          </p:cNvPr>
          <p:cNvSpPr txBox="1"/>
          <p:nvPr/>
        </p:nvSpPr>
        <p:spPr>
          <a:xfrm>
            <a:off x="6129271" y="1673210"/>
            <a:ext cx="2760639" cy="646331"/>
          </a:xfrm>
          <a:prstGeom prst="rect">
            <a:avLst/>
          </a:prstGeom>
          <a:noFill/>
        </p:spPr>
        <p:txBody>
          <a:bodyPr wrap="square" rtlCol="0">
            <a:spAutoFit/>
          </a:bodyPr>
          <a:lstStyle/>
          <a:p>
            <a:r>
              <a:rPr lang="en-GB" dirty="0"/>
              <a:t>Situation: </a:t>
            </a:r>
            <a:r>
              <a:rPr lang="en-GB" dirty="0" err="1"/>
              <a:t>Wifi</a:t>
            </a:r>
            <a:r>
              <a:rPr lang="en-GB" dirty="0"/>
              <a:t> is not functioning in the rooms </a:t>
            </a:r>
          </a:p>
        </p:txBody>
      </p:sp>
      <p:pic>
        <p:nvPicPr>
          <p:cNvPr id="13" name="Image 12" descr="Une image contenant texte, livre&#10;&#10;Description générée automatiquement">
            <a:extLst>
              <a:ext uri="{FF2B5EF4-FFF2-40B4-BE49-F238E27FC236}">
                <a16:creationId xmlns:a16="http://schemas.microsoft.com/office/drawing/2014/main" id="{BF6904D0-6874-4E0D-8672-B5641C61F197}"/>
              </a:ext>
            </a:extLst>
          </p:cNvPr>
          <p:cNvPicPr>
            <a:picLocks noChangeAspect="1"/>
          </p:cNvPicPr>
          <p:nvPr/>
        </p:nvPicPr>
        <p:blipFill rotWithShape="1">
          <a:blip r:embed="rId2">
            <a:extLst>
              <a:ext uri="{28A0092B-C50C-407E-A947-70E740481C1C}">
                <a14:useLocalDpi xmlns:a14="http://schemas.microsoft.com/office/drawing/2010/main" val="0"/>
              </a:ext>
            </a:extLst>
          </a:blip>
          <a:srcRect l="54181" t="16134" b="45437"/>
          <a:stretch/>
        </p:blipFill>
        <p:spPr>
          <a:xfrm>
            <a:off x="4213816" y="3719104"/>
            <a:ext cx="1624601" cy="1687132"/>
          </a:xfrm>
          <a:prstGeom prst="rect">
            <a:avLst/>
          </a:prstGeom>
        </p:spPr>
      </p:pic>
      <p:sp>
        <p:nvSpPr>
          <p:cNvPr id="14" name="ZoneTexte 13">
            <a:extLst>
              <a:ext uri="{FF2B5EF4-FFF2-40B4-BE49-F238E27FC236}">
                <a16:creationId xmlns:a16="http://schemas.microsoft.com/office/drawing/2014/main" id="{896A5B24-3148-4191-8114-B0FAEDFDFC34}"/>
              </a:ext>
            </a:extLst>
          </p:cNvPr>
          <p:cNvSpPr txBox="1"/>
          <p:nvPr/>
        </p:nvSpPr>
        <p:spPr>
          <a:xfrm>
            <a:off x="5660536" y="4089730"/>
            <a:ext cx="2925650" cy="923330"/>
          </a:xfrm>
          <a:prstGeom prst="rect">
            <a:avLst/>
          </a:prstGeom>
          <a:noFill/>
        </p:spPr>
        <p:txBody>
          <a:bodyPr wrap="square" rtlCol="0">
            <a:spAutoFit/>
          </a:bodyPr>
          <a:lstStyle/>
          <a:p>
            <a:r>
              <a:rPr lang="en-GB" dirty="0"/>
              <a:t>Situation: Clients are asking for "good restaurants" address </a:t>
            </a:r>
          </a:p>
        </p:txBody>
      </p:sp>
      <p:sp>
        <p:nvSpPr>
          <p:cNvPr id="15" name="Rectangle 14">
            <a:extLst>
              <a:ext uri="{FF2B5EF4-FFF2-40B4-BE49-F238E27FC236}">
                <a16:creationId xmlns:a16="http://schemas.microsoft.com/office/drawing/2014/main" id="{4697A040-4FC3-41EE-8801-A9881BAD7088}"/>
              </a:ext>
            </a:extLst>
          </p:cNvPr>
          <p:cNvSpPr/>
          <p:nvPr/>
        </p:nvSpPr>
        <p:spPr>
          <a:xfrm>
            <a:off x="0" y="4295327"/>
            <a:ext cx="3576031" cy="1754326"/>
          </a:xfrm>
          <a:prstGeom prst="rect">
            <a:avLst/>
          </a:prstGeom>
        </p:spPr>
        <p:txBody>
          <a:bodyPr wrap="square">
            <a:spAutoFit/>
          </a:bodyPr>
          <a:lstStyle/>
          <a:p>
            <a:r>
              <a:rPr lang="en-GB" dirty="0"/>
              <a:t>patience, </a:t>
            </a:r>
          </a:p>
          <a:p>
            <a:r>
              <a:rPr lang="en-GB" dirty="0"/>
              <a:t>analyse of the situation, communication, flexibility, collaborative work (find a solution together with clients), </a:t>
            </a:r>
          </a:p>
          <a:p>
            <a:r>
              <a:rPr lang="en-GB" dirty="0"/>
              <a:t>decision-making.</a:t>
            </a:r>
          </a:p>
        </p:txBody>
      </p:sp>
      <p:sp>
        <p:nvSpPr>
          <p:cNvPr id="16" name="Rectangle 15">
            <a:extLst>
              <a:ext uri="{FF2B5EF4-FFF2-40B4-BE49-F238E27FC236}">
                <a16:creationId xmlns:a16="http://schemas.microsoft.com/office/drawing/2014/main" id="{E8B3A4B0-71AB-46FA-A977-9F68777E5AAC}"/>
              </a:ext>
            </a:extLst>
          </p:cNvPr>
          <p:cNvSpPr/>
          <p:nvPr/>
        </p:nvSpPr>
        <p:spPr>
          <a:xfrm>
            <a:off x="5301132" y="2419158"/>
            <a:ext cx="3588778" cy="1200329"/>
          </a:xfrm>
          <a:prstGeom prst="rect">
            <a:avLst/>
          </a:prstGeom>
        </p:spPr>
        <p:txBody>
          <a:bodyPr wrap="square">
            <a:spAutoFit/>
          </a:bodyPr>
          <a:lstStyle/>
          <a:p>
            <a:r>
              <a:rPr lang="en-GB" dirty="0"/>
              <a:t>diagnostic (chamber, floor, hotel): client does not know how to use it!</a:t>
            </a:r>
          </a:p>
          <a:p>
            <a:r>
              <a:rPr lang="en-GB" dirty="0"/>
              <a:t>communication, compassion, flexibility, sense of responsibility</a:t>
            </a:r>
          </a:p>
        </p:txBody>
      </p:sp>
      <p:sp>
        <p:nvSpPr>
          <p:cNvPr id="17" name="Rectangle 16">
            <a:extLst>
              <a:ext uri="{FF2B5EF4-FFF2-40B4-BE49-F238E27FC236}">
                <a16:creationId xmlns:a16="http://schemas.microsoft.com/office/drawing/2014/main" id="{9DC50B6E-DEAA-4D45-804C-5E4E71A7261A}"/>
              </a:ext>
            </a:extLst>
          </p:cNvPr>
          <p:cNvSpPr/>
          <p:nvPr/>
        </p:nvSpPr>
        <p:spPr>
          <a:xfrm>
            <a:off x="4412894" y="5406236"/>
            <a:ext cx="4617076" cy="1200329"/>
          </a:xfrm>
          <a:prstGeom prst="rect">
            <a:avLst/>
          </a:prstGeom>
        </p:spPr>
        <p:txBody>
          <a:bodyPr wrap="square">
            <a:spAutoFit/>
          </a:bodyPr>
          <a:lstStyle/>
          <a:p>
            <a:r>
              <a:rPr lang="en-GB" dirty="0"/>
              <a:t>search for information (colleagues, Internet),</a:t>
            </a:r>
          </a:p>
          <a:p>
            <a:r>
              <a:rPr lang="en-GB" dirty="0"/>
              <a:t> critical thinking, </a:t>
            </a:r>
          </a:p>
          <a:p>
            <a:r>
              <a:rPr lang="en-GB" dirty="0"/>
              <a:t>communication, intercultural understanding, self confidence.</a:t>
            </a:r>
          </a:p>
        </p:txBody>
      </p:sp>
    </p:spTree>
    <p:extLst>
      <p:ext uri="{BB962C8B-B14F-4D97-AF65-F5344CB8AC3E}">
        <p14:creationId xmlns:p14="http://schemas.microsoft.com/office/powerpoint/2010/main" val="20867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TotalTime>
  <Words>1085</Words>
  <Application>Microsoft Office PowerPoint</Application>
  <PresentationFormat>Affichage à l'écran (4:3)</PresentationFormat>
  <Paragraphs>117</Paragraphs>
  <Slides>19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Comic Sans MS</vt:lpstr>
      <vt:lpstr>Thème Office</vt:lpstr>
      <vt:lpstr>Transversal Competences in Situation of Mobility</vt:lpstr>
      <vt:lpstr>The pitch</vt:lpstr>
      <vt:lpstr>Présentation PowerPoint</vt:lpstr>
      <vt:lpstr>Personal background</vt:lpstr>
      <vt:lpstr>Some situations during the internship</vt:lpstr>
      <vt:lpstr>Training elements during the internship</vt:lpstr>
      <vt:lpstr>The competences already acquired before the mobility</vt:lpstr>
      <vt:lpstr>The elements of competenecs they are expected to acquire during the mobility</vt:lpstr>
      <vt:lpstr>The competences they are practising during the mobility</vt:lpstr>
      <vt:lpstr>The competences they are practising during the mobility</vt:lpstr>
      <vt:lpstr>The competences they are practising during the mobility</vt:lpstr>
      <vt:lpstr>The learning outcomes they have eventually achieved at the end of the mobility</vt:lpstr>
      <vt:lpstr>A collaborative self reflection process to help all actors recognising what they have learned </vt:lpstr>
      <vt:lpstr>A collaborative self-reflection process to help all actors recognising what they have learned </vt:lpstr>
      <vt:lpstr>Validating the competences at the end of the mobility</vt:lpstr>
      <vt:lpstr>Validation of Competences  acquired through mobility</vt:lpstr>
      <vt:lpstr>Examples of how to integrate new Learning Outcomes in the different learning programs to better prepare students to a mobility </vt:lpstr>
      <vt:lpstr>Methodology for building  competence based Learning Programmes </vt:lpstr>
      <vt:lpstr>Examples of how to enhance the curricula in the different schools to have further students better benefit from their mobility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Liliane-Surface</dc:creator>
  <cp:lastModifiedBy>Liliane-Surface</cp:lastModifiedBy>
  <cp:revision>91</cp:revision>
  <cp:lastPrinted>2019-06-21T14:45:32Z</cp:lastPrinted>
  <dcterms:created xsi:type="dcterms:W3CDTF">2019-06-10T12:15:06Z</dcterms:created>
  <dcterms:modified xsi:type="dcterms:W3CDTF">2019-06-21T15:09:03Z</dcterms:modified>
</cp:coreProperties>
</file>